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81" r:id="rId18"/>
    <p:sldId id="272" r:id="rId19"/>
    <p:sldId id="273" r:id="rId20"/>
    <p:sldId id="274" r:id="rId21"/>
    <p:sldId id="282" r:id="rId22"/>
    <p:sldId id="275" r:id="rId23"/>
    <p:sldId id="277" r:id="rId24"/>
    <p:sldId id="278" r:id="rId25"/>
    <p:sldId id="279" r:id="rId26"/>
    <p:sldId id="280" r:id="rId27"/>
    <p:sldId id="28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68AB03-277A-4099-B68F-F7E45E5D00B4}" type="datetimeFigureOut">
              <a:rPr lang="en-US" smtClean="0"/>
              <a:t>5/20/2014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E0589E-F75C-43F8-8512-BE90335FC12D}" type="slidenum">
              <a:rPr lang="en-US" smtClean="0"/>
              <a:t>‹#›</a:t>
            </a:fld>
            <a:endParaRPr lang="en-US"/>
          </a:p>
        </p:txBody>
      </p:sp>
    </p:spTree>
    <p:extLst>
      <p:ext uri="{BB962C8B-B14F-4D97-AF65-F5344CB8AC3E}">
        <p14:creationId xmlns:p14="http://schemas.microsoft.com/office/powerpoint/2010/main" val="650782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1BEBE8D-5A3A-47A3-B620-18C4C8B51BF2}" type="datetime1">
              <a:rPr lang="en-US" smtClean="0"/>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B8437-F89F-4928-AA4D-27ABCC5E12AF}"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51640-2588-4C38-9916-C7AF4BBB33A3}" type="datetime1">
              <a:rPr lang="en-US" smtClean="0"/>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B8437-F89F-4928-AA4D-27ABCC5E12A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F3F623-48FC-4FF1-989D-74E9D021A3E2}" type="datetime1">
              <a:rPr lang="en-US" smtClean="0"/>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B8437-F89F-4928-AA4D-27ABCC5E12A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7FD1BF-DDC9-459D-ABF1-3B750C19940E}" type="datetime1">
              <a:rPr lang="en-US" smtClean="0"/>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B8437-F89F-4928-AA4D-27ABCC5E12A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DBF18B-ACC8-425A-ABB1-328E0029C431}" type="datetime1">
              <a:rPr lang="en-US" smtClean="0"/>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B8437-F89F-4928-AA4D-27ABCC5E12AF}"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BDCE74-DB1D-41B3-B670-4EF38D5845FA}" type="datetime1">
              <a:rPr lang="en-US" smtClean="0"/>
              <a:t>5/20/2014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B8437-F89F-4928-AA4D-27ABCC5E12A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AE42AB4-E97C-4937-8825-F1C46C10FBE1}" type="datetime1">
              <a:rPr lang="en-US" smtClean="0"/>
              <a:t>5/20/2014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4B8437-F89F-4928-AA4D-27ABCC5E12AF}"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E49BB7-B4BA-4C40-B732-5ED104644527}" type="datetime1">
              <a:rPr lang="en-US" smtClean="0"/>
              <a:t>5/20/2014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4B8437-F89F-4928-AA4D-27ABCC5E12A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2A168A-6384-4E96-B144-AF3F4DF003CB}" type="datetime1">
              <a:rPr lang="en-US" smtClean="0"/>
              <a:t>5/20/2014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4B8437-F89F-4928-AA4D-27ABCC5E12A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B2DA14-6DD0-4150-8C1D-B6CCC967A51F}" type="datetime1">
              <a:rPr lang="en-US" smtClean="0"/>
              <a:t>5/20/2014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B8437-F89F-4928-AA4D-27ABCC5E12AF}"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065C44-3FE7-474B-9ED7-29E9331E821A}" type="datetime1">
              <a:rPr lang="en-US" smtClean="0"/>
              <a:t>5/20/2014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B8437-F89F-4928-AA4D-27ABCC5E12A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E36F57C-BC5F-451E-ABB3-E6CA1ABF8386}" type="datetime1">
              <a:rPr lang="en-US" smtClean="0"/>
              <a:t>5/20/2014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CF4B8437-F89F-4928-AA4D-27ABCC5E12A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sz="4400" b="1" dirty="0"/>
              <a:t>Emerging Issues for Defined Contribution </a:t>
            </a:r>
            <a:r>
              <a:rPr lang="en-US" sz="4400" b="1" dirty="0" smtClean="0"/>
              <a:t>Plans</a:t>
            </a:r>
            <a:r>
              <a:rPr lang="en-US" sz="4400" b="1" dirty="0"/>
              <a:t> </a:t>
            </a:r>
            <a:r>
              <a:rPr lang="en-US" sz="4400" b="1" dirty="0" smtClean="0"/>
              <a:t/>
            </a:r>
            <a:br>
              <a:rPr lang="en-US" sz="4400" b="1" dirty="0" smtClean="0"/>
            </a:br>
            <a:r>
              <a:rPr lang="en-US" sz="2700" i="1" dirty="0" smtClean="0"/>
              <a:t>Legal </a:t>
            </a:r>
            <a:r>
              <a:rPr lang="en-US" sz="2700" i="1" dirty="0"/>
              <a:t>Lessons from the U.S. </a:t>
            </a:r>
            <a:r>
              <a:rPr lang="en-US" sz="2700" i="1" dirty="0" smtClean="0"/>
              <a:t>for </a:t>
            </a:r>
            <a:br>
              <a:rPr lang="en-US" sz="2700" i="1" dirty="0" smtClean="0"/>
            </a:br>
            <a:r>
              <a:rPr lang="en-US" sz="2700" i="1" dirty="0" smtClean="0"/>
              <a:t>Capital </a:t>
            </a:r>
            <a:r>
              <a:rPr lang="en-US" sz="2700" i="1" dirty="0"/>
              <a:t>Accumulation Plan </a:t>
            </a:r>
            <a:r>
              <a:rPr lang="en-US" sz="2700" i="1" dirty="0" err="1"/>
              <a:t>Plan</a:t>
            </a:r>
            <a:r>
              <a:rPr lang="en-US" sz="2700" i="1" dirty="0"/>
              <a:t> </a:t>
            </a:r>
            <a:r>
              <a:rPr lang="en-US" sz="2700" i="1" dirty="0" smtClean="0"/>
              <a:t>Managers</a:t>
            </a:r>
            <a:endParaRPr lang="en-US" sz="2700" i="1" dirty="0"/>
          </a:p>
        </p:txBody>
      </p:sp>
      <p:sp>
        <p:nvSpPr>
          <p:cNvPr id="3" name="Subtitle 2"/>
          <p:cNvSpPr>
            <a:spLocks noGrp="1"/>
          </p:cNvSpPr>
          <p:nvPr>
            <p:ph type="subTitle" idx="1"/>
          </p:nvPr>
        </p:nvSpPr>
        <p:spPr/>
        <p:txBody>
          <a:bodyPr>
            <a:normAutofit/>
          </a:bodyPr>
          <a:lstStyle/>
          <a:p>
            <a:pPr algn="l"/>
            <a:endParaRPr lang="en-US" dirty="0" smtClean="0"/>
          </a:p>
          <a:p>
            <a:r>
              <a:rPr lang="en-US" sz="2800" dirty="0" smtClean="0"/>
              <a:t>Douglas L. Greenfield</a:t>
            </a:r>
            <a:endParaRPr lang="en-US" sz="2800" dirty="0"/>
          </a:p>
        </p:txBody>
      </p:sp>
      <p:sp>
        <p:nvSpPr>
          <p:cNvPr id="2" name="Slide Number Placeholder 1"/>
          <p:cNvSpPr>
            <a:spLocks noGrp="1"/>
          </p:cNvSpPr>
          <p:nvPr>
            <p:ph type="sldNum" sz="quarter" idx="12"/>
          </p:nvPr>
        </p:nvSpPr>
        <p:spPr/>
        <p:txBody>
          <a:bodyPr/>
          <a:lstStyle/>
          <a:p>
            <a:fld id="{CF4B8437-F89F-4928-AA4D-27ABCC5E12AF}" type="slidenum">
              <a:rPr lang="en-US" smtClean="0"/>
              <a:t>1</a:t>
            </a:fld>
            <a:endParaRPr lang="en-US"/>
          </a:p>
        </p:txBody>
      </p:sp>
    </p:spTree>
    <p:extLst>
      <p:ext uri="{BB962C8B-B14F-4D97-AF65-F5344CB8AC3E}">
        <p14:creationId xmlns:p14="http://schemas.microsoft.com/office/powerpoint/2010/main" val="2585927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Section 404(c) Plan</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u="sng" dirty="0" smtClean="0"/>
              <a:t>Expense Information</a:t>
            </a:r>
          </a:p>
          <a:p>
            <a:pPr marL="514350" indent="-514350">
              <a:buFont typeface="+mj-lt"/>
              <a:buAutoNum type="alphaUcPeriod"/>
            </a:pPr>
            <a:r>
              <a:rPr lang="en-US" dirty="0" smtClean="0"/>
              <a:t>an </a:t>
            </a:r>
            <a:r>
              <a:rPr lang="en-US" dirty="0"/>
              <a:t>explanation of any fees and expenses for general plan administrative services (e.g., legal, accounting, recordkeeping), which may be charged against the individual accounts of participants and beneficiaries and are not reflected in the total annual operating expenses of any designated investment alternative, as well as the basis on which such charges will be allocated (e.g., pro rata, per capita) to, or affect the balance of, each individual account. </a:t>
            </a:r>
            <a:endParaRPr lang="en-US" dirty="0" smtClean="0"/>
          </a:p>
          <a:p>
            <a:pPr marL="514350" indent="-514350">
              <a:buFont typeface="+mj-lt"/>
              <a:buAutoNum type="alphaUcPeriod"/>
            </a:pPr>
            <a:r>
              <a:rPr lang="en-US" dirty="0" smtClean="0"/>
              <a:t>the </a:t>
            </a:r>
            <a:r>
              <a:rPr lang="en-US" dirty="0"/>
              <a:t>explanation must include a description of the plan’s administrative expenses that were paid from the total annual operating expenses of one or more of the plan’s designated investment alternatives (e.g., through revenue sharing arrangements, Rule 12b-1 fees, sub-transfer agent fees). </a:t>
            </a:r>
            <a:endParaRPr lang="en-US" dirty="0" smtClean="0"/>
          </a:p>
          <a:p>
            <a:pPr marL="514350" indent="-514350">
              <a:buFont typeface="+mj-lt"/>
              <a:buAutoNum type="alphaUcPeriod"/>
            </a:pPr>
            <a:r>
              <a:rPr lang="en-US" dirty="0" smtClean="0"/>
              <a:t>an </a:t>
            </a:r>
            <a:r>
              <a:rPr lang="en-US" dirty="0"/>
              <a:t>explanation of any fees and expenses that may be charged against the individual account of a participant or beneficiary on an individual, rather than on a plan-wide, basis (e.g., fees attendant to processing plan loans or qualified domestic relations orders, fees for investment advice, fees for brokerage windows, commissions, front or back-end loads or sales charges, redemption fees, transfer fees and similar expenses, and optional rider charges in annuity contracts) and which are not reflected in the total annual operating expenses of any designated investment alternative. </a:t>
            </a:r>
          </a:p>
        </p:txBody>
      </p:sp>
      <p:sp>
        <p:nvSpPr>
          <p:cNvPr id="4" name="Slide Number Placeholder 3"/>
          <p:cNvSpPr>
            <a:spLocks noGrp="1"/>
          </p:cNvSpPr>
          <p:nvPr>
            <p:ph type="sldNum" sz="quarter" idx="12"/>
          </p:nvPr>
        </p:nvSpPr>
        <p:spPr/>
        <p:txBody>
          <a:bodyPr/>
          <a:lstStyle/>
          <a:p>
            <a:fld id="{CF4B8437-F89F-4928-AA4D-27ABCC5E12AF}" type="slidenum">
              <a:rPr lang="en-US" smtClean="0"/>
              <a:t>10</a:t>
            </a:fld>
            <a:endParaRPr lang="en-US"/>
          </a:p>
        </p:txBody>
      </p:sp>
    </p:spTree>
    <p:extLst>
      <p:ext uri="{BB962C8B-B14F-4D97-AF65-F5344CB8AC3E}">
        <p14:creationId xmlns:p14="http://schemas.microsoft.com/office/powerpoint/2010/main" val="264405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Section 404(c) Plan</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u="sng" dirty="0" smtClean="0"/>
              <a:t>Investment Information</a:t>
            </a:r>
          </a:p>
          <a:p>
            <a:pPr marL="514350" indent="-514350">
              <a:buFont typeface="+mj-lt"/>
              <a:buAutoNum type="alphaUcPeriod"/>
            </a:pPr>
            <a:r>
              <a:rPr lang="en-US" dirty="0" smtClean="0"/>
              <a:t>Identification</a:t>
            </a:r>
            <a:r>
              <a:rPr lang="en-US" dirty="0"/>
              <a:t>. The name of each designated investment alternative; and the type or category of the investment (e.g., money market fund, balanced fund (stocks and bonds), large-cap stock fund, employer stock fund, employer securities).  </a:t>
            </a:r>
            <a:endParaRPr lang="en-US" dirty="0" smtClean="0"/>
          </a:p>
          <a:p>
            <a:pPr marL="514350" indent="-514350">
              <a:buFont typeface="+mj-lt"/>
              <a:buAutoNum type="alphaUcPeriod"/>
            </a:pPr>
            <a:r>
              <a:rPr lang="en-US" dirty="0" smtClean="0"/>
              <a:t>Performance</a:t>
            </a:r>
            <a:r>
              <a:rPr lang="en-US" dirty="0"/>
              <a:t>.  </a:t>
            </a:r>
            <a:endParaRPr lang="en-US" dirty="0" smtClean="0"/>
          </a:p>
          <a:p>
            <a:pPr marL="0" indent="0">
              <a:buNone/>
            </a:pPr>
            <a:endParaRPr lang="en-US" dirty="0"/>
          </a:p>
          <a:p>
            <a:pPr marL="400050" lvl="1" indent="0">
              <a:buNone/>
            </a:pPr>
            <a:r>
              <a:rPr lang="en-US" dirty="0" smtClean="0"/>
              <a:t>For </a:t>
            </a:r>
            <a:r>
              <a:rPr lang="en-US" dirty="0"/>
              <a:t>designated investment alternatives with respect to which the return is not fixed, the average annual total return of the investment for 1-,5-, and 10- calendar year periods (or for the life of the alternative, if shorter) ending on the date of the most recently completed calendar year; as well as a statement indicating that an investment's past performance is not necessarily an indication of how the investment will perform in the future; and </a:t>
            </a:r>
            <a:endParaRPr lang="en-US" dirty="0" smtClean="0"/>
          </a:p>
          <a:p>
            <a:pPr marL="0" indent="0">
              <a:buNone/>
            </a:pPr>
            <a:endParaRPr lang="en-US" dirty="0"/>
          </a:p>
          <a:p>
            <a:pPr marL="400050" lvl="1" indent="0">
              <a:buNone/>
            </a:pPr>
            <a:r>
              <a:rPr lang="en-US" dirty="0" smtClean="0"/>
              <a:t>For </a:t>
            </a:r>
            <a:r>
              <a:rPr lang="en-US" dirty="0"/>
              <a:t>designated investment alternatives with respect to which the return is fixed or stated for the term of the investment, both the fixed or stated annual rate of return and the term of the investment. If, with respect to such a designated investment alternative, the issuer reserves the right to adjust the fixed or stated rate of return prospectively during the term of the contract or agreement, the current rate of return, the minimum rate guaranteed under the contract, if any, and a statement advising participants and beneficiaries that the issuer may adjust the rate of return prospectively and how to obtain (e.g., telephone or Web site) the most recent rate of return. </a:t>
            </a:r>
          </a:p>
        </p:txBody>
      </p:sp>
      <p:sp>
        <p:nvSpPr>
          <p:cNvPr id="4" name="Slide Number Placeholder 3"/>
          <p:cNvSpPr>
            <a:spLocks noGrp="1"/>
          </p:cNvSpPr>
          <p:nvPr>
            <p:ph type="sldNum" sz="quarter" idx="12"/>
          </p:nvPr>
        </p:nvSpPr>
        <p:spPr/>
        <p:txBody>
          <a:bodyPr/>
          <a:lstStyle/>
          <a:p>
            <a:fld id="{CF4B8437-F89F-4928-AA4D-27ABCC5E12AF}" type="slidenum">
              <a:rPr lang="en-US" smtClean="0"/>
              <a:t>11</a:t>
            </a:fld>
            <a:endParaRPr lang="en-US"/>
          </a:p>
        </p:txBody>
      </p:sp>
    </p:spTree>
    <p:extLst>
      <p:ext uri="{BB962C8B-B14F-4D97-AF65-F5344CB8AC3E}">
        <p14:creationId xmlns:p14="http://schemas.microsoft.com/office/powerpoint/2010/main" val="2188878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Section 404(c) Plan</a:t>
            </a:r>
            <a:endParaRPr lang="en-US" dirty="0"/>
          </a:p>
        </p:txBody>
      </p:sp>
      <p:sp>
        <p:nvSpPr>
          <p:cNvPr id="3" name="Content Placeholder 2"/>
          <p:cNvSpPr>
            <a:spLocks noGrp="1"/>
          </p:cNvSpPr>
          <p:nvPr>
            <p:ph idx="1"/>
          </p:nvPr>
        </p:nvSpPr>
        <p:spPr/>
        <p:txBody>
          <a:bodyPr>
            <a:normAutofit/>
          </a:bodyPr>
          <a:lstStyle/>
          <a:p>
            <a:pPr marL="0" indent="0">
              <a:buNone/>
            </a:pPr>
            <a:r>
              <a:rPr lang="en-US" u="sng" dirty="0" smtClean="0"/>
              <a:t>Investment Information</a:t>
            </a:r>
          </a:p>
          <a:p>
            <a:pPr marL="514350" indent="-514350">
              <a:buFont typeface="+mj-lt"/>
              <a:buAutoNum type="alphaUcPeriod" startAt="3"/>
            </a:pPr>
            <a:r>
              <a:rPr lang="en-US" dirty="0" smtClean="0"/>
              <a:t>Benchmark</a:t>
            </a:r>
            <a:r>
              <a:rPr lang="en-US" dirty="0"/>
              <a:t>.  For designated investment alternatives with respect to which the return is not fixed, the name and returns of an appropriate broad-based securities market index over the 1-, 5-, and 10- calendar year periods (or for the life of the alternative, if shorter) comparable to the performance data periods, and which is not administered by an affiliate of the investment issuer, its investment adviser, or a principal underwriter, unless the index is widely recognized and used.</a:t>
            </a:r>
          </a:p>
        </p:txBody>
      </p:sp>
      <p:sp>
        <p:nvSpPr>
          <p:cNvPr id="4" name="Slide Number Placeholder 3"/>
          <p:cNvSpPr>
            <a:spLocks noGrp="1"/>
          </p:cNvSpPr>
          <p:nvPr>
            <p:ph type="sldNum" sz="quarter" idx="12"/>
          </p:nvPr>
        </p:nvSpPr>
        <p:spPr/>
        <p:txBody>
          <a:bodyPr/>
          <a:lstStyle/>
          <a:p>
            <a:fld id="{CF4B8437-F89F-4928-AA4D-27ABCC5E12AF}" type="slidenum">
              <a:rPr lang="en-US" smtClean="0"/>
              <a:t>12</a:t>
            </a:fld>
            <a:endParaRPr lang="en-US"/>
          </a:p>
        </p:txBody>
      </p:sp>
    </p:spTree>
    <p:extLst>
      <p:ext uri="{BB962C8B-B14F-4D97-AF65-F5344CB8AC3E}">
        <p14:creationId xmlns:p14="http://schemas.microsoft.com/office/powerpoint/2010/main" val="1013156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Section 404(c) Plan</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u="sng" dirty="0" smtClean="0"/>
              <a:t>Investment Information</a:t>
            </a:r>
          </a:p>
          <a:p>
            <a:pPr marL="514350" indent="-514350">
              <a:buFont typeface="+mj-lt"/>
              <a:buAutoNum type="alphaUcPeriod" startAt="4"/>
            </a:pPr>
            <a:r>
              <a:rPr lang="en-US" dirty="0" smtClean="0"/>
              <a:t>Investment </a:t>
            </a:r>
            <a:r>
              <a:rPr lang="en-US" dirty="0"/>
              <a:t>Expense. For designated investment alternatives with respect to which the return is not fixed: </a:t>
            </a:r>
          </a:p>
          <a:p>
            <a:pPr marL="514350" indent="-514350">
              <a:buFont typeface="+mj-lt"/>
              <a:buAutoNum type="arabicParenR"/>
            </a:pPr>
            <a:r>
              <a:rPr lang="en-US" dirty="0" smtClean="0"/>
              <a:t>the </a:t>
            </a:r>
            <a:r>
              <a:rPr lang="en-US" dirty="0"/>
              <a:t>amount and a description of each shareholder-type fee (fees charged directly against a participant's or beneficiary's investment, such as commissions, sales loads, sales charges, deferred sales charges, redemption fees, surrender charges, exchange fees, account fees, and purchase fees, which are not included in the total annual operating expenses of any designated investment alternative) and a description of any restriction or limitation that may be applicable to a purchase, transfer, or withdrawal of the investment in whole or in part (such as round trip, equity wash, or other restrictions); </a:t>
            </a:r>
            <a:endParaRPr lang="en-US" dirty="0" smtClean="0"/>
          </a:p>
          <a:p>
            <a:pPr marL="514350" indent="-514350">
              <a:buFont typeface="+mj-lt"/>
              <a:buAutoNum type="arabicParenR"/>
            </a:pPr>
            <a:r>
              <a:rPr lang="en-US" dirty="0" smtClean="0"/>
              <a:t>The </a:t>
            </a:r>
            <a:r>
              <a:rPr lang="en-US" dirty="0"/>
              <a:t>total annual operating expenses of the investment expressed as a percentage (i.e., expense ratio); </a:t>
            </a:r>
            <a:endParaRPr lang="en-US" dirty="0" smtClean="0"/>
          </a:p>
          <a:p>
            <a:pPr marL="514350" indent="-514350">
              <a:buFont typeface="+mj-lt"/>
              <a:buAutoNum type="arabicParenR"/>
            </a:pPr>
            <a:r>
              <a:rPr lang="en-US" dirty="0" smtClean="0"/>
              <a:t>The </a:t>
            </a:r>
            <a:r>
              <a:rPr lang="en-US" dirty="0"/>
              <a:t>total annual operating expenses of the investment for a one-year period expressed as a dollar amount for a $1,000 investment (assuming no returns and based on the percentage; </a:t>
            </a:r>
            <a:endParaRPr lang="en-US" dirty="0" smtClean="0"/>
          </a:p>
          <a:p>
            <a:pPr marL="514350" indent="-514350">
              <a:buFont typeface="+mj-lt"/>
              <a:buAutoNum type="arabicParenR"/>
            </a:pPr>
            <a:r>
              <a:rPr lang="en-US" dirty="0" smtClean="0"/>
              <a:t>A </a:t>
            </a:r>
            <a:r>
              <a:rPr lang="en-US" dirty="0"/>
              <a:t>statement indicating that fees and expenses are only one of several factors that participants and beneficiaries should consider when making investment decisions; and </a:t>
            </a:r>
            <a:endParaRPr lang="en-US" dirty="0" smtClean="0"/>
          </a:p>
          <a:p>
            <a:pPr marL="514350" indent="-514350">
              <a:buFont typeface="+mj-lt"/>
              <a:buAutoNum type="arabicParenR"/>
            </a:pPr>
            <a:r>
              <a:rPr lang="en-US" dirty="0" smtClean="0"/>
              <a:t>A </a:t>
            </a:r>
            <a:r>
              <a:rPr lang="en-US" dirty="0"/>
              <a:t>statement that the cumulative effect of fees and expenses can substantially reduce the growth of a participant’s or beneficiary’s retirement account.  </a:t>
            </a:r>
          </a:p>
          <a:p>
            <a:pPr marL="0" indent="0">
              <a:buNone/>
            </a:pPr>
            <a:endParaRPr lang="en-US" dirty="0" smtClean="0"/>
          </a:p>
          <a:p>
            <a:pPr marL="0" indent="0">
              <a:buNone/>
            </a:pPr>
            <a:r>
              <a:rPr lang="en-US" dirty="0" smtClean="0"/>
              <a:t>For </a:t>
            </a:r>
            <a:r>
              <a:rPr lang="en-US" dirty="0"/>
              <a:t>designated investment alternatives with respect to which the return is fixed for the term of the investment, the amount and description of any shareholder type fees and a description of any restriction or limitation that may be applicable to a purchase, transfer or withdrawal of the investment in whole or in part.</a:t>
            </a:r>
          </a:p>
          <a:p>
            <a:endParaRPr lang="en-US" dirty="0"/>
          </a:p>
        </p:txBody>
      </p:sp>
      <p:sp>
        <p:nvSpPr>
          <p:cNvPr id="4" name="Slide Number Placeholder 3"/>
          <p:cNvSpPr>
            <a:spLocks noGrp="1"/>
          </p:cNvSpPr>
          <p:nvPr>
            <p:ph type="sldNum" sz="quarter" idx="12"/>
          </p:nvPr>
        </p:nvSpPr>
        <p:spPr/>
        <p:txBody>
          <a:bodyPr/>
          <a:lstStyle/>
          <a:p>
            <a:fld id="{CF4B8437-F89F-4928-AA4D-27ABCC5E12AF}" type="slidenum">
              <a:rPr lang="en-US" smtClean="0"/>
              <a:t>13</a:t>
            </a:fld>
            <a:endParaRPr lang="en-US"/>
          </a:p>
        </p:txBody>
      </p:sp>
    </p:spTree>
    <p:extLst>
      <p:ext uri="{BB962C8B-B14F-4D97-AF65-F5344CB8AC3E}">
        <p14:creationId xmlns:p14="http://schemas.microsoft.com/office/powerpoint/2010/main" val="530059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Section 404(c) Plan</a:t>
            </a:r>
            <a:endParaRPr lang="en-US" u="sng" dirty="0"/>
          </a:p>
        </p:txBody>
      </p:sp>
      <p:sp>
        <p:nvSpPr>
          <p:cNvPr id="3" name="Content Placeholder 2"/>
          <p:cNvSpPr>
            <a:spLocks noGrp="1"/>
          </p:cNvSpPr>
          <p:nvPr>
            <p:ph idx="1"/>
          </p:nvPr>
        </p:nvSpPr>
        <p:spPr/>
        <p:txBody>
          <a:bodyPr>
            <a:normAutofit fontScale="70000" lnSpcReduction="20000"/>
          </a:bodyPr>
          <a:lstStyle/>
          <a:p>
            <a:pPr marL="0" indent="0">
              <a:buNone/>
            </a:pPr>
            <a:r>
              <a:rPr lang="en-US" u="sng" dirty="0" smtClean="0"/>
              <a:t>Other Regulatory Requirements</a:t>
            </a:r>
          </a:p>
          <a:p>
            <a:r>
              <a:rPr lang="en-US" dirty="0" smtClean="0"/>
              <a:t>Management Rights. Each </a:t>
            </a:r>
            <a:r>
              <a:rPr lang="en-US" dirty="0"/>
              <a:t>investing participant in a designated investment alternative must be provided any materials provided to the plan relating to the exercise of voting, tender and similar rights appurtenant to the investment, to the extent that such rights are passed through to such participant under the terms of the plan.  </a:t>
            </a:r>
            <a:endParaRPr lang="en-US" dirty="0" smtClean="0"/>
          </a:p>
          <a:p>
            <a:pPr marL="0" indent="0">
              <a:buNone/>
            </a:pPr>
            <a:endParaRPr lang="en-US" dirty="0"/>
          </a:p>
          <a:p>
            <a:r>
              <a:rPr lang="en-US" dirty="0" smtClean="0"/>
              <a:t>Information </a:t>
            </a:r>
            <a:r>
              <a:rPr lang="en-US" dirty="0"/>
              <a:t>Requests. Each participant must be provided upon request, the — </a:t>
            </a:r>
            <a:endParaRPr lang="en-US" dirty="0" smtClean="0"/>
          </a:p>
          <a:p>
            <a:pPr marL="0" indent="0">
              <a:buNone/>
            </a:pPr>
            <a:endParaRPr lang="en-US" dirty="0"/>
          </a:p>
          <a:p>
            <a:pPr marL="914400" lvl="1" indent="-514350">
              <a:buFont typeface="+mj-lt"/>
              <a:buAutoNum type="arabicParenR"/>
            </a:pPr>
            <a:r>
              <a:rPr lang="en-US" dirty="0" smtClean="0"/>
              <a:t>Copies </a:t>
            </a:r>
            <a:r>
              <a:rPr lang="en-US" dirty="0"/>
              <a:t>of prospectuses (or profiles) or similar documents relating to designated investment alternatives; </a:t>
            </a:r>
            <a:endParaRPr lang="en-US" dirty="0" smtClean="0"/>
          </a:p>
          <a:p>
            <a:pPr marL="914400" lvl="1" indent="-514350">
              <a:buFont typeface="+mj-lt"/>
              <a:buAutoNum type="arabicParenR"/>
            </a:pPr>
            <a:r>
              <a:rPr lang="en-US" dirty="0" smtClean="0"/>
              <a:t>Copies </a:t>
            </a:r>
            <a:r>
              <a:rPr lang="en-US" dirty="0"/>
              <a:t>of any financial statements or reports, such as statements of additional information and shareholder reports, and of any other similar materials relating to the plan's designated investment alternatives, to the extent such materials are provided to the plan; </a:t>
            </a:r>
            <a:endParaRPr lang="en-US" dirty="0" smtClean="0"/>
          </a:p>
          <a:p>
            <a:pPr marL="914400" lvl="1" indent="-514350">
              <a:buFont typeface="+mj-lt"/>
              <a:buAutoNum type="arabicParenR"/>
            </a:pPr>
            <a:r>
              <a:rPr lang="en-US" dirty="0" smtClean="0"/>
              <a:t>A </a:t>
            </a:r>
            <a:r>
              <a:rPr lang="en-US" dirty="0"/>
              <a:t>statement of the value of a share or unit of each designated investment alternative as well as the date of the valuation; and </a:t>
            </a:r>
            <a:endParaRPr lang="en-US" dirty="0" smtClean="0"/>
          </a:p>
          <a:p>
            <a:pPr marL="914400" lvl="1" indent="-514350">
              <a:buFont typeface="+mj-lt"/>
              <a:buAutoNum type="arabicParenR"/>
            </a:pPr>
            <a:r>
              <a:rPr lang="en-US" dirty="0" smtClean="0"/>
              <a:t>A </a:t>
            </a:r>
            <a:r>
              <a:rPr lang="en-US" dirty="0"/>
              <a:t>list of the assets comprising the portfolio of each designated investment alternative and the value of each such asset (or the proportion of the investment which it comprises). </a:t>
            </a:r>
          </a:p>
          <a:p>
            <a:endParaRPr lang="en-US" dirty="0"/>
          </a:p>
        </p:txBody>
      </p:sp>
      <p:sp>
        <p:nvSpPr>
          <p:cNvPr id="4" name="Slide Number Placeholder 3"/>
          <p:cNvSpPr>
            <a:spLocks noGrp="1"/>
          </p:cNvSpPr>
          <p:nvPr>
            <p:ph type="sldNum" sz="quarter" idx="12"/>
          </p:nvPr>
        </p:nvSpPr>
        <p:spPr/>
        <p:txBody>
          <a:bodyPr/>
          <a:lstStyle/>
          <a:p>
            <a:fld id="{CF4B8437-F89F-4928-AA4D-27ABCC5E12AF}" type="slidenum">
              <a:rPr lang="en-US" smtClean="0"/>
              <a:t>14</a:t>
            </a:fld>
            <a:endParaRPr lang="en-US"/>
          </a:p>
        </p:txBody>
      </p:sp>
    </p:spTree>
    <p:extLst>
      <p:ext uri="{BB962C8B-B14F-4D97-AF65-F5344CB8AC3E}">
        <p14:creationId xmlns:p14="http://schemas.microsoft.com/office/powerpoint/2010/main" val="30889097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Section 404(c) Plan</a:t>
            </a:r>
            <a:endParaRPr lang="en-US" u="sng" dirty="0"/>
          </a:p>
        </p:txBody>
      </p:sp>
      <p:sp>
        <p:nvSpPr>
          <p:cNvPr id="3" name="Content Placeholder 2"/>
          <p:cNvSpPr>
            <a:spLocks noGrp="1"/>
          </p:cNvSpPr>
          <p:nvPr>
            <p:ph idx="1"/>
          </p:nvPr>
        </p:nvSpPr>
        <p:spPr/>
        <p:txBody>
          <a:bodyPr>
            <a:normAutofit fontScale="92500" lnSpcReduction="10000"/>
          </a:bodyPr>
          <a:lstStyle/>
          <a:p>
            <a:pPr marL="0" indent="0">
              <a:buNone/>
            </a:pPr>
            <a:r>
              <a:rPr lang="en-US" u="sng" dirty="0" smtClean="0"/>
              <a:t>Continuing 404(c) Regulatory Requirements</a:t>
            </a:r>
          </a:p>
          <a:p>
            <a:r>
              <a:rPr lang="en-US" dirty="0" smtClean="0"/>
              <a:t>The </a:t>
            </a:r>
            <a:r>
              <a:rPr lang="en-US" dirty="0"/>
              <a:t>new disclosure requirements were incorporated into the previous requirements ensuring that the participant in a Section 404(c) plan had reasonable opportunity to exercise control over the assets in his individual account in an effective manner by offering a broad range of investment alternatives, from which to invest some or all of the assets in the participant’s account.  Specifically:</a:t>
            </a:r>
          </a:p>
          <a:p>
            <a:pPr marL="0" indent="0" fontAlgn="base">
              <a:buNone/>
            </a:pPr>
            <a:endParaRPr lang="en-US" dirty="0"/>
          </a:p>
          <a:p>
            <a:pPr fontAlgn="base"/>
            <a:r>
              <a:rPr lang="en-US" dirty="0" smtClean="0"/>
              <a:t>The </a:t>
            </a:r>
            <a:r>
              <a:rPr lang="en-US" dirty="0"/>
              <a:t>participant must receive an explanation that the plan is intended to constitute a Section 404(c) plan, and that the fiduciaries of the plan may be relieved of liability for any losses which are the direct and necessary result of investment instructions given by such participant or beneficiary;</a:t>
            </a:r>
          </a:p>
        </p:txBody>
      </p:sp>
      <p:sp>
        <p:nvSpPr>
          <p:cNvPr id="4" name="Slide Number Placeholder 3"/>
          <p:cNvSpPr>
            <a:spLocks noGrp="1"/>
          </p:cNvSpPr>
          <p:nvPr>
            <p:ph type="sldNum" sz="quarter" idx="12"/>
          </p:nvPr>
        </p:nvSpPr>
        <p:spPr/>
        <p:txBody>
          <a:bodyPr/>
          <a:lstStyle/>
          <a:p>
            <a:fld id="{CF4B8437-F89F-4928-AA4D-27ABCC5E12AF}" type="slidenum">
              <a:rPr lang="en-US" smtClean="0"/>
              <a:t>15</a:t>
            </a:fld>
            <a:endParaRPr lang="en-US"/>
          </a:p>
        </p:txBody>
      </p:sp>
    </p:spTree>
    <p:extLst>
      <p:ext uri="{BB962C8B-B14F-4D97-AF65-F5344CB8AC3E}">
        <p14:creationId xmlns:p14="http://schemas.microsoft.com/office/powerpoint/2010/main" val="8674620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Section 404(c) Plan</a:t>
            </a:r>
            <a:endParaRPr lang="en-US" dirty="0"/>
          </a:p>
        </p:txBody>
      </p:sp>
      <p:sp>
        <p:nvSpPr>
          <p:cNvPr id="3" name="Content Placeholder 2"/>
          <p:cNvSpPr>
            <a:spLocks noGrp="1"/>
          </p:cNvSpPr>
          <p:nvPr>
            <p:ph idx="1"/>
          </p:nvPr>
        </p:nvSpPr>
        <p:spPr/>
        <p:txBody>
          <a:bodyPr>
            <a:normAutofit fontScale="77500" lnSpcReduction="20000"/>
          </a:bodyPr>
          <a:lstStyle/>
          <a:p>
            <a:pPr marL="0" indent="0" fontAlgn="base">
              <a:buNone/>
            </a:pPr>
            <a:r>
              <a:rPr lang="en-US" u="sng" dirty="0" smtClean="0"/>
              <a:t>Continuing 404(c) Regulatory Requirements</a:t>
            </a:r>
          </a:p>
          <a:p>
            <a:pPr fontAlgn="base"/>
            <a:r>
              <a:rPr lang="en-US" dirty="0" smtClean="0"/>
              <a:t>The </a:t>
            </a:r>
            <a:r>
              <a:rPr lang="en-US" dirty="0"/>
              <a:t>plan must offer investment alternatives that are sufficient to provide the participant with a reasonable opportunity to:</a:t>
            </a:r>
          </a:p>
          <a:p>
            <a:pPr marL="0" indent="0" fontAlgn="base">
              <a:buNone/>
            </a:pPr>
            <a:endParaRPr lang="en-US" dirty="0"/>
          </a:p>
          <a:p>
            <a:pPr marL="857250" lvl="1" indent="-457200" fontAlgn="base"/>
            <a:r>
              <a:rPr lang="en-US" dirty="0" smtClean="0"/>
              <a:t>Materially </a:t>
            </a:r>
            <a:r>
              <a:rPr lang="en-US" dirty="0"/>
              <a:t>affect the potential return on amounts in his individual account with respect to which he is permitted to exercise control and the degree of risk to which such amounts are </a:t>
            </a:r>
            <a:r>
              <a:rPr lang="en-US" dirty="0" smtClean="0"/>
              <a:t>subject;</a:t>
            </a:r>
          </a:p>
          <a:p>
            <a:pPr marL="857250" lvl="1" indent="-457200" fontAlgn="base"/>
            <a:r>
              <a:rPr lang="en-US" dirty="0" smtClean="0"/>
              <a:t>Choose </a:t>
            </a:r>
            <a:r>
              <a:rPr lang="en-US" dirty="0"/>
              <a:t>from at least three investment </a:t>
            </a:r>
            <a:r>
              <a:rPr lang="en-US" dirty="0" smtClean="0"/>
              <a:t>alternatives:</a:t>
            </a:r>
          </a:p>
          <a:p>
            <a:pPr marL="857250" lvl="1" indent="-457200" fontAlgn="base"/>
            <a:r>
              <a:rPr lang="en-US" dirty="0" smtClean="0"/>
              <a:t>Each </a:t>
            </a:r>
            <a:r>
              <a:rPr lang="en-US" dirty="0"/>
              <a:t>of which is </a:t>
            </a:r>
            <a:r>
              <a:rPr lang="en-US" dirty="0" smtClean="0"/>
              <a:t>diversified;</a:t>
            </a:r>
          </a:p>
          <a:p>
            <a:pPr marL="857250" lvl="1" indent="-457200" fontAlgn="base"/>
            <a:r>
              <a:rPr lang="en-US" dirty="0" smtClean="0"/>
              <a:t>Each </a:t>
            </a:r>
            <a:r>
              <a:rPr lang="en-US" dirty="0"/>
              <a:t>of which has materially different risk and return </a:t>
            </a:r>
            <a:r>
              <a:rPr lang="en-US" dirty="0" smtClean="0"/>
              <a:t>characteristics;</a:t>
            </a:r>
          </a:p>
          <a:p>
            <a:pPr marL="857250" lvl="1" indent="-457200" fontAlgn="base"/>
            <a:r>
              <a:rPr lang="en-US" dirty="0" smtClean="0"/>
              <a:t>Which </a:t>
            </a:r>
            <a:r>
              <a:rPr lang="en-US" dirty="0"/>
              <a:t>in the aggregate enable the participant or beneficiary by choosing among them to achieve a portfolio with aggregate risk and return characteristics at any point within the range normally appropriate for the participant; </a:t>
            </a:r>
            <a:r>
              <a:rPr lang="en-US" dirty="0" smtClean="0"/>
              <a:t>and</a:t>
            </a:r>
          </a:p>
          <a:p>
            <a:pPr marL="857250" lvl="1" indent="-457200" fontAlgn="base"/>
            <a:r>
              <a:rPr lang="en-US" dirty="0" smtClean="0"/>
              <a:t>Each </a:t>
            </a:r>
            <a:r>
              <a:rPr lang="en-US" dirty="0"/>
              <a:t>of which when combined with investments in the other alternatives tends to minimize through diversification the overall risk of a participant's or beneficiary's </a:t>
            </a:r>
            <a:r>
              <a:rPr lang="en-US" dirty="0" smtClean="0"/>
              <a:t>portfolio;</a:t>
            </a:r>
          </a:p>
          <a:p>
            <a:pPr marL="857250" lvl="1" indent="-457200" fontAlgn="base"/>
            <a:r>
              <a:rPr lang="en-US" dirty="0" smtClean="0"/>
              <a:t>Diversify </a:t>
            </a:r>
            <a:r>
              <a:rPr lang="en-US" dirty="0"/>
              <a:t>the investment of that portion of his individual account with respect to which he is permitted to exercise control so as to minimize the risk of large losses, taking into account the nature of the plan and the size of participants' or beneficiaries' accounts. </a:t>
            </a:r>
          </a:p>
        </p:txBody>
      </p:sp>
      <p:sp>
        <p:nvSpPr>
          <p:cNvPr id="4" name="Slide Number Placeholder 3"/>
          <p:cNvSpPr>
            <a:spLocks noGrp="1"/>
          </p:cNvSpPr>
          <p:nvPr>
            <p:ph type="sldNum" sz="quarter" idx="12"/>
          </p:nvPr>
        </p:nvSpPr>
        <p:spPr/>
        <p:txBody>
          <a:bodyPr/>
          <a:lstStyle/>
          <a:p>
            <a:fld id="{CF4B8437-F89F-4928-AA4D-27ABCC5E12AF}" type="slidenum">
              <a:rPr lang="en-US" smtClean="0"/>
              <a:t>16</a:t>
            </a:fld>
            <a:endParaRPr lang="en-US"/>
          </a:p>
        </p:txBody>
      </p:sp>
    </p:spTree>
    <p:extLst>
      <p:ext uri="{BB962C8B-B14F-4D97-AF65-F5344CB8AC3E}">
        <p14:creationId xmlns:p14="http://schemas.microsoft.com/office/powerpoint/2010/main" val="1726138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Section 404(c) Plan</a:t>
            </a:r>
            <a:endParaRPr lang="en-US" u="sng" dirty="0"/>
          </a:p>
        </p:txBody>
      </p:sp>
      <p:sp>
        <p:nvSpPr>
          <p:cNvPr id="3" name="Content Placeholder 2"/>
          <p:cNvSpPr>
            <a:spLocks noGrp="1"/>
          </p:cNvSpPr>
          <p:nvPr>
            <p:ph idx="1"/>
          </p:nvPr>
        </p:nvSpPr>
        <p:spPr/>
        <p:txBody>
          <a:bodyPr/>
          <a:lstStyle/>
          <a:p>
            <a:pPr marL="0" indent="0">
              <a:buNone/>
            </a:pPr>
            <a:r>
              <a:rPr lang="en-US" u="sng" dirty="0" smtClean="0"/>
              <a:t>Special Circumstances</a:t>
            </a:r>
          </a:p>
          <a:p>
            <a:r>
              <a:rPr lang="en-US" dirty="0" smtClean="0"/>
              <a:t>In 2006 Congress amended 404(c) to extend the safe harbor to </a:t>
            </a:r>
          </a:p>
          <a:p>
            <a:pPr lvl="1"/>
            <a:r>
              <a:rPr lang="en-US" dirty="0" smtClean="0"/>
              <a:t>“qualified changes in investment options” (mapping)</a:t>
            </a:r>
          </a:p>
          <a:p>
            <a:pPr lvl="1"/>
            <a:r>
              <a:rPr lang="en-US" dirty="0"/>
              <a:t>b</a:t>
            </a:r>
            <a:r>
              <a:rPr lang="en-US" dirty="0" smtClean="0"/>
              <a:t>lackout periods</a:t>
            </a:r>
          </a:p>
          <a:p>
            <a:pPr lvl="1"/>
            <a:r>
              <a:rPr lang="en-US" dirty="0" smtClean="0"/>
              <a:t>“qualified default investment alternatives”</a:t>
            </a:r>
          </a:p>
          <a:p>
            <a:endParaRPr lang="en-US" dirty="0"/>
          </a:p>
        </p:txBody>
      </p:sp>
      <p:sp>
        <p:nvSpPr>
          <p:cNvPr id="4" name="Slide Number Placeholder 3"/>
          <p:cNvSpPr>
            <a:spLocks noGrp="1"/>
          </p:cNvSpPr>
          <p:nvPr>
            <p:ph type="sldNum" sz="quarter" idx="12"/>
          </p:nvPr>
        </p:nvSpPr>
        <p:spPr/>
        <p:txBody>
          <a:bodyPr/>
          <a:lstStyle/>
          <a:p>
            <a:fld id="{CF4B8437-F89F-4928-AA4D-27ABCC5E12AF}" type="slidenum">
              <a:rPr lang="en-US" smtClean="0"/>
              <a:t>17</a:t>
            </a:fld>
            <a:endParaRPr lang="en-US"/>
          </a:p>
        </p:txBody>
      </p:sp>
    </p:spTree>
    <p:extLst>
      <p:ext uri="{BB962C8B-B14F-4D97-AF65-F5344CB8AC3E}">
        <p14:creationId xmlns:p14="http://schemas.microsoft.com/office/powerpoint/2010/main" val="13453453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Impact of Section 404(c) on Fiduciary Responsibility</a:t>
            </a:r>
            <a:endParaRPr lang="en-US" dirty="0"/>
          </a:p>
        </p:txBody>
      </p:sp>
      <p:sp>
        <p:nvSpPr>
          <p:cNvPr id="3" name="Content Placeholder 2"/>
          <p:cNvSpPr>
            <a:spLocks noGrp="1"/>
          </p:cNvSpPr>
          <p:nvPr>
            <p:ph idx="1"/>
          </p:nvPr>
        </p:nvSpPr>
        <p:spPr/>
        <p:txBody>
          <a:bodyPr>
            <a:normAutofit fontScale="77500" lnSpcReduction="20000"/>
          </a:bodyPr>
          <a:lstStyle/>
          <a:p>
            <a:pPr marL="0" indent="0" fontAlgn="base">
              <a:buNone/>
            </a:pPr>
            <a:endParaRPr lang="en-US" i="1" dirty="0" smtClean="0"/>
          </a:p>
          <a:p>
            <a:pPr fontAlgn="base"/>
            <a:r>
              <a:rPr lang="en-US" dirty="0" smtClean="0"/>
              <a:t>Section </a:t>
            </a:r>
            <a:r>
              <a:rPr lang="en-US" dirty="0"/>
              <a:t>404(c) does not relieve the plan fiduciary from the responsibility for prudently selecting and monitoring the designated investment alternatives made available under the plan </a:t>
            </a:r>
          </a:p>
          <a:p>
            <a:pPr fontAlgn="base"/>
            <a:r>
              <a:rPr lang="en-US" dirty="0" smtClean="0"/>
              <a:t>The </a:t>
            </a:r>
            <a:r>
              <a:rPr lang="en-US" dirty="0"/>
              <a:t>safe harbor is limited to allocation decisions among the designated investment alternatives made by the </a:t>
            </a:r>
            <a:r>
              <a:rPr lang="en-US" dirty="0" smtClean="0"/>
              <a:t>participant</a:t>
            </a:r>
          </a:p>
          <a:p>
            <a:pPr fontAlgn="base"/>
            <a:r>
              <a:rPr lang="en-US" dirty="0" smtClean="0"/>
              <a:t>The </a:t>
            </a:r>
            <a:r>
              <a:rPr lang="en-US" dirty="0"/>
              <a:t>structure of the relief, provides a disincentive for plan fiduciaries to offer investment education to participants </a:t>
            </a:r>
            <a:endParaRPr lang="en-US" dirty="0" smtClean="0"/>
          </a:p>
          <a:p>
            <a:pPr fontAlgn="base"/>
            <a:endParaRPr lang="en-US" dirty="0"/>
          </a:p>
          <a:p>
            <a:pPr lvl="1" fontAlgn="base"/>
            <a:r>
              <a:rPr lang="en-US" dirty="0" smtClean="0"/>
              <a:t>No </a:t>
            </a:r>
            <a:r>
              <a:rPr lang="en-US" dirty="0"/>
              <a:t>safe harbor protection would be afforded to a fiduciary who exercised influence over the participant with respect to any allocation </a:t>
            </a:r>
            <a:r>
              <a:rPr lang="en-US" dirty="0" smtClean="0"/>
              <a:t>decision</a:t>
            </a:r>
          </a:p>
          <a:p>
            <a:pPr lvl="1" fontAlgn="base"/>
            <a:r>
              <a:rPr lang="en-US" dirty="0" smtClean="0"/>
              <a:t>The </a:t>
            </a:r>
            <a:r>
              <a:rPr lang="en-US" dirty="0"/>
              <a:t>provision of investment advice for a fee is a fiduciary function subject to duties of loyalty and </a:t>
            </a:r>
            <a:r>
              <a:rPr lang="en-US" dirty="0" smtClean="0"/>
              <a:t>prudence</a:t>
            </a:r>
          </a:p>
          <a:p>
            <a:pPr lvl="1" fontAlgn="base"/>
            <a:r>
              <a:rPr lang="en-US" dirty="0" smtClean="0"/>
              <a:t>The </a:t>
            </a:r>
            <a:r>
              <a:rPr lang="en-US" dirty="0"/>
              <a:t>provision of investment advice that resulted in fees being paid by the designated investment alternative to the fiduciary adviser would constitute a prohibited transaction under </a:t>
            </a:r>
            <a:r>
              <a:rPr lang="en-US" dirty="0" smtClean="0"/>
              <a:t>ERISA</a:t>
            </a:r>
          </a:p>
          <a:p>
            <a:pPr marL="274320" lvl="1" indent="0" fontAlgn="base">
              <a:buNone/>
            </a:pPr>
            <a:endParaRPr lang="en-US" dirty="0" smtClean="0"/>
          </a:p>
          <a:p>
            <a:pPr fontAlgn="base"/>
            <a:r>
              <a:rPr lang="en-US" dirty="0" smtClean="0"/>
              <a:t>Accordingly</a:t>
            </a:r>
            <a:r>
              <a:rPr lang="en-US" dirty="0"/>
              <a:t>, the Department clearly provides in its 404(c) regulations that a fiduciary has no obligation to provide investment advice to a </a:t>
            </a:r>
            <a:r>
              <a:rPr lang="en-US" dirty="0" smtClean="0"/>
              <a:t>participant</a:t>
            </a:r>
            <a:endParaRPr lang="en-US" dirty="0"/>
          </a:p>
          <a:p>
            <a:endParaRPr lang="en-US" dirty="0"/>
          </a:p>
        </p:txBody>
      </p:sp>
      <p:sp>
        <p:nvSpPr>
          <p:cNvPr id="4" name="Slide Number Placeholder 3"/>
          <p:cNvSpPr>
            <a:spLocks noGrp="1"/>
          </p:cNvSpPr>
          <p:nvPr>
            <p:ph type="sldNum" sz="quarter" idx="12"/>
          </p:nvPr>
        </p:nvSpPr>
        <p:spPr/>
        <p:txBody>
          <a:bodyPr/>
          <a:lstStyle/>
          <a:p>
            <a:fld id="{CF4B8437-F89F-4928-AA4D-27ABCC5E12AF}" type="slidenum">
              <a:rPr lang="en-US" smtClean="0"/>
              <a:t>18</a:t>
            </a:fld>
            <a:endParaRPr lang="en-US"/>
          </a:p>
        </p:txBody>
      </p:sp>
    </p:spTree>
    <p:extLst>
      <p:ext uri="{BB962C8B-B14F-4D97-AF65-F5344CB8AC3E}">
        <p14:creationId xmlns:p14="http://schemas.microsoft.com/office/powerpoint/2010/main" val="3319020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Investment Advice and Education</a:t>
            </a:r>
            <a:endParaRPr lang="en-US" i="1" dirty="0"/>
          </a:p>
        </p:txBody>
      </p:sp>
      <p:sp>
        <p:nvSpPr>
          <p:cNvPr id="3" name="Content Placeholder 2"/>
          <p:cNvSpPr>
            <a:spLocks noGrp="1"/>
          </p:cNvSpPr>
          <p:nvPr>
            <p:ph idx="1"/>
          </p:nvPr>
        </p:nvSpPr>
        <p:spPr/>
        <p:txBody>
          <a:bodyPr>
            <a:normAutofit fontScale="92500" lnSpcReduction="20000"/>
          </a:bodyPr>
          <a:lstStyle/>
          <a:p>
            <a:pPr fontAlgn="base"/>
            <a:r>
              <a:rPr lang="en-US" dirty="0"/>
              <a:t>Congress attempted to loosen the disincentives for fiduciaries to provide investment </a:t>
            </a:r>
            <a:r>
              <a:rPr lang="en-US" dirty="0" smtClean="0"/>
              <a:t>assistance to participants </a:t>
            </a:r>
            <a:r>
              <a:rPr lang="en-US" dirty="0"/>
              <a:t>in 2006 by providing a statutory exemption (Sections 408(b)(14) and (g) of ERISA) to the prohibited transaction rules for the provision of certain investment advice</a:t>
            </a:r>
          </a:p>
          <a:p>
            <a:pPr marL="0" indent="0" fontAlgn="base">
              <a:buNone/>
            </a:pPr>
            <a:r>
              <a:rPr lang="en-US" dirty="0"/>
              <a:t> </a:t>
            </a:r>
          </a:p>
          <a:p>
            <a:pPr fontAlgn="base"/>
            <a:r>
              <a:rPr lang="en-US" dirty="0"/>
              <a:t>Under the exemption “fiduciary advisers” – registered investment advisers, banks, insurance companies, broker dealers that are not otherwise fiduciaries of the plan – may receive compensation for investment advice to plan participants if the advice consists of either a “level fee” arrangement – an arrangement in which the compensation does not vary based on the investment option selected – or a computer model that uses unbiased data to provide generalized advice.  </a:t>
            </a:r>
          </a:p>
          <a:p>
            <a:pPr marL="0" indent="0" fontAlgn="base">
              <a:buNone/>
            </a:pPr>
            <a:r>
              <a:rPr lang="en-US" dirty="0"/>
              <a:t> </a:t>
            </a:r>
          </a:p>
          <a:p>
            <a:pPr marL="0" indent="0">
              <a:buNone/>
            </a:pPr>
            <a:endParaRPr lang="en-US" dirty="0"/>
          </a:p>
        </p:txBody>
      </p:sp>
      <p:sp>
        <p:nvSpPr>
          <p:cNvPr id="4" name="Slide Number Placeholder 3"/>
          <p:cNvSpPr>
            <a:spLocks noGrp="1"/>
          </p:cNvSpPr>
          <p:nvPr>
            <p:ph type="sldNum" sz="quarter" idx="12"/>
          </p:nvPr>
        </p:nvSpPr>
        <p:spPr/>
        <p:txBody>
          <a:bodyPr/>
          <a:lstStyle/>
          <a:p>
            <a:fld id="{CF4B8437-F89F-4928-AA4D-27ABCC5E12AF}" type="slidenum">
              <a:rPr lang="en-US" smtClean="0"/>
              <a:t>19</a:t>
            </a:fld>
            <a:endParaRPr lang="en-US"/>
          </a:p>
        </p:txBody>
      </p:sp>
    </p:spTree>
    <p:extLst>
      <p:ext uri="{BB962C8B-B14F-4D97-AF65-F5344CB8AC3E}">
        <p14:creationId xmlns:p14="http://schemas.microsoft.com/office/powerpoint/2010/main" val="2787224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Basic Conceptual Differences between Retirement Plans</a:t>
            </a:r>
            <a:endParaRPr lang="en-US" dirty="0"/>
          </a:p>
        </p:txBody>
      </p:sp>
      <p:sp>
        <p:nvSpPr>
          <p:cNvPr id="3" name="Content Placeholder 2"/>
          <p:cNvSpPr>
            <a:spLocks noGrp="1"/>
          </p:cNvSpPr>
          <p:nvPr>
            <p:ph idx="1"/>
          </p:nvPr>
        </p:nvSpPr>
        <p:spPr/>
        <p:txBody>
          <a:bodyPr/>
          <a:lstStyle/>
          <a:p>
            <a:r>
              <a:rPr lang="en-US" dirty="0" smtClean="0"/>
              <a:t>Income </a:t>
            </a:r>
            <a:r>
              <a:rPr lang="en-US" dirty="0"/>
              <a:t>Replacement v. Savings</a:t>
            </a:r>
          </a:p>
          <a:p>
            <a:r>
              <a:rPr lang="en-US" dirty="0"/>
              <a:t>Shifting of Investment and Longevity Risk to Employees</a:t>
            </a:r>
          </a:p>
          <a:p>
            <a:r>
              <a:rPr lang="en-US" dirty="0"/>
              <a:t>Removing Long Term Funding Obligation from Employers</a:t>
            </a:r>
          </a:p>
          <a:p>
            <a:endParaRPr lang="en-US" dirty="0"/>
          </a:p>
        </p:txBody>
      </p:sp>
      <p:sp>
        <p:nvSpPr>
          <p:cNvPr id="4" name="Slide Number Placeholder 3"/>
          <p:cNvSpPr>
            <a:spLocks noGrp="1"/>
          </p:cNvSpPr>
          <p:nvPr>
            <p:ph type="sldNum" sz="quarter" idx="12"/>
          </p:nvPr>
        </p:nvSpPr>
        <p:spPr/>
        <p:txBody>
          <a:bodyPr/>
          <a:lstStyle/>
          <a:p>
            <a:fld id="{CF4B8437-F89F-4928-AA4D-27ABCC5E12AF}" type="slidenum">
              <a:rPr lang="en-US" smtClean="0"/>
              <a:t>2</a:t>
            </a:fld>
            <a:endParaRPr lang="en-US"/>
          </a:p>
        </p:txBody>
      </p:sp>
    </p:spTree>
    <p:extLst>
      <p:ext uri="{BB962C8B-B14F-4D97-AF65-F5344CB8AC3E}">
        <p14:creationId xmlns:p14="http://schemas.microsoft.com/office/powerpoint/2010/main" val="5492388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Investment Advice and Education</a:t>
            </a:r>
            <a:endParaRPr lang="en-US" dirty="0"/>
          </a:p>
        </p:txBody>
      </p:sp>
      <p:sp>
        <p:nvSpPr>
          <p:cNvPr id="3" name="Content Placeholder 2"/>
          <p:cNvSpPr>
            <a:spLocks noGrp="1"/>
          </p:cNvSpPr>
          <p:nvPr>
            <p:ph idx="1"/>
          </p:nvPr>
        </p:nvSpPr>
        <p:spPr/>
        <p:txBody>
          <a:bodyPr>
            <a:normAutofit/>
          </a:bodyPr>
          <a:lstStyle/>
          <a:p>
            <a:pPr marL="0" indent="0" fontAlgn="base">
              <a:buNone/>
            </a:pPr>
            <a:r>
              <a:rPr lang="en-US" dirty="0"/>
              <a:t>Notwithstanding the availability of this relief to “fiduciary advisors,” most financial professionals do want to provide fiduciary advice, so plan fiduciaries may only provide investment education that does not constitute advice.</a:t>
            </a:r>
          </a:p>
          <a:p>
            <a:pPr marL="0" indent="0" fontAlgn="base">
              <a:buNone/>
            </a:pPr>
            <a:endParaRPr lang="en-US" dirty="0" smtClean="0"/>
          </a:p>
          <a:p>
            <a:pPr marL="0" indent="0" fontAlgn="base">
              <a:buNone/>
            </a:pPr>
            <a:r>
              <a:rPr lang="en-US" dirty="0" smtClean="0"/>
              <a:t>The </a:t>
            </a:r>
            <a:r>
              <a:rPr lang="en-US" dirty="0"/>
              <a:t>Department has identified the provision of following information as not fiduciary advice</a:t>
            </a:r>
            <a:r>
              <a:rPr lang="en-US" dirty="0" smtClean="0"/>
              <a:t>:</a:t>
            </a:r>
          </a:p>
          <a:p>
            <a:pPr marL="0" indent="0" fontAlgn="base">
              <a:buNone/>
            </a:pPr>
            <a:endParaRPr lang="en-US" u="sng" dirty="0" smtClean="0"/>
          </a:p>
          <a:p>
            <a:endParaRPr lang="en-US" dirty="0"/>
          </a:p>
        </p:txBody>
      </p:sp>
      <p:sp>
        <p:nvSpPr>
          <p:cNvPr id="4" name="Slide Number Placeholder 3"/>
          <p:cNvSpPr>
            <a:spLocks noGrp="1"/>
          </p:cNvSpPr>
          <p:nvPr>
            <p:ph type="sldNum" sz="quarter" idx="12"/>
          </p:nvPr>
        </p:nvSpPr>
        <p:spPr/>
        <p:txBody>
          <a:bodyPr/>
          <a:lstStyle/>
          <a:p>
            <a:fld id="{CF4B8437-F89F-4928-AA4D-27ABCC5E12AF}" type="slidenum">
              <a:rPr lang="en-US" smtClean="0"/>
              <a:t>20</a:t>
            </a:fld>
            <a:endParaRPr lang="en-US"/>
          </a:p>
        </p:txBody>
      </p:sp>
    </p:spTree>
    <p:extLst>
      <p:ext uri="{BB962C8B-B14F-4D97-AF65-F5344CB8AC3E}">
        <p14:creationId xmlns:p14="http://schemas.microsoft.com/office/powerpoint/2010/main" val="8951160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Investment Advice and Education</a:t>
            </a:r>
            <a:endParaRPr lang="en-US" dirty="0"/>
          </a:p>
        </p:txBody>
      </p:sp>
      <p:sp>
        <p:nvSpPr>
          <p:cNvPr id="3" name="Content Placeholder 2"/>
          <p:cNvSpPr>
            <a:spLocks noGrp="1"/>
          </p:cNvSpPr>
          <p:nvPr>
            <p:ph idx="1"/>
          </p:nvPr>
        </p:nvSpPr>
        <p:spPr/>
        <p:txBody>
          <a:bodyPr>
            <a:normAutofit lnSpcReduction="10000"/>
          </a:bodyPr>
          <a:lstStyle/>
          <a:p>
            <a:pPr marL="0" indent="0" fontAlgn="base">
              <a:buNone/>
            </a:pPr>
            <a:r>
              <a:rPr lang="en-US" u="sng" dirty="0"/>
              <a:t>Plan Information</a:t>
            </a:r>
          </a:p>
          <a:p>
            <a:pPr fontAlgn="base"/>
            <a:r>
              <a:rPr lang="en-US" dirty="0"/>
              <a:t>Information and materials that inform a participant or beneficiary about the benefits of plan participation, the benefits of increasing plan contributions, the impact of preretirement withdrawals on retirement income, the terms of the plan, or the operation of the plan; or information on investment alternatives under the plan (e.g., descriptions of investment objectives and philosophies, risk and return characteristics, historical return information, or related prospectuses). </a:t>
            </a:r>
          </a:p>
          <a:p>
            <a:pPr fontAlgn="base"/>
            <a:r>
              <a:rPr lang="en-US" dirty="0"/>
              <a:t>Plan information may not reference to the appropriateness of any individual investment option for a particular participant under the plan. </a:t>
            </a:r>
          </a:p>
        </p:txBody>
      </p:sp>
      <p:sp>
        <p:nvSpPr>
          <p:cNvPr id="4" name="Slide Number Placeholder 3"/>
          <p:cNvSpPr>
            <a:spLocks noGrp="1"/>
          </p:cNvSpPr>
          <p:nvPr>
            <p:ph type="sldNum" sz="quarter" idx="12"/>
          </p:nvPr>
        </p:nvSpPr>
        <p:spPr/>
        <p:txBody>
          <a:bodyPr/>
          <a:lstStyle/>
          <a:p>
            <a:fld id="{CF4B8437-F89F-4928-AA4D-27ABCC5E12AF}" type="slidenum">
              <a:rPr lang="en-US" smtClean="0"/>
              <a:t>21</a:t>
            </a:fld>
            <a:endParaRPr lang="en-US"/>
          </a:p>
        </p:txBody>
      </p:sp>
    </p:spTree>
    <p:extLst>
      <p:ext uri="{BB962C8B-B14F-4D97-AF65-F5344CB8AC3E}">
        <p14:creationId xmlns:p14="http://schemas.microsoft.com/office/powerpoint/2010/main" val="14332155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Investment Advice and Education</a:t>
            </a:r>
            <a:endParaRPr lang="en-US" dirty="0"/>
          </a:p>
        </p:txBody>
      </p:sp>
      <p:sp>
        <p:nvSpPr>
          <p:cNvPr id="3" name="Content Placeholder 2"/>
          <p:cNvSpPr>
            <a:spLocks noGrp="1"/>
          </p:cNvSpPr>
          <p:nvPr>
            <p:ph idx="1"/>
          </p:nvPr>
        </p:nvSpPr>
        <p:spPr/>
        <p:txBody>
          <a:bodyPr>
            <a:normAutofit lnSpcReduction="10000"/>
          </a:bodyPr>
          <a:lstStyle/>
          <a:p>
            <a:pPr marL="0" indent="0" fontAlgn="base">
              <a:buNone/>
            </a:pPr>
            <a:r>
              <a:rPr lang="en-US" u="sng" dirty="0" smtClean="0"/>
              <a:t>General Financial and Investment Information</a:t>
            </a:r>
          </a:p>
          <a:p>
            <a:pPr fontAlgn="base"/>
            <a:r>
              <a:rPr lang="en-US" dirty="0" smtClean="0"/>
              <a:t>Information </a:t>
            </a:r>
            <a:r>
              <a:rPr lang="en-US" dirty="0"/>
              <a:t>regarding: (i) General financial and investment concepts, such as risk and return, diversification, dollar cost averaging, compounded return, and tax deferred investment; (ii) historic differences in rates of return between different asset classes (e.g., equities, bonds, or cash) based on standard market indices; (iii) effects of inflation; (iv) estimating future retirement income needs; (v) determining investment time horizons; and (vi) assessing risk tolerance.</a:t>
            </a:r>
          </a:p>
          <a:p>
            <a:pPr fontAlgn="base"/>
            <a:r>
              <a:rPr lang="en-US" dirty="0"/>
              <a:t>The general financial and investment information may have no direct relationship to investment alternatives available to participants under a plan or to individual participants. </a:t>
            </a:r>
          </a:p>
          <a:p>
            <a:endParaRPr lang="en-US" dirty="0"/>
          </a:p>
        </p:txBody>
      </p:sp>
      <p:sp>
        <p:nvSpPr>
          <p:cNvPr id="4" name="Slide Number Placeholder 3"/>
          <p:cNvSpPr>
            <a:spLocks noGrp="1"/>
          </p:cNvSpPr>
          <p:nvPr>
            <p:ph type="sldNum" sz="quarter" idx="12"/>
          </p:nvPr>
        </p:nvSpPr>
        <p:spPr/>
        <p:txBody>
          <a:bodyPr/>
          <a:lstStyle/>
          <a:p>
            <a:fld id="{CF4B8437-F89F-4928-AA4D-27ABCC5E12AF}" type="slidenum">
              <a:rPr lang="en-US" smtClean="0"/>
              <a:t>22</a:t>
            </a:fld>
            <a:endParaRPr lang="en-US"/>
          </a:p>
        </p:txBody>
      </p:sp>
    </p:spTree>
    <p:extLst>
      <p:ext uri="{BB962C8B-B14F-4D97-AF65-F5344CB8AC3E}">
        <p14:creationId xmlns:p14="http://schemas.microsoft.com/office/powerpoint/2010/main" val="38328329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Investment Advice and Education</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u="sng" dirty="0" smtClean="0"/>
              <a:t>Asset Allocation Models</a:t>
            </a:r>
          </a:p>
          <a:p>
            <a:pPr marL="0" indent="0">
              <a:buNone/>
            </a:pPr>
            <a:endParaRPr lang="en-US" u="sng" dirty="0" smtClean="0"/>
          </a:p>
          <a:p>
            <a:pPr marL="0" indent="0">
              <a:buNone/>
            </a:pPr>
            <a:r>
              <a:rPr lang="en-US" dirty="0" smtClean="0"/>
              <a:t>Information </a:t>
            </a:r>
            <a:r>
              <a:rPr lang="en-US" dirty="0"/>
              <a:t>(e.g., pie charts, graphs, or case studies) that provide a participant with models, available to all plan participants, of asset allocation portfolios of hypothetical individuals with different time horizons and risk profiles, where: (i) such models are based on generally accepted investments theories that take into account the historic returns of different asset classes (e.g., equities, bonds, or cash) over define periods of time; (ii) all material facts and assumptions on which such models are based (e.g., retirement ages, life expectancies, income levels, financial resources, replacement income ratios, inflation rates, and rates of return) accompany the models; (iii) to the extent that an asset allocation model identifies any specific investment alternative available under the plan, the model is accompanied by a statement indicating that other investment alternatives having similar risk and return characteristics may be available under the plan and identifying where information on those investment alternatives may be obtained; and (iv) the asset allocation models are accompanied by a statement indicating that, in applying particular asset allocation models to their individual situations, participants or beneficiaries should consider their other assets, income, and investments (e.g., equity in a home, IRA investments, savings accounts, and interests in other qualified and non-qualified plans) in addition to their interests in the plan.</a:t>
            </a:r>
          </a:p>
          <a:p>
            <a:endParaRPr lang="en-US" dirty="0"/>
          </a:p>
        </p:txBody>
      </p:sp>
      <p:sp>
        <p:nvSpPr>
          <p:cNvPr id="4" name="Slide Number Placeholder 3"/>
          <p:cNvSpPr>
            <a:spLocks noGrp="1"/>
          </p:cNvSpPr>
          <p:nvPr>
            <p:ph type="sldNum" sz="quarter" idx="12"/>
          </p:nvPr>
        </p:nvSpPr>
        <p:spPr/>
        <p:txBody>
          <a:bodyPr/>
          <a:lstStyle/>
          <a:p>
            <a:fld id="{CF4B8437-F89F-4928-AA4D-27ABCC5E12AF}" type="slidenum">
              <a:rPr lang="en-US" smtClean="0"/>
              <a:t>23</a:t>
            </a:fld>
            <a:endParaRPr lang="en-US"/>
          </a:p>
        </p:txBody>
      </p:sp>
    </p:spTree>
    <p:extLst>
      <p:ext uri="{BB962C8B-B14F-4D97-AF65-F5344CB8AC3E}">
        <p14:creationId xmlns:p14="http://schemas.microsoft.com/office/powerpoint/2010/main" val="15508172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Investment Advice and Education</a:t>
            </a:r>
            <a:endParaRPr lang="en-US" dirty="0"/>
          </a:p>
        </p:txBody>
      </p:sp>
      <p:sp>
        <p:nvSpPr>
          <p:cNvPr id="3" name="Content Placeholder 2"/>
          <p:cNvSpPr>
            <a:spLocks noGrp="1"/>
          </p:cNvSpPr>
          <p:nvPr>
            <p:ph idx="1"/>
          </p:nvPr>
        </p:nvSpPr>
        <p:spPr/>
        <p:txBody>
          <a:bodyPr>
            <a:noAutofit/>
          </a:bodyPr>
          <a:lstStyle/>
          <a:p>
            <a:pPr marL="0" indent="0">
              <a:buNone/>
            </a:pPr>
            <a:r>
              <a:rPr lang="en-US" sz="1500" u="sng" dirty="0" smtClean="0"/>
              <a:t>Interactive Investment Materials</a:t>
            </a:r>
          </a:p>
          <a:p>
            <a:pPr marL="0" indent="0">
              <a:buNone/>
            </a:pPr>
            <a:endParaRPr lang="en-US" sz="1500" dirty="0" smtClean="0"/>
          </a:p>
          <a:p>
            <a:pPr marL="0" indent="0">
              <a:buNone/>
            </a:pPr>
            <a:r>
              <a:rPr lang="en-US" sz="1500" dirty="0" smtClean="0"/>
              <a:t>Questionnaires</a:t>
            </a:r>
            <a:r>
              <a:rPr lang="en-US" sz="1500" dirty="0"/>
              <a:t>, worksheets, software, and similar materials which provide a participant the means to estimate future retirement income needs and assess the impact of different asset allocations on retirement income, where: (i) such materials are based on generally accepted investment theories that take into account the historic returns of different asset classes (e.g., equities, bonds, or cash) over defined periods of time; (ii) there is an objective correlation between the asset allocations generated by the materials and the information and data supplied by the participant; (iii) all material facts and assumptions (e.g., retirement ages, life expectancies, income levels, financial resources, replacement income ratios, inflation rates, and rates of return) which may affect a participant's assessment of the different asset allocations accompany the materials or are specified by the participant or beneficiary; (iv) to the extent that an asset allocation generated by the materials identifies any specific investment alternative available under the plan, the asset allocation is accompanied by a statement indicating that other investment alternatives having similar risk and return characteristics may be available under the plan and identifying where information on those investment alternatives may be obtained; and (v) the materials either take into account or are accompanied by a statement indicating that, in applying particular asset allocations to their individual situations, participants or beneficiaries should consider their other assets, income, and investments (e.g., equity in a home, IRA investments, savings accounts, and interests in other qualified and non-qualified plans) in addition to their interests in the plan</a:t>
            </a:r>
            <a:r>
              <a:rPr lang="en-US" sz="1500" dirty="0" smtClean="0"/>
              <a:t>.</a:t>
            </a:r>
            <a:endParaRPr lang="en-US" sz="1500" dirty="0"/>
          </a:p>
        </p:txBody>
      </p:sp>
      <p:sp>
        <p:nvSpPr>
          <p:cNvPr id="4" name="Slide Number Placeholder 3"/>
          <p:cNvSpPr>
            <a:spLocks noGrp="1"/>
          </p:cNvSpPr>
          <p:nvPr>
            <p:ph type="sldNum" sz="quarter" idx="12"/>
          </p:nvPr>
        </p:nvSpPr>
        <p:spPr/>
        <p:txBody>
          <a:bodyPr/>
          <a:lstStyle/>
          <a:p>
            <a:fld id="{CF4B8437-F89F-4928-AA4D-27ABCC5E12AF}" type="slidenum">
              <a:rPr lang="en-US" smtClean="0"/>
              <a:t>24</a:t>
            </a:fld>
            <a:endParaRPr lang="en-US"/>
          </a:p>
        </p:txBody>
      </p:sp>
    </p:spTree>
    <p:extLst>
      <p:ext uri="{BB962C8B-B14F-4D97-AF65-F5344CB8AC3E}">
        <p14:creationId xmlns:p14="http://schemas.microsoft.com/office/powerpoint/2010/main" val="1304022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Investment Advice and Education</a:t>
            </a:r>
            <a:endParaRPr lang="en-US" dirty="0"/>
          </a:p>
        </p:txBody>
      </p:sp>
      <p:sp>
        <p:nvSpPr>
          <p:cNvPr id="3" name="Content Placeholder 2"/>
          <p:cNvSpPr>
            <a:spLocks noGrp="1"/>
          </p:cNvSpPr>
          <p:nvPr>
            <p:ph idx="1"/>
          </p:nvPr>
        </p:nvSpPr>
        <p:spPr/>
        <p:txBody>
          <a:bodyPr>
            <a:normAutofit/>
          </a:bodyPr>
          <a:lstStyle/>
          <a:p>
            <a:pPr fontAlgn="base"/>
            <a:r>
              <a:rPr lang="en-US" dirty="0" smtClean="0"/>
              <a:t>But </a:t>
            </a:r>
            <a:r>
              <a:rPr lang="en-US" dirty="0"/>
              <a:t>the Department also makes clear that any designation of a service provider to provide investment educational services to plan participants is an exercise of discretionary authority or control with respect to management of the plan; therefore, persons making the designation are subject to a duty prudence and loyalty in both in making the designation(s) and in continuing such designation(s) </a:t>
            </a:r>
          </a:p>
          <a:p>
            <a:endParaRPr lang="en-US" dirty="0"/>
          </a:p>
        </p:txBody>
      </p:sp>
      <p:sp>
        <p:nvSpPr>
          <p:cNvPr id="4" name="Slide Number Placeholder 3"/>
          <p:cNvSpPr>
            <a:spLocks noGrp="1"/>
          </p:cNvSpPr>
          <p:nvPr>
            <p:ph type="sldNum" sz="quarter" idx="12"/>
          </p:nvPr>
        </p:nvSpPr>
        <p:spPr/>
        <p:txBody>
          <a:bodyPr/>
          <a:lstStyle/>
          <a:p>
            <a:fld id="{CF4B8437-F89F-4928-AA4D-27ABCC5E12AF}" type="slidenum">
              <a:rPr lang="en-US" smtClean="0"/>
              <a:t>25</a:t>
            </a:fld>
            <a:endParaRPr lang="en-US"/>
          </a:p>
        </p:txBody>
      </p:sp>
    </p:spTree>
    <p:extLst>
      <p:ext uri="{BB962C8B-B14F-4D97-AF65-F5344CB8AC3E}">
        <p14:creationId xmlns:p14="http://schemas.microsoft.com/office/powerpoint/2010/main" val="4302753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Case Law Developments Regarding Participant Directed Account </a:t>
            </a:r>
            <a:r>
              <a:rPr lang="en-US" i="1" dirty="0"/>
              <a:t>Plans</a:t>
            </a:r>
            <a:endParaRPr lang="en-US" dirty="0"/>
          </a:p>
        </p:txBody>
      </p:sp>
      <p:sp>
        <p:nvSpPr>
          <p:cNvPr id="3" name="Content Placeholder 2"/>
          <p:cNvSpPr>
            <a:spLocks noGrp="1"/>
          </p:cNvSpPr>
          <p:nvPr>
            <p:ph idx="1"/>
          </p:nvPr>
        </p:nvSpPr>
        <p:spPr/>
        <p:txBody>
          <a:bodyPr>
            <a:normAutofit/>
          </a:bodyPr>
          <a:lstStyle/>
          <a:p>
            <a:r>
              <a:rPr lang="en-US" dirty="0" smtClean="0"/>
              <a:t>Safe Harbor not Defense to Selection/Retention of Investment Alternative</a:t>
            </a:r>
          </a:p>
          <a:p>
            <a:pPr lvl="1"/>
            <a:r>
              <a:rPr lang="en-US" i="1" dirty="0" err="1" smtClean="0"/>
              <a:t>Trible</a:t>
            </a:r>
            <a:r>
              <a:rPr lang="en-US" i="1" dirty="0" smtClean="0"/>
              <a:t> v. Edison Int’l, </a:t>
            </a:r>
            <a:r>
              <a:rPr lang="en-US" dirty="0" smtClean="0"/>
              <a:t>729 F.3d 1110 (9</a:t>
            </a:r>
            <a:r>
              <a:rPr lang="en-US" baseline="30000" dirty="0" smtClean="0"/>
              <a:t>th</a:t>
            </a:r>
            <a:r>
              <a:rPr lang="en-US" dirty="0" smtClean="0"/>
              <a:t> Cir. 2013); </a:t>
            </a:r>
            <a:r>
              <a:rPr lang="en-US" i="1" dirty="0" err="1" smtClean="0"/>
              <a:t>Pfeil</a:t>
            </a:r>
            <a:r>
              <a:rPr lang="en-US" i="1" dirty="0" smtClean="0"/>
              <a:t> v. State St. Bank &amp; Trust, </a:t>
            </a:r>
            <a:r>
              <a:rPr lang="en-US" dirty="0" smtClean="0"/>
              <a:t>671 F.3d 585 (6</a:t>
            </a:r>
            <a:r>
              <a:rPr lang="en-US" baseline="30000" dirty="0" smtClean="0"/>
              <a:t>th</a:t>
            </a:r>
            <a:r>
              <a:rPr lang="en-US" dirty="0" smtClean="0"/>
              <a:t> Cir. 2012), </a:t>
            </a:r>
            <a:r>
              <a:rPr lang="en-US" i="1" dirty="0" smtClean="0"/>
              <a:t>cert. denied</a:t>
            </a:r>
            <a:r>
              <a:rPr lang="en-US" dirty="0" smtClean="0"/>
              <a:t>, 133 S. Ct. 758 (2012); </a:t>
            </a:r>
            <a:r>
              <a:rPr lang="en-US" i="1" dirty="0" smtClean="0"/>
              <a:t>Howell v. Motorola</a:t>
            </a:r>
            <a:r>
              <a:rPr lang="en-US" dirty="0" smtClean="0"/>
              <a:t>, 633 F.3d 552 (7</a:t>
            </a:r>
            <a:r>
              <a:rPr lang="en-US" baseline="30000" dirty="0" smtClean="0"/>
              <a:t>th</a:t>
            </a:r>
            <a:r>
              <a:rPr lang="en-US" dirty="0"/>
              <a:t> </a:t>
            </a:r>
            <a:r>
              <a:rPr lang="en-US" dirty="0" smtClean="0"/>
              <a:t>Cir. 2011);</a:t>
            </a:r>
            <a:r>
              <a:rPr lang="en-US" i="1" dirty="0" smtClean="0"/>
              <a:t> </a:t>
            </a:r>
            <a:r>
              <a:rPr lang="en-US" i="1" dirty="0" err="1" smtClean="0"/>
              <a:t>DiFelice</a:t>
            </a:r>
            <a:r>
              <a:rPr lang="en-US" i="1" dirty="0" smtClean="0"/>
              <a:t> v. U.S. Airways, </a:t>
            </a:r>
            <a:r>
              <a:rPr lang="en-US" dirty="0" smtClean="0"/>
              <a:t>497 F.3d  410 (4</a:t>
            </a:r>
            <a:r>
              <a:rPr lang="en-US" baseline="30000" dirty="0" smtClean="0"/>
              <a:t>th</a:t>
            </a:r>
            <a:r>
              <a:rPr lang="en-US" dirty="0" smtClean="0"/>
              <a:t> Cir. 2007)</a:t>
            </a:r>
          </a:p>
          <a:p>
            <a:pPr lvl="1"/>
            <a:r>
              <a:rPr lang="en-US" i="1" dirty="0" smtClean="0"/>
              <a:t>But see, </a:t>
            </a:r>
            <a:r>
              <a:rPr lang="en-US" i="1" dirty="0" err="1" smtClean="0"/>
              <a:t>Langbecker</a:t>
            </a:r>
            <a:r>
              <a:rPr lang="en-US" i="1" dirty="0" smtClean="0"/>
              <a:t> v. Electronic Data Sys., </a:t>
            </a:r>
            <a:r>
              <a:rPr lang="en-US" dirty="0" smtClean="0"/>
              <a:t>476 F.3d 299 (5</a:t>
            </a:r>
            <a:r>
              <a:rPr lang="en-US" baseline="30000" dirty="0" smtClean="0"/>
              <a:t>th</a:t>
            </a:r>
            <a:r>
              <a:rPr lang="en-US" dirty="0" smtClean="0"/>
              <a:t> Cir. 2007); </a:t>
            </a:r>
            <a:r>
              <a:rPr lang="en-US" i="1" dirty="0" smtClean="0"/>
              <a:t>In re Unisys </a:t>
            </a:r>
            <a:r>
              <a:rPr lang="en-US" i="1" dirty="0" err="1" smtClean="0"/>
              <a:t>Sav</a:t>
            </a:r>
            <a:r>
              <a:rPr lang="en-US" i="1" dirty="0" smtClean="0"/>
              <a:t>. Plan </a:t>
            </a:r>
            <a:r>
              <a:rPr lang="en-US" i="1" dirty="0" err="1" smtClean="0"/>
              <a:t>Litig</a:t>
            </a:r>
            <a:r>
              <a:rPr lang="en-US" i="1" dirty="0" smtClean="0"/>
              <a:t>., </a:t>
            </a:r>
            <a:r>
              <a:rPr lang="en-US" dirty="0" smtClean="0"/>
              <a:t>74 F.3d 420 (3d Cir. 1996) (both cases pre-DOL rule)</a:t>
            </a:r>
          </a:p>
          <a:p>
            <a:pPr lvl="1"/>
            <a:r>
              <a:rPr lang="en-US" i="1" dirty="0" smtClean="0"/>
              <a:t>But cf., </a:t>
            </a:r>
            <a:r>
              <a:rPr lang="en-US" i="1" dirty="0" err="1" smtClean="0"/>
              <a:t>Hecker</a:t>
            </a:r>
            <a:r>
              <a:rPr lang="en-US" i="1" dirty="0" smtClean="0"/>
              <a:t> v. Deere, </a:t>
            </a:r>
            <a:r>
              <a:rPr lang="en-US" dirty="0" smtClean="0"/>
              <a:t>556 F.3d 575 (7</a:t>
            </a:r>
            <a:r>
              <a:rPr lang="en-US" baseline="30000" dirty="0" smtClean="0"/>
              <a:t>th</a:t>
            </a:r>
            <a:r>
              <a:rPr lang="en-US" dirty="0"/>
              <a:t> </a:t>
            </a:r>
            <a:r>
              <a:rPr lang="en-US" dirty="0" smtClean="0"/>
              <a:t>Cir. 2009) </a:t>
            </a:r>
            <a:r>
              <a:rPr lang="en-US" i="1" dirty="0" smtClean="0"/>
              <a:t>modified by </a:t>
            </a:r>
            <a:r>
              <a:rPr lang="en-US" dirty="0" smtClean="0"/>
              <a:t>569 F.3d 708 (7</a:t>
            </a:r>
            <a:r>
              <a:rPr lang="en-US" baseline="30000" dirty="0" smtClean="0"/>
              <a:t>th</a:t>
            </a:r>
            <a:r>
              <a:rPr lang="en-US" dirty="0" smtClean="0"/>
              <a:t> Cir. 2009), </a:t>
            </a:r>
            <a:r>
              <a:rPr lang="en-US" i="1" dirty="0" smtClean="0"/>
              <a:t>cert. denied, </a:t>
            </a:r>
            <a:r>
              <a:rPr lang="en-US" dirty="0" smtClean="0"/>
              <a:t>130 S. Ct. 1131 (2010) (excessive fee claim fails to state claim where large variety of choices of funds made available)</a:t>
            </a:r>
            <a:endParaRPr lang="en-US" i="1" dirty="0" smtClean="0"/>
          </a:p>
        </p:txBody>
      </p:sp>
      <p:sp>
        <p:nvSpPr>
          <p:cNvPr id="4" name="Slide Number Placeholder 3"/>
          <p:cNvSpPr>
            <a:spLocks noGrp="1"/>
          </p:cNvSpPr>
          <p:nvPr>
            <p:ph type="sldNum" sz="quarter" idx="12"/>
          </p:nvPr>
        </p:nvSpPr>
        <p:spPr/>
        <p:txBody>
          <a:bodyPr/>
          <a:lstStyle/>
          <a:p>
            <a:fld id="{CF4B8437-F89F-4928-AA4D-27ABCC5E12AF}" type="slidenum">
              <a:rPr lang="en-US" smtClean="0"/>
              <a:t>26</a:t>
            </a:fld>
            <a:endParaRPr lang="en-US"/>
          </a:p>
        </p:txBody>
      </p:sp>
    </p:spTree>
    <p:extLst>
      <p:ext uri="{BB962C8B-B14F-4D97-AF65-F5344CB8AC3E}">
        <p14:creationId xmlns:p14="http://schemas.microsoft.com/office/powerpoint/2010/main" val="19741605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Case Law Developments Regarding Participant Directed Account Plans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u="sng" dirty="0" smtClean="0"/>
              <a:t>Excessive Fees</a:t>
            </a:r>
          </a:p>
          <a:p>
            <a:r>
              <a:rPr lang="en-US" dirty="0" smtClean="0"/>
              <a:t> No duty to avoid mutual funds as a class because of retail fees or revenue sharing arrangements</a:t>
            </a:r>
          </a:p>
          <a:p>
            <a:pPr lvl="1"/>
            <a:r>
              <a:rPr lang="en-US" i="1" dirty="0" err="1"/>
              <a:t>Trible</a:t>
            </a:r>
            <a:r>
              <a:rPr lang="en-US" i="1" dirty="0"/>
              <a:t> v. Edison Int’l, </a:t>
            </a:r>
            <a:r>
              <a:rPr lang="en-US" dirty="0"/>
              <a:t>729 F.3d 1110 (9</a:t>
            </a:r>
            <a:r>
              <a:rPr lang="en-US" baseline="30000" dirty="0"/>
              <a:t>th</a:t>
            </a:r>
            <a:r>
              <a:rPr lang="en-US" dirty="0"/>
              <a:t> Cir. 2013</a:t>
            </a:r>
            <a:r>
              <a:rPr lang="en-US" dirty="0" smtClean="0"/>
              <a:t>); </a:t>
            </a:r>
            <a:r>
              <a:rPr lang="en-US" i="1" dirty="0" smtClean="0"/>
              <a:t>Loomis v. Exelon, </a:t>
            </a:r>
            <a:r>
              <a:rPr lang="en-US" dirty="0" smtClean="0"/>
              <a:t>658 F.3d 667 (7</a:t>
            </a:r>
            <a:r>
              <a:rPr lang="en-US" baseline="30000" dirty="0" smtClean="0"/>
              <a:t>th</a:t>
            </a:r>
            <a:r>
              <a:rPr lang="en-US" dirty="0"/>
              <a:t> </a:t>
            </a:r>
            <a:r>
              <a:rPr lang="en-US" dirty="0" smtClean="0"/>
              <a:t>Cir. 2001)</a:t>
            </a:r>
          </a:p>
          <a:p>
            <a:r>
              <a:rPr lang="en-US" dirty="0" smtClean="0"/>
              <a:t>But fiduciaries have a duty to investigate institutional class v. retail class shares</a:t>
            </a:r>
          </a:p>
          <a:p>
            <a:pPr lvl="1"/>
            <a:r>
              <a:rPr lang="en-US" i="1" dirty="0" err="1"/>
              <a:t>Trible</a:t>
            </a:r>
            <a:r>
              <a:rPr lang="en-US" i="1" dirty="0"/>
              <a:t> v. Edison Int’l, </a:t>
            </a:r>
            <a:r>
              <a:rPr lang="en-US" dirty="0"/>
              <a:t>729 F.3d 1110 (9</a:t>
            </a:r>
            <a:r>
              <a:rPr lang="en-US" baseline="30000" dirty="0"/>
              <a:t>th</a:t>
            </a:r>
            <a:r>
              <a:rPr lang="en-US" dirty="0"/>
              <a:t> Cir. 2013</a:t>
            </a:r>
            <a:r>
              <a:rPr lang="en-US" dirty="0" smtClean="0"/>
              <a:t>)</a:t>
            </a:r>
          </a:p>
          <a:p>
            <a:pPr marL="514350" indent="-457200"/>
            <a:r>
              <a:rPr lang="en-US" dirty="0" smtClean="0"/>
              <a:t>And fiduciaries have a duty to investigate and monitor recordkeeping costs</a:t>
            </a:r>
          </a:p>
          <a:p>
            <a:pPr marL="914400" lvl="1" indent="-457200"/>
            <a:r>
              <a:rPr lang="en-US" i="1" dirty="0" err="1" smtClean="0"/>
              <a:t>Tussey</a:t>
            </a:r>
            <a:r>
              <a:rPr lang="en-US" i="1" dirty="0" smtClean="0"/>
              <a:t> v. ABB, </a:t>
            </a:r>
            <a:r>
              <a:rPr lang="en-US" dirty="0" smtClean="0"/>
              <a:t>Civ. Act. No. 12-2056 (8</a:t>
            </a:r>
            <a:r>
              <a:rPr lang="en-US" baseline="30000" dirty="0" smtClean="0"/>
              <a:t>th</a:t>
            </a:r>
            <a:r>
              <a:rPr lang="en-US" dirty="0" smtClean="0"/>
              <a:t> Cir. Mar. 19, 2014) (fiduciary failed to calculate fee amount, determine competiveness of fees, or negotiate fee reductions)</a:t>
            </a:r>
            <a:endParaRPr lang="en-US" i="1" dirty="0"/>
          </a:p>
        </p:txBody>
      </p:sp>
      <p:sp>
        <p:nvSpPr>
          <p:cNvPr id="4" name="Slide Number Placeholder 3"/>
          <p:cNvSpPr>
            <a:spLocks noGrp="1"/>
          </p:cNvSpPr>
          <p:nvPr>
            <p:ph type="sldNum" sz="quarter" idx="12"/>
          </p:nvPr>
        </p:nvSpPr>
        <p:spPr/>
        <p:txBody>
          <a:bodyPr/>
          <a:lstStyle/>
          <a:p>
            <a:fld id="{CF4B8437-F89F-4928-AA4D-27ABCC5E12AF}" type="slidenum">
              <a:rPr lang="en-US" smtClean="0"/>
              <a:t>27</a:t>
            </a:fld>
            <a:endParaRPr lang="en-US"/>
          </a:p>
        </p:txBody>
      </p:sp>
    </p:spTree>
    <p:extLst>
      <p:ext uri="{BB962C8B-B14F-4D97-AF65-F5344CB8AC3E}">
        <p14:creationId xmlns:p14="http://schemas.microsoft.com/office/powerpoint/2010/main" val="4000800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U.S. Plan Design Fundamentals</a:t>
            </a:r>
            <a:endParaRPr lang="en-US" dirty="0"/>
          </a:p>
        </p:txBody>
      </p:sp>
      <p:sp>
        <p:nvSpPr>
          <p:cNvPr id="3" name="Content Placeholder 2"/>
          <p:cNvSpPr>
            <a:spLocks noGrp="1"/>
          </p:cNvSpPr>
          <p:nvPr>
            <p:ph idx="1"/>
          </p:nvPr>
        </p:nvSpPr>
        <p:spPr/>
        <p:txBody>
          <a:bodyPr>
            <a:normAutofit/>
          </a:bodyPr>
          <a:lstStyle/>
          <a:p>
            <a:r>
              <a:rPr lang="en-US" dirty="0" smtClean="0"/>
              <a:t>Under </a:t>
            </a:r>
            <a:r>
              <a:rPr lang="en-US" dirty="0"/>
              <a:t>U.S. Tax Code, qualified Retirement plans consist of Pension plans, Profit Sharing or Stock Bonus plans</a:t>
            </a:r>
          </a:p>
          <a:p>
            <a:r>
              <a:rPr lang="en-US" dirty="0"/>
              <a:t>Key distinction is between Individual Account Plans (Defined Contribution Plans) and Defined Benefit Plans</a:t>
            </a:r>
          </a:p>
          <a:p>
            <a:r>
              <a:rPr lang="en-US" dirty="0"/>
              <a:t>A common feature of Individual Account Plans is a Cash or Deferred Arrangement (“CODA”), described in Section 401(k) of the U.S. Tax Code – hence the ubiquitous reference to “401(k) Plans” often misspelled “</a:t>
            </a:r>
            <a:r>
              <a:rPr lang="en-US" dirty="0" smtClean="0"/>
              <a:t>401Ks</a:t>
            </a:r>
            <a:r>
              <a:rPr lang="en-US" dirty="0"/>
              <a:t>”</a:t>
            </a:r>
          </a:p>
          <a:p>
            <a:endParaRPr lang="en-US" dirty="0"/>
          </a:p>
        </p:txBody>
      </p:sp>
      <p:sp>
        <p:nvSpPr>
          <p:cNvPr id="4" name="Slide Number Placeholder 3"/>
          <p:cNvSpPr>
            <a:spLocks noGrp="1"/>
          </p:cNvSpPr>
          <p:nvPr>
            <p:ph type="sldNum" sz="quarter" idx="12"/>
          </p:nvPr>
        </p:nvSpPr>
        <p:spPr/>
        <p:txBody>
          <a:bodyPr/>
          <a:lstStyle/>
          <a:p>
            <a:fld id="{CF4B8437-F89F-4928-AA4D-27ABCC5E12AF}" type="slidenum">
              <a:rPr lang="en-US" smtClean="0"/>
              <a:t>3</a:t>
            </a:fld>
            <a:endParaRPr lang="en-US"/>
          </a:p>
        </p:txBody>
      </p:sp>
    </p:spTree>
    <p:extLst>
      <p:ext uri="{BB962C8B-B14F-4D97-AF65-F5344CB8AC3E}">
        <p14:creationId xmlns:p14="http://schemas.microsoft.com/office/powerpoint/2010/main" val="2196440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U.S. Plan Design Fundamentals</a:t>
            </a:r>
            <a:endParaRPr lang="en-US" dirty="0"/>
          </a:p>
        </p:txBody>
      </p:sp>
      <p:sp>
        <p:nvSpPr>
          <p:cNvPr id="3" name="Content Placeholder 2"/>
          <p:cNvSpPr>
            <a:spLocks noGrp="1"/>
          </p:cNvSpPr>
          <p:nvPr>
            <p:ph idx="1"/>
          </p:nvPr>
        </p:nvSpPr>
        <p:spPr/>
        <p:txBody>
          <a:bodyPr>
            <a:normAutofit lnSpcReduction="10000"/>
          </a:bodyPr>
          <a:lstStyle/>
          <a:p>
            <a:r>
              <a:rPr lang="en-US" dirty="0"/>
              <a:t>Individual Account Plans do not need to be funded with an actual segregated portion of the Plan’s assets, but rather may consist of nominal recordkeeping accounts, and the Plan fiduciary could retain full discretionary authority over the investment of the Plan’s assets regardless of whether the assets are actually segregated into individual accounts </a:t>
            </a:r>
          </a:p>
          <a:p>
            <a:r>
              <a:rPr lang="en-US" dirty="0"/>
              <a:t>A common feature of Individual Account Plans, however, is to delegate authority for investment of individual account balances to the Plan participant</a:t>
            </a:r>
          </a:p>
          <a:p>
            <a:r>
              <a:rPr lang="en-US" dirty="0"/>
              <a:t>Under section 404(c) of ERISA, the Plan fiduciary would not be responsible for the discretionary decisions of the participants in the investment of their Plan account balance if certain safeguards are </a:t>
            </a:r>
            <a:r>
              <a:rPr lang="en-US" dirty="0" smtClean="0"/>
              <a:t>satisfied</a:t>
            </a:r>
            <a:endParaRPr lang="en-US" dirty="0"/>
          </a:p>
        </p:txBody>
      </p:sp>
      <p:sp>
        <p:nvSpPr>
          <p:cNvPr id="4" name="Slide Number Placeholder 3"/>
          <p:cNvSpPr>
            <a:spLocks noGrp="1"/>
          </p:cNvSpPr>
          <p:nvPr>
            <p:ph type="sldNum" sz="quarter" idx="12"/>
          </p:nvPr>
        </p:nvSpPr>
        <p:spPr/>
        <p:txBody>
          <a:bodyPr/>
          <a:lstStyle/>
          <a:p>
            <a:fld id="{CF4B8437-F89F-4928-AA4D-27ABCC5E12AF}" type="slidenum">
              <a:rPr lang="en-US" smtClean="0"/>
              <a:t>4</a:t>
            </a:fld>
            <a:endParaRPr lang="en-US"/>
          </a:p>
        </p:txBody>
      </p:sp>
    </p:spTree>
    <p:extLst>
      <p:ext uri="{BB962C8B-B14F-4D97-AF65-F5344CB8AC3E}">
        <p14:creationId xmlns:p14="http://schemas.microsoft.com/office/powerpoint/2010/main" val="840684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Fundamental Fiduciary Requirements Applicable to U.S. Retirement Plans</a:t>
            </a:r>
            <a:endParaRPr lang="en-US" dirty="0"/>
          </a:p>
        </p:txBody>
      </p:sp>
      <p:sp>
        <p:nvSpPr>
          <p:cNvPr id="3" name="Content Placeholder 2"/>
          <p:cNvSpPr>
            <a:spLocks noGrp="1"/>
          </p:cNvSpPr>
          <p:nvPr>
            <p:ph idx="1"/>
          </p:nvPr>
        </p:nvSpPr>
        <p:spPr/>
        <p:txBody>
          <a:bodyPr>
            <a:normAutofit lnSpcReduction="10000"/>
          </a:bodyPr>
          <a:lstStyle/>
          <a:p>
            <a:r>
              <a:rPr lang="en-US" dirty="0" smtClean="0"/>
              <a:t>Regulation </a:t>
            </a:r>
            <a:r>
              <a:rPr lang="en-US" dirty="0"/>
              <a:t>of “plans” – a legal construct of ERISA – derives from the common law of trusts</a:t>
            </a:r>
          </a:p>
          <a:p>
            <a:r>
              <a:rPr lang="en-US" dirty="0"/>
              <a:t>Plans must be controlled by a “named fiduciary” and all discretionary decisions regarding the administration of the plan and the management of the plan’s assets are deemed to be fiduciary decisions</a:t>
            </a:r>
          </a:p>
          <a:p>
            <a:r>
              <a:rPr lang="en-US" dirty="0"/>
              <a:t>The law distinguishes these types of decisions from “settlor” decisions regarding whether to establish, modify, or terminate a plan and what benefits the plan provides to which employees or their spouses or dependents</a:t>
            </a:r>
          </a:p>
          <a:p>
            <a:r>
              <a:rPr lang="en-US" dirty="0"/>
              <a:t>Named fiduciaries may delegate fiduciary authority to investment managers, investment advisors, administrators, and service providers</a:t>
            </a:r>
          </a:p>
          <a:p>
            <a:endParaRPr lang="en-US" dirty="0"/>
          </a:p>
        </p:txBody>
      </p:sp>
      <p:sp>
        <p:nvSpPr>
          <p:cNvPr id="4" name="Slide Number Placeholder 3"/>
          <p:cNvSpPr>
            <a:spLocks noGrp="1"/>
          </p:cNvSpPr>
          <p:nvPr>
            <p:ph type="sldNum" sz="quarter" idx="12"/>
          </p:nvPr>
        </p:nvSpPr>
        <p:spPr/>
        <p:txBody>
          <a:bodyPr/>
          <a:lstStyle/>
          <a:p>
            <a:fld id="{CF4B8437-F89F-4928-AA4D-27ABCC5E12AF}" type="slidenum">
              <a:rPr lang="en-US" smtClean="0"/>
              <a:t>5</a:t>
            </a:fld>
            <a:endParaRPr lang="en-US"/>
          </a:p>
        </p:txBody>
      </p:sp>
    </p:spTree>
    <p:extLst>
      <p:ext uri="{BB962C8B-B14F-4D97-AF65-F5344CB8AC3E}">
        <p14:creationId xmlns:p14="http://schemas.microsoft.com/office/powerpoint/2010/main" val="321319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Fundamental Fiduciary Requirements Applicable to U.S. Retirement Plans</a:t>
            </a:r>
            <a:endParaRPr lang="en-US" dirty="0"/>
          </a:p>
        </p:txBody>
      </p:sp>
      <p:sp>
        <p:nvSpPr>
          <p:cNvPr id="3" name="Content Placeholder 2"/>
          <p:cNvSpPr>
            <a:spLocks noGrp="1"/>
          </p:cNvSpPr>
          <p:nvPr>
            <p:ph idx="1"/>
          </p:nvPr>
        </p:nvSpPr>
        <p:spPr/>
        <p:txBody>
          <a:bodyPr>
            <a:normAutofit/>
          </a:bodyPr>
          <a:lstStyle/>
          <a:p>
            <a:r>
              <a:rPr lang="en-US" dirty="0"/>
              <a:t>Fiduciaries must exercise their discretionary authority with respect to a plan –</a:t>
            </a:r>
          </a:p>
          <a:p>
            <a:pPr lvl="1"/>
            <a:r>
              <a:rPr lang="en-US" dirty="0"/>
              <a:t>exclusively to provide benefits and to defray the cost of doing so; </a:t>
            </a:r>
          </a:p>
          <a:p>
            <a:pPr lvl="1"/>
            <a:r>
              <a:rPr lang="en-US" dirty="0"/>
              <a:t>solely in the interests of the plan’s participants and beneficiaries; </a:t>
            </a:r>
          </a:p>
          <a:p>
            <a:pPr lvl="1"/>
            <a:r>
              <a:rPr lang="en-US" dirty="0"/>
              <a:t>prudently, both in terms of process and substance; and</a:t>
            </a:r>
          </a:p>
          <a:p>
            <a:pPr lvl="1"/>
            <a:r>
              <a:rPr lang="en-US" dirty="0"/>
              <a:t>in accordance with the plan’s governing documents to the extent consistent with ERISA</a:t>
            </a:r>
          </a:p>
          <a:p>
            <a:r>
              <a:rPr lang="en-US" dirty="0"/>
              <a:t>Also fiduciaries are required to diversify the investment of plan assets to avoid large losses</a:t>
            </a:r>
          </a:p>
        </p:txBody>
      </p:sp>
      <p:sp>
        <p:nvSpPr>
          <p:cNvPr id="4" name="Slide Number Placeholder 3"/>
          <p:cNvSpPr>
            <a:spLocks noGrp="1"/>
          </p:cNvSpPr>
          <p:nvPr>
            <p:ph type="sldNum" sz="quarter" idx="12"/>
          </p:nvPr>
        </p:nvSpPr>
        <p:spPr/>
        <p:txBody>
          <a:bodyPr/>
          <a:lstStyle/>
          <a:p>
            <a:fld id="{CF4B8437-F89F-4928-AA4D-27ABCC5E12AF}" type="slidenum">
              <a:rPr lang="en-US" smtClean="0"/>
              <a:t>6</a:t>
            </a:fld>
            <a:endParaRPr lang="en-US"/>
          </a:p>
        </p:txBody>
      </p:sp>
    </p:spTree>
    <p:extLst>
      <p:ext uri="{BB962C8B-B14F-4D97-AF65-F5344CB8AC3E}">
        <p14:creationId xmlns:p14="http://schemas.microsoft.com/office/powerpoint/2010/main" val="3721333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Section 404(c) Plan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ERISA </a:t>
            </a:r>
            <a:r>
              <a:rPr lang="en-US" dirty="0"/>
              <a:t>has always contained an exception to its fiduciary responsibility provisions for participant direction of investment of individual account plan balances</a:t>
            </a:r>
          </a:p>
          <a:p>
            <a:r>
              <a:rPr lang="en-US" dirty="0"/>
              <a:t>Section 404(c) of ERISA provides that, in the case of an individual account plan that permits participants or beneficiaries to exercise control over assets in their accounts, no person who is otherwise a fiduciary shall be liable under </a:t>
            </a:r>
            <a:r>
              <a:rPr lang="en-US" dirty="0" smtClean="0"/>
              <a:t>. . . </a:t>
            </a:r>
            <a:r>
              <a:rPr lang="en-US" dirty="0"/>
              <a:t>ERISA for any loss, or by reason of any breach, which results from such participant’s or beneficiary’s exercise of control</a:t>
            </a:r>
          </a:p>
          <a:p>
            <a:r>
              <a:rPr lang="en-US" dirty="0"/>
              <a:t>Although the U.S. Department of Labor has long regulated the conditions that must be present to be treated as “Section 404(c) Plan,” that is, to satisfy the safe harbor, in 2010 the Department applied new information disclosure rules on the administrators of all participant-directed individual account plans – </a:t>
            </a:r>
            <a:r>
              <a:rPr lang="en-US" dirty="0" smtClean="0"/>
              <a:t>incorporating these </a:t>
            </a:r>
            <a:r>
              <a:rPr lang="en-US" dirty="0"/>
              <a:t>disclosures </a:t>
            </a:r>
            <a:r>
              <a:rPr lang="en-US" dirty="0" smtClean="0"/>
              <a:t>mandatory into the 404(c) requirements.</a:t>
            </a:r>
            <a:endParaRPr lang="en-US" dirty="0"/>
          </a:p>
          <a:p>
            <a:endParaRPr lang="en-US" dirty="0"/>
          </a:p>
        </p:txBody>
      </p:sp>
      <p:sp>
        <p:nvSpPr>
          <p:cNvPr id="4" name="Slide Number Placeholder 3"/>
          <p:cNvSpPr>
            <a:spLocks noGrp="1"/>
          </p:cNvSpPr>
          <p:nvPr>
            <p:ph type="sldNum" sz="quarter" idx="12"/>
          </p:nvPr>
        </p:nvSpPr>
        <p:spPr/>
        <p:txBody>
          <a:bodyPr/>
          <a:lstStyle/>
          <a:p>
            <a:fld id="{CF4B8437-F89F-4928-AA4D-27ABCC5E12AF}" type="slidenum">
              <a:rPr lang="en-US" smtClean="0"/>
              <a:t>7</a:t>
            </a:fld>
            <a:endParaRPr lang="en-US"/>
          </a:p>
        </p:txBody>
      </p:sp>
    </p:spTree>
    <p:extLst>
      <p:ext uri="{BB962C8B-B14F-4D97-AF65-F5344CB8AC3E}">
        <p14:creationId xmlns:p14="http://schemas.microsoft.com/office/powerpoint/2010/main" val="2217008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Section 404(c) Plan</a:t>
            </a:r>
            <a:endParaRPr lang="en-US" dirty="0"/>
          </a:p>
        </p:txBody>
      </p:sp>
      <p:sp>
        <p:nvSpPr>
          <p:cNvPr id="3" name="Content Placeholder 2"/>
          <p:cNvSpPr>
            <a:spLocks noGrp="1"/>
          </p:cNvSpPr>
          <p:nvPr>
            <p:ph idx="1"/>
          </p:nvPr>
        </p:nvSpPr>
        <p:spPr/>
        <p:txBody>
          <a:bodyPr>
            <a:normAutofit/>
          </a:bodyPr>
          <a:lstStyle/>
          <a:p>
            <a:r>
              <a:rPr lang="en-US" dirty="0"/>
              <a:t>Under </a:t>
            </a:r>
            <a:r>
              <a:rPr lang="en-US" dirty="0" smtClean="0"/>
              <a:t>the Department’s disclosure </a:t>
            </a:r>
            <a:r>
              <a:rPr lang="en-US" dirty="0"/>
              <a:t>regulations, the administrator of a plan that allocates investment authority to plan participants must ensure that such participants, on a regular and periodic basis, are made aware of their rights and responsibilities with respect to the investment of assets held in, or contributed to, their accounts and are provided sufficient information regarding the plan and regarding designated investment alternatives, including fees and expenses  attendant thereto, to make informed decisions with regard to the management of their individual accounts.  The specific disclosure information includes: </a:t>
            </a:r>
          </a:p>
        </p:txBody>
      </p:sp>
      <p:sp>
        <p:nvSpPr>
          <p:cNvPr id="4" name="Slide Number Placeholder 3"/>
          <p:cNvSpPr>
            <a:spLocks noGrp="1"/>
          </p:cNvSpPr>
          <p:nvPr>
            <p:ph type="sldNum" sz="quarter" idx="12"/>
          </p:nvPr>
        </p:nvSpPr>
        <p:spPr/>
        <p:txBody>
          <a:bodyPr/>
          <a:lstStyle/>
          <a:p>
            <a:fld id="{CF4B8437-F89F-4928-AA4D-27ABCC5E12AF}" type="slidenum">
              <a:rPr lang="en-US" smtClean="0"/>
              <a:t>8</a:t>
            </a:fld>
            <a:endParaRPr lang="en-US"/>
          </a:p>
        </p:txBody>
      </p:sp>
    </p:spTree>
    <p:extLst>
      <p:ext uri="{BB962C8B-B14F-4D97-AF65-F5344CB8AC3E}">
        <p14:creationId xmlns:p14="http://schemas.microsoft.com/office/powerpoint/2010/main" val="3595580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Section </a:t>
            </a:r>
            <a:r>
              <a:rPr lang="en-US" i="1" dirty="0"/>
              <a:t>404(c) Plan </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u="sng" dirty="0" smtClean="0"/>
              <a:t>Plan Information</a:t>
            </a:r>
          </a:p>
          <a:p>
            <a:pPr marL="514350" indent="-514350">
              <a:buFont typeface="+mj-lt"/>
              <a:buAutoNum type="alphaUcPeriod"/>
            </a:pPr>
            <a:r>
              <a:rPr lang="en-US" dirty="0" smtClean="0"/>
              <a:t>An </a:t>
            </a:r>
            <a:r>
              <a:rPr lang="en-US" dirty="0"/>
              <a:t>explanation of the circumstances under which participants may give investment instructions; </a:t>
            </a:r>
          </a:p>
          <a:p>
            <a:pPr marL="514350" indent="-514350">
              <a:buFont typeface="+mj-lt"/>
              <a:buAutoNum type="alphaUcPeriod"/>
            </a:pPr>
            <a:r>
              <a:rPr lang="en-US" dirty="0" smtClean="0"/>
              <a:t>An </a:t>
            </a:r>
            <a:r>
              <a:rPr lang="en-US" dirty="0"/>
              <a:t>explanation of any specified limitations on such instructions under the terms of the plan, including any restrictions on transfer to or from a designated investment alternative; </a:t>
            </a:r>
            <a:endParaRPr lang="en-US" dirty="0" smtClean="0"/>
          </a:p>
          <a:p>
            <a:pPr marL="514350" indent="-514350">
              <a:buFont typeface="+mj-lt"/>
              <a:buAutoNum type="alphaUcPeriod"/>
            </a:pPr>
            <a:r>
              <a:rPr lang="en-US" dirty="0" smtClean="0"/>
              <a:t>A </a:t>
            </a:r>
            <a:r>
              <a:rPr lang="en-US" dirty="0"/>
              <a:t>description of or reference to plan provisions relating to the exercise of voting, tender and similar rights appurtenant to an investment in a designated investment alternative as well as any restrictions on such rights; </a:t>
            </a:r>
            <a:endParaRPr lang="en-US" dirty="0" smtClean="0"/>
          </a:p>
          <a:p>
            <a:pPr marL="514350" indent="-514350">
              <a:buFont typeface="+mj-lt"/>
              <a:buAutoNum type="alphaUcPeriod"/>
            </a:pPr>
            <a:r>
              <a:rPr lang="en-US" dirty="0" smtClean="0"/>
              <a:t>An </a:t>
            </a:r>
            <a:r>
              <a:rPr lang="en-US" dirty="0"/>
              <a:t>identification of any designated investment alternatives offered under the plan; </a:t>
            </a:r>
            <a:endParaRPr lang="en-US" dirty="0" smtClean="0"/>
          </a:p>
          <a:p>
            <a:pPr marL="514350" indent="-514350">
              <a:buFont typeface="+mj-lt"/>
              <a:buAutoNum type="alphaUcPeriod"/>
            </a:pPr>
            <a:r>
              <a:rPr lang="en-US" dirty="0" smtClean="0"/>
              <a:t>An </a:t>
            </a:r>
            <a:r>
              <a:rPr lang="en-US" dirty="0"/>
              <a:t>identification of any designated investment managers; and </a:t>
            </a:r>
            <a:endParaRPr lang="en-US" dirty="0" smtClean="0"/>
          </a:p>
          <a:p>
            <a:pPr marL="514350" indent="-514350">
              <a:buFont typeface="+mj-lt"/>
              <a:buAutoNum type="alphaUcPeriod"/>
            </a:pPr>
            <a:r>
              <a:rPr lang="en-US" dirty="0" smtClean="0"/>
              <a:t>A </a:t>
            </a:r>
            <a:r>
              <a:rPr lang="en-US" dirty="0"/>
              <a:t>description of any “brokerage windows,” “self-directed brokerage accounts,” or similar plan arrangements that enable participants and beneficiaries to select investments beyond those designated by the plan</a:t>
            </a:r>
            <a:r>
              <a:rPr lang="en-US" dirty="0" smtClean="0"/>
              <a:t>.</a:t>
            </a:r>
            <a:endParaRPr lang="en-US" dirty="0"/>
          </a:p>
        </p:txBody>
      </p:sp>
      <p:sp>
        <p:nvSpPr>
          <p:cNvPr id="4" name="Slide Number Placeholder 3"/>
          <p:cNvSpPr>
            <a:spLocks noGrp="1"/>
          </p:cNvSpPr>
          <p:nvPr>
            <p:ph type="sldNum" sz="quarter" idx="12"/>
          </p:nvPr>
        </p:nvSpPr>
        <p:spPr/>
        <p:txBody>
          <a:bodyPr/>
          <a:lstStyle/>
          <a:p>
            <a:fld id="{CF4B8437-F89F-4928-AA4D-27ABCC5E12AF}" type="slidenum">
              <a:rPr lang="en-US" smtClean="0"/>
              <a:t>9</a:t>
            </a:fld>
            <a:endParaRPr lang="en-US"/>
          </a:p>
        </p:txBody>
      </p:sp>
    </p:spTree>
    <p:extLst>
      <p:ext uri="{BB962C8B-B14F-4D97-AF65-F5344CB8AC3E}">
        <p14:creationId xmlns:p14="http://schemas.microsoft.com/office/powerpoint/2010/main" val="24837810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1538</TotalTime>
  <Words>3711</Words>
  <Application>Microsoft Office PowerPoint</Application>
  <PresentationFormat>On-screen Show (4:3)</PresentationFormat>
  <Paragraphs>177</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Clarity</vt:lpstr>
      <vt:lpstr>Emerging Issues for Defined Contribution Plans  Legal Lessons from the U.S. for  Capital Accumulation Plan Plan Managers</vt:lpstr>
      <vt:lpstr>Basic Conceptual Differences between Retirement Plans</vt:lpstr>
      <vt:lpstr>U.S. Plan Design Fundamentals</vt:lpstr>
      <vt:lpstr>U.S. Plan Design Fundamentals</vt:lpstr>
      <vt:lpstr>Fundamental Fiduciary Requirements Applicable to U.S. Retirement Plans</vt:lpstr>
      <vt:lpstr>Fundamental Fiduciary Requirements Applicable to U.S. Retirement Plans</vt:lpstr>
      <vt:lpstr>Section 404(c) Plan</vt:lpstr>
      <vt:lpstr>Section 404(c) Plan</vt:lpstr>
      <vt:lpstr>Section 404(c) Plan </vt:lpstr>
      <vt:lpstr>Section 404(c) Plan</vt:lpstr>
      <vt:lpstr>Section 404(c) Plan</vt:lpstr>
      <vt:lpstr>Section 404(c) Plan</vt:lpstr>
      <vt:lpstr>Section 404(c) Plan</vt:lpstr>
      <vt:lpstr>Section 404(c) Plan</vt:lpstr>
      <vt:lpstr>Section 404(c) Plan</vt:lpstr>
      <vt:lpstr>Section 404(c) Plan</vt:lpstr>
      <vt:lpstr>Section 404(c) Plan</vt:lpstr>
      <vt:lpstr>Impact of Section 404(c) on Fiduciary Responsibility</vt:lpstr>
      <vt:lpstr>Investment Advice and Education</vt:lpstr>
      <vt:lpstr>Investment Advice and Education</vt:lpstr>
      <vt:lpstr>Investment Advice and Education</vt:lpstr>
      <vt:lpstr>Investment Advice and Education</vt:lpstr>
      <vt:lpstr>Investment Advice and Education</vt:lpstr>
      <vt:lpstr>Investment Advice and Education</vt:lpstr>
      <vt:lpstr>Investment Advice and Education</vt:lpstr>
      <vt:lpstr>Case Law Developments Regarding Participant Directed Account Plans</vt:lpstr>
      <vt:lpstr>Case Law Developments Regarding Participant Directed Account Plans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Emerging Issues for Defined Contribution Plans   Legal Lessons from the U.S. for Capital Accumulation Plan Plan Managers</dc:title>
  <dc:creator>Jillian McMahon</dc:creator>
  <cp:lastModifiedBy>Natalie Moniz-Henne</cp:lastModifiedBy>
  <cp:revision>24</cp:revision>
  <dcterms:created xsi:type="dcterms:W3CDTF">2014-05-19T15:00:40Z</dcterms:created>
  <dcterms:modified xsi:type="dcterms:W3CDTF">2014-05-20T17:07:17Z</dcterms:modified>
</cp:coreProperties>
</file>