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4500B15-64ED-4382-B1B0-3EC750950A1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9B596BB-CAEC-4650-906C-F76F55A12DB4}" type="datetimeFigureOut">
              <a:rPr lang="en-CA" smtClean="0"/>
              <a:pPr/>
              <a:t>2014-05-20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543800" cy="2593975"/>
          </a:xfrm>
        </p:spPr>
        <p:txBody>
          <a:bodyPr>
            <a:normAutofit/>
          </a:bodyPr>
          <a:lstStyle/>
          <a:p>
            <a:r>
              <a:rPr lang="en-CA" sz="5400" dirty="0" smtClean="0"/>
              <a:t>The Shift from DB to DC:</a:t>
            </a:r>
            <a:br>
              <a:rPr lang="en-CA" sz="5400" dirty="0" smtClean="0"/>
            </a:br>
            <a:r>
              <a:rPr lang="en-CA" sz="5400" dirty="0" smtClean="0"/>
              <a:t>Economic Impact on Plan Members</a:t>
            </a:r>
            <a:endParaRPr lang="en-C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6696744" cy="201622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CA" sz="2900" b="1" dirty="0" smtClean="0">
                <a:solidFill>
                  <a:schemeClr val="tx1"/>
                </a:solidFill>
              </a:rPr>
              <a:t>Presentation to:  Workplace Pensions: Next Generation or Final Frontier</a:t>
            </a:r>
          </a:p>
          <a:p>
            <a:pPr algn="ctr">
              <a:lnSpc>
                <a:spcPct val="170000"/>
              </a:lnSpc>
            </a:pPr>
            <a:r>
              <a:rPr lang="en-CA" sz="2900" b="1" dirty="0" smtClean="0">
                <a:solidFill>
                  <a:schemeClr val="tx1"/>
                </a:solidFill>
              </a:rPr>
              <a:t>Centre for Law in the Contemporary Workplace, Queen’s Law School </a:t>
            </a:r>
          </a:p>
          <a:p>
            <a:pPr algn="ctr">
              <a:lnSpc>
                <a:spcPct val="170000"/>
              </a:lnSpc>
            </a:pPr>
            <a:r>
              <a:rPr lang="en-CA" sz="2900" b="1" dirty="0" smtClean="0">
                <a:solidFill>
                  <a:schemeClr val="tx1"/>
                </a:solidFill>
              </a:rPr>
              <a:t>Toronto, May 2014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pPr algn="ctr"/>
            <a:r>
              <a:rPr lang="en-CA" sz="5100" b="1" dirty="0" smtClean="0">
                <a:solidFill>
                  <a:schemeClr val="tx2"/>
                </a:solidFill>
              </a:rPr>
              <a:t>Bob Baldwin</a:t>
            </a:r>
            <a:endParaRPr lang="en-CA" sz="51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Reflections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Future context may be difficult for DB and DC</a:t>
            </a:r>
          </a:p>
          <a:p>
            <a:pPr lvl="1"/>
            <a:r>
              <a:rPr lang="en-CA" dirty="0" smtClean="0"/>
              <a:t>Ratio of the retirement period to the period of working life</a:t>
            </a:r>
          </a:p>
          <a:p>
            <a:pPr lvl="1"/>
            <a:r>
              <a:rPr lang="en-CA" dirty="0" smtClean="0"/>
              <a:t>Gap between returns on financial assets and salary growth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But, tighter labour market context may make DB pensions more interesting for employers </a:t>
            </a:r>
          </a:p>
          <a:p>
            <a:pPr lvl="1"/>
            <a:r>
              <a:rPr lang="en-CA" dirty="0" smtClean="0"/>
              <a:t> retention, orderly exit, and mid career recruitment will become more important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Pension design is not a binary choice between DB and DC</a:t>
            </a:r>
          </a:p>
          <a:p>
            <a:pPr lvl="1"/>
            <a:r>
              <a:rPr lang="en-CA" dirty="0" smtClean="0"/>
              <a:t>Need to explore designs that involve elements of DB and DC – especially in the private sector</a:t>
            </a:r>
          </a:p>
          <a:p>
            <a:pPr lvl="1"/>
            <a:r>
              <a:rPr lang="en-CA" dirty="0" smtClean="0"/>
              <a:t>Predictability of contributions and benefits are both desired</a:t>
            </a:r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Reflections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Single firms are not appropriate organizational platforms for pensions</a:t>
            </a:r>
          </a:p>
          <a:p>
            <a:pPr lvl="1"/>
            <a:r>
              <a:rPr lang="en-CA" dirty="0" smtClean="0"/>
              <a:t>Too small, lack expertise, and conflicts</a:t>
            </a:r>
          </a:p>
          <a:p>
            <a:pPr lvl="1"/>
            <a:r>
              <a:rPr lang="en-CA" dirty="0" smtClean="0"/>
              <a:t>Even with CPP expansion or ORPP, it is important to get workplace pensions right</a:t>
            </a:r>
          </a:p>
          <a:p>
            <a:pPr marL="411480" lvl="1" indent="0">
              <a:buNone/>
            </a:pPr>
            <a:endParaRPr lang="en-CA" dirty="0" smtClean="0"/>
          </a:p>
          <a:p>
            <a:r>
              <a:rPr lang="en-CA" b="1" dirty="0" smtClean="0"/>
              <a:t>Next generation or final frontier</a:t>
            </a:r>
          </a:p>
          <a:p>
            <a:pPr lvl="1"/>
            <a:r>
              <a:rPr lang="en-CA" dirty="0" smtClean="0"/>
              <a:t>Next generation: pensions as we know them are young; we are learning how they function in different environments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Terms DB and DC lack precise meanings</a:t>
            </a:r>
          </a:p>
          <a:p>
            <a:pPr lvl="1"/>
            <a:r>
              <a:rPr lang="en-CA" dirty="0" smtClean="0"/>
              <a:t>Heterogeneity within each of DB and DC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DB and DC data may reflect characteristics other than inherent differences</a:t>
            </a:r>
          </a:p>
          <a:p>
            <a:pPr lvl="1"/>
            <a:r>
              <a:rPr lang="en-CA" dirty="0" smtClean="0"/>
              <a:t>EG: size, differences in governance and management, level of earnings (RPP needs)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Data not perfectly fit for purpose</a:t>
            </a:r>
          </a:p>
          <a:p>
            <a:endParaRPr lang="en-CA" b="1" dirty="0" smtClean="0"/>
          </a:p>
          <a:p>
            <a:r>
              <a:rPr lang="en-CA" b="1" dirty="0" smtClean="0"/>
              <a:t>Relevance will trump reliability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Extent of the Shift from DB to DC:</a:t>
            </a:r>
            <a:br>
              <a:rPr lang="en-CA" dirty="0" smtClean="0"/>
            </a:br>
            <a:r>
              <a:rPr lang="en-CA" dirty="0" smtClean="0"/>
              <a:t>PPIC Data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/>
                <a:gridCol w="1524001"/>
                <a:gridCol w="1524001"/>
                <a:gridCol w="1524001"/>
                <a:gridCol w="152400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All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1980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1990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1999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2012</a:t>
                      </a:r>
                      <a:endParaRPr lang="en-CA" dirty="0"/>
                    </a:p>
                  </a:txBody>
                  <a:tcPr marL="84666" marR="8466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DB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94%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91%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85%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73%</a:t>
                      </a:r>
                      <a:endParaRPr lang="en-CA" dirty="0"/>
                    </a:p>
                  </a:txBody>
                  <a:tcPr marL="84666" marR="8466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DC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5%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8%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13%</a:t>
                      </a:r>
                      <a:endParaRPr lang="en-CA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16%</a:t>
                      </a:r>
                      <a:endParaRPr lang="en-CA" dirty="0"/>
                    </a:p>
                  </a:txBody>
                  <a:tcPr marL="84666" marR="84666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675929"/>
              </p:ext>
            </p:extLst>
          </p:nvPr>
        </p:nvGraphicFramePr>
        <p:xfrm>
          <a:off x="467546" y="3068961"/>
          <a:ext cx="7632845" cy="1152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69"/>
                <a:gridCol w="1526569"/>
                <a:gridCol w="1526569"/>
                <a:gridCol w="1526569"/>
                <a:gridCol w="1526569"/>
              </a:tblGrid>
              <a:tr h="384221">
                <a:tc>
                  <a:txBody>
                    <a:bodyPr/>
                    <a:lstStyle/>
                    <a:p>
                      <a:r>
                        <a:rPr lang="en-CA" dirty="0" smtClean="0"/>
                        <a:t>Private Sector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1980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1990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1999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2012</a:t>
                      </a:r>
                      <a:endParaRPr lang="en-CA" dirty="0"/>
                    </a:p>
                  </a:txBody>
                  <a:tcPr/>
                </a:tc>
              </a:tr>
              <a:tr h="384221">
                <a:tc>
                  <a:txBody>
                    <a:bodyPr/>
                    <a:lstStyle/>
                    <a:p>
                      <a:r>
                        <a:rPr lang="en-CA" dirty="0" smtClean="0"/>
                        <a:t>DB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90%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77%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51%</a:t>
                      </a:r>
                      <a:endParaRPr lang="en-CA" dirty="0"/>
                    </a:p>
                  </a:txBody>
                  <a:tcPr/>
                </a:tc>
              </a:tr>
              <a:tr h="384221">
                <a:tc>
                  <a:txBody>
                    <a:bodyPr/>
                    <a:lstStyle/>
                    <a:p>
                      <a:r>
                        <a:rPr lang="en-CA" dirty="0" smtClean="0"/>
                        <a:t>DC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29%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3" y="4653136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Note too: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In 2012, 488,000 members in plans transitioning from DB to DC      (compared to 1 m in DC plans)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PPIC source picks up registered RPPs but not group RRSPs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In 2011, 3m participate in group RRSPs (3 x the number in registered DC)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Migration from small registered DC to group RRSP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G</a:t>
            </a:r>
            <a:r>
              <a:rPr lang="en-CA" dirty="0" smtClean="0"/>
              <a:t>rowth in small DB in the private sector</a:t>
            </a:r>
          </a:p>
          <a:p>
            <a:pPr>
              <a:buFontTx/>
              <a:buChar char="-"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Retirement Wealth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Participation in an employment pension matters </a:t>
            </a:r>
            <a:r>
              <a:rPr lang="en-CA" dirty="0" smtClean="0"/>
              <a:t>(SFS, 2012)</a:t>
            </a:r>
          </a:p>
          <a:p>
            <a:pPr lvl="1"/>
            <a:r>
              <a:rPr lang="en-CA" dirty="0" smtClean="0"/>
              <a:t>Among households aged 55 to 64, 77% have private pension assets with a median value of $304K</a:t>
            </a:r>
          </a:p>
          <a:p>
            <a:pPr lvl="1"/>
            <a:r>
              <a:rPr lang="en-CA" dirty="0" smtClean="0"/>
              <a:t>69% have RRSPs with a median value of $50K </a:t>
            </a:r>
          </a:p>
          <a:p>
            <a:pPr lvl="1"/>
            <a:r>
              <a:rPr lang="en-CA" dirty="0" smtClean="0"/>
              <a:t>Will aim </a:t>
            </a:r>
            <a:r>
              <a:rPr lang="en-CA" smtClean="0"/>
              <a:t>for SFS data </a:t>
            </a:r>
            <a:r>
              <a:rPr lang="en-CA" dirty="0" smtClean="0"/>
              <a:t>on DB vs DC wealth</a:t>
            </a:r>
          </a:p>
          <a:p>
            <a:endParaRPr lang="en-CA" dirty="0" smtClean="0"/>
          </a:p>
          <a:p>
            <a:r>
              <a:rPr lang="en-CA" b="1" dirty="0" smtClean="0"/>
              <a:t>MVA per member in DB and DC plans </a:t>
            </a:r>
            <a:r>
              <a:rPr lang="en-CA" dirty="0" smtClean="0"/>
              <a:t>(PPIC)</a:t>
            </a:r>
          </a:p>
          <a:p>
            <a:pPr lvl="1"/>
            <a:r>
              <a:rPr lang="en-CA" dirty="0" smtClean="0"/>
              <a:t>In 2012, the average MVA/member in DB plans was $252K vs $50K for DC plans</a:t>
            </a:r>
          </a:p>
          <a:p>
            <a:endParaRPr lang="en-CA" dirty="0" smtClean="0"/>
          </a:p>
          <a:p>
            <a:r>
              <a:rPr lang="en-CA" b="1" dirty="0" smtClean="0"/>
              <a:t>DB plan members more likely to identify their workplace pension as their primary source of retirement income </a:t>
            </a:r>
          </a:p>
          <a:p>
            <a:pPr lvl="1"/>
            <a:r>
              <a:rPr lang="en-CA" dirty="0" smtClean="0"/>
              <a:t>64% vs 47% (Survey of Financial Preparedness, 2009)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Accounting Identity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Contributions + investment returns = benefits + expenses</a:t>
            </a:r>
          </a:p>
          <a:p>
            <a:pPr lvl="1"/>
            <a:r>
              <a:rPr lang="en-CA" dirty="0" smtClean="0"/>
              <a:t>Underlines a conceptual point and helps organize information</a:t>
            </a:r>
          </a:p>
          <a:p>
            <a:pPr>
              <a:buNone/>
            </a:pPr>
            <a:endParaRPr lang="en-CA" dirty="0" smtClean="0"/>
          </a:p>
          <a:p>
            <a:r>
              <a:rPr lang="en-CA" b="1" dirty="0" smtClean="0"/>
              <a:t>Where do investment and other uncertainties show up in DB and DC</a:t>
            </a:r>
          </a:p>
          <a:p>
            <a:pPr lvl="1"/>
            <a:r>
              <a:rPr lang="en-CA" dirty="0" smtClean="0"/>
              <a:t>Pure DB: all on the contribution rate</a:t>
            </a:r>
          </a:p>
          <a:p>
            <a:pPr lvl="1"/>
            <a:r>
              <a:rPr lang="en-CA" dirty="0" smtClean="0"/>
              <a:t>Pure DC: all on the benefits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A reformulation: In DB the rate of saving is adjusted regularly to meet the benefit obligations; in DC the benefit is adjusted to reflect the contributions and investment returns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DB vs DC: The General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43192" cy="5256584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 smtClean="0"/>
              <a:t>Lower level of contributions in DC</a:t>
            </a:r>
          </a:p>
          <a:p>
            <a:pPr lvl="1"/>
            <a:r>
              <a:rPr lang="en-CA" dirty="0" smtClean="0"/>
              <a:t>Dollar amounts of contributions per member higher in DB than in registered DC ($9K vs $3.8K, 2010) – normalized rate data would be preferred </a:t>
            </a:r>
          </a:p>
          <a:p>
            <a:pPr lvl="1"/>
            <a:r>
              <a:rPr lang="en-CA" dirty="0" smtClean="0"/>
              <a:t>Actuarial firm identifies 8% as typical DC contribution rate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Life industry spokesperson: employer GRRSP contributions 4%</a:t>
            </a:r>
          </a:p>
          <a:p>
            <a:r>
              <a:rPr lang="en-CA" b="1" dirty="0" smtClean="0"/>
              <a:t>Marginally lower investment returns in DC</a:t>
            </a:r>
          </a:p>
          <a:p>
            <a:pPr lvl="1"/>
            <a:r>
              <a:rPr lang="en-CA" dirty="0" smtClean="0"/>
              <a:t>Evidence  is from US, sample bias (DC all 100 + members)</a:t>
            </a:r>
          </a:p>
          <a:p>
            <a:pPr lvl="1"/>
            <a:r>
              <a:rPr lang="en-CA" dirty="0" smtClean="0"/>
              <a:t>Slight advantage to DB but not consistent from year to year (TW study: 0.76 bps over 17 yrs through 2011</a:t>
            </a:r>
            <a:r>
              <a:rPr lang="en-CA" dirty="0"/>
              <a:t>;</a:t>
            </a:r>
            <a:r>
              <a:rPr lang="en-CA" dirty="0" smtClean="0"/>
              <a:t> 0.39 in last 5 yrs – net of estimated costs)</a:t>
            </a:r>
          </a:p>
          <a:p>
            <a:pPr lvl="1"/>
            <a:r>
              <a:rPr lang="en-CA" dirty="0" smtClean="0"/>
              <a:t>Well documented problems in US 401K investments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But vs a DC counterfactual, in DB group and individual returns can diverge</a:t>
            </a:r>
          </a:p>
          <a:p>
            <a:r>
              <a:rPr lang="en-CA" b="1" dirty="0" smtClean="0"/>
              <a:t>Higher fund management and admin expenses in DC</a:t>
            </a:r>
          </a:p>
          <a:p>
            <a:pPr lvl="1"/>
            <a:r>
              <a:rPr lang="en-CA" dirty="0" smtClean="0"/>
              <a:t>Jog to F/P/T ministers on fund management fees: Private DB 30-45 bps; Public DB 25-35 bps; corp DC 60 bps; corp RRSP 92 bps; retail 40 for ETF/index and 200 on average for active with advice. </a:t>
            </a:r>
          </a:p>
          <a:p>
            <a:pPr lvl="1"/>
            <a:r>
              <a:rPr lang="en-CA" dirty="0" smtClean="0"/>
              <a:t>Other sources provide a mixed picture</a:t>
            </a:r>
          </a:p>
          <a:p>
            <a:pPr lvl="1"/>
            <a:r>
              <a:rPr lang="en-CA" dirty="0" smtClean="0"/>
              <a:t>Large size (to a point) and capacity for in-house fund management are clearest determinants of cost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Predictability Problem with DC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632848" cy="5256584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 smtClean="0"/>
              <a:t>DC outcomes depend heavily on conditions in financial markets around retirement age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Purchases of deferred annuities and life cycle investing can limit the impact – at a price</a:t>
            </a:r>
          </a:p>
          <a:p>
            <a:r>
              <a:rPr lang="en-CA" b="1" dirty="0" smtClean="0"/>
              <a:t>MS modelling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DC replacement rates vary from a high of 48% (2,000) to 14% (1977): investment volatility and salary growth</a:t>
            </a:r>
          </a:p>
          <a:p>
            <a:r>
              <a:rPr lang="en-CA" b="1" dirty="0" smtClean="0"/>
              <a:t>Blake modelling</a:t>
            </a:r>
            <a:r>
              <a:rPr lang="en-CA" dirty="0" smtClean="0"/>
              <a:t>: 2 scenarios</a:t>
            </a:r>
          </a:p>
          <a:p>
            <a:pPr lvl="1"/>
            <a:r>
              <a:rPr lang="en-CA" dirty="0" smtClean="0"/>
              <a:t>Scenario 1: DC portfolio and DB are identical</a:t>
            </a:r>
          </a:p>
          <a:p>
            <a:pPr marL="627063" lvl="1" indent="-366713">
              <a:buNone/>
              <a:tabLst>
                <a:tab pos="627063" algn="l"/>
              </a:tabLst>
            </a:pPr>
            <a:r>
              <a:rPr lang="en-CA" i="1" dirty="0"/>
              <a:t>	</a:t>
            </a:r>
            <a:r>
              <a:rPr lang="en-CA" sz="1900" i="1" dirty="0" smtClean="0"/>
              <a:t>M result, DC = 100% of DB, 23% chance DC&gt;DB and 44% chance of DC &lt; 25% DB</a:t>
            </a:r>
          </a:p>
          <a:p>
            <a:pPr lvl="1"/>
            <a:r>
              <a:rPr lang="en-CA" dirty="0" smtClean="0"/>
              <a:t>Scenario 2 (life cycle): DC portfolio shifts to low risk assets 5 years before retirement</a:t>
            </a:r>
          </a:p>
          <a:p>
            <a:pPr marL="627063" lvl="2" indent="0">
              <a:spcAft>
                <a:spcPts val="600"/>
              </a:spcAft>
              <a:buNone/>
            </a:pPr>
            <a:r>
              <a:rPr lang="en-CA" sz="1900" i="1" dirty="0" smtClean="0"/>
              <a:t>M result, DC = 72 % of DB result, only 7% chance of DC &lt; 25% of DB; only 11% chance of DC &gt; DB</a:t>
            </a:r>
          </a:p>
          <a:p>
            <a:r>
              <a:rPr lang="en-CA" b="1" dirty="0" smtClean="0"/>
              <a:t>NB: mirror image in DB</a:t>
            </a:r>
          </a:p>
          <a:p>
            <a:pPr lvl="1"/>
            <a:r>
              <a:rPr lang="en-CA" dirty="0" smtClean="0"/>
              <a:t>Variable contributions (consumption opportunities foregone)</a:t>
            </a:r>
          </a:p>
          <a:p>
            <a:pPr lvl="1"/>
            <a:r>
              <a:rPr lang="en-CA" dirty="0" smtClean="0"/>
              <a:t>Amplitude of variation may be smaller in DB (amortization periods, smoothing of values,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Comfort: An Additional Consideration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No need to worry about</a:t>
            </a:r>
          </a:p>
          <a:p>
            <a:pPr lvl="1"/>
            <a:r>
              <a:rPr lang="en-CA" dirty="0" smtClean="0"/>
              <a:t>Investment decisions (low priced access to expertise)</a:t>
            </a:r>
          </a:p>
          <a:p>
            <a:pPr lvl="1"/>
            <a:r>
              <a:rPr lang="en-CA" dirty="0" smtClean="0"/>
              <a:t>Longevity risk</a:t>
            </a:r>
          </a:p>
          <a:p>
            <a:pPr lvl="1"/>
            <a:r>
              <a:rPr lang="en-CA" dirty="0" smtClean="0"/>
              <a:t>Converting assets from accumulation to </a:t>
            </a:r>
            <a:r>
              <a:rPr lang="en-CA" dirty="0" err="1" smtClean="0"/>
              <a:t>decumulation</a:t>
            </a:r>
            <a:endParaRPr lang="en-CA" dirty="0" smtClean="0"/>
          </a:p>
          <a:p>
            <a:pPr lvl="1"/>
            <a:endParaRPr lang="en-CA" dirty="0" smtClean="0"/>
          </a:p>
          <a:p>
            <a:r>
              <a:rPr lang="en-CA" b="1" dirty="0" smtClean="0"/>
              <a:t>But DC is entrenched</a:t>
            </a:r>
          </a:p>
          <a:p>
            <a:pPr lvl="1"/>
            <a:r>
              <a:rPr lang="en-CA" dirty="0" smtClean="0"/>
              <a:t>Can be organized to reduce discomfort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Outcomes with No Change to DC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Impacts greatest for people earning above half AWS</a:t>
            </a:r>
          </a:p>
          <a:p>
            <a:pPr lvl="1"/>
            <a:r>
              <a:rPr lang="en-CA" dirty="0" smtClean="0"/>
              <a:t>Greatest need for RPP income to meet earnings replacement goals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Impacts on retirement income and retirement age</a:t>
            </a:r>
          </a:p>
          <a:p>
            <a:pPr lvl="1"/>
            <a:r>
              <a:rPr lang="en-CA" dirty="0" smtClean="0"/>
              <a:t>Less certainty about amounts of income and retirement age</a:t>
            </a:r>
          </a:p>
          <a:p>
            <a:pPr lvl="1"/>
            <a:r>
              <a:rPr lang="en-CA" dirty="0" smtClean="0"/>
              <a:t>Likely lower income and later retirement</a:t>
            </a:r>
          </a:p>
          <a:p>
            <a:pPr lvl="1"/>
            <a:r>
              <a:rPr lang="en-CA" dirty="0" smtClean="0"/>
              <a:t>Some attenuation thanks to interactions with other components of the RIS, income tested benefits and progressive PIT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Impacts more clear on gross versus net replacement rates</a:t>
            </a:r>
          </a:p>
          <a:p>
            <a:pPr lvl="1"/>
            <a:r>
              <a:rPr lang="en-CA" dirty="0" smtClean="0"/>
              <a:t>DB entails variable foregone consumption opportunities prior to retirement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539</TotalTime>
  <Words>959</Words>
  <Application>Microsoft Office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The Shift from DB to DC: Economic Impact on Plan Members</vt:lpstr>
      <vt:lpstr>Cautions</vt:lpstr>
      <vt:lpstr>Extent of the Shift from DB to DC: PPIC Data</vt:lpstr>
      <vt:lpstr>Retirement Wealth </vt:lpstr>
      <vt:lpstr>An Accounting Identity</vt:lpstr>
      <vt:lpstr>DB vs DC: The General Picture</vt:lpstr>
      <vt:lpstr>The Predictability Problem with DC</vt:lpstr>
      <vt:lpstr>Comfort: An Additional Consideration</vt:lpstr>
      <vt:lpstr>Outcomes with No Change to DC</vt:lpstr>
      <vt:lpstr>Final Reflections 1</vt:lpstr>
      <vt:lpstr>Final Reflections 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Shift from DB to DC: Economic Impact on Plan Members</dc:title>
  <dc:creator>Bob</dc:creator>
  <cp:lastModifiedBy>Natalie Moniz-Henne</cp:lastModifiedBy>
  <cp:revision>63</cp:revision>
  <cp:lastPrinted>2014-05-18T19:48:09Z</cp:lastPrinted>
  <dcterms:created xsi:type="dcterms:W3CDTF">2014-05-06T12:57:45Z</dcterms:created>
  <dcterms:modified xsi:type="dcterms:W3CDTF">2014-05-20T12:46:43Z</dcterms:modified>
</cp:coreProperties>
</file>