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7" r:id="rId2"/>
    <p:sldId id="256" r:id="rId3"/>
    <p:sldId id="259" r:id="rId4"/>
    <p:sldId id="261" r:id="rId5"/>
    <p:sldId id="263" r:id="rId6"/>
    <p:sldId id="264" r:id="rId7"/>
    <p:sldId id="265" r:id="rId8"/>
    <p:sldId id="266" r:id="rId9"/>
    <p:sldId id="269" r:id="rId10"/>
    <p:sldId id="271" r:id="rId11"/>
    <p:sldId id="272" r:id="rId12"/>
    <p:sldId id="274" r:id="rId13"/>
    <p:sldId id="288" r:id="rId14"/>
    <p:sldId id="276" r:id="rId15"/>
    <p:sldId id="278" r:id="rId16"/>
    <p:sldId id="279" r:id="rId17"/>
    <p:sldId id="280" r:id="rId18"/>
    <p:sldId id="281" r:id="rId19"/>
    <p:sldId id="282" r:id="rId20"/>
    <p:sldId id="283" r:id="rId21"/>
    <p:sldId id="293" r:id="rId22"/>
    <p:sldId id="292" r:id="rId23"/>
    <p:sldId id="284" r:id="rId24"/>
    <p:sldId id="291" r:id="rId25"/>
    <p:sldId id="285" r:id="rId26"/>
    <p:sldId id="286" r:id="rId27"/>
    <p:sldId id="287" r:id="rId28"/>
    <p:sldId id="290"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9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m62\AppData\Local\Microsoft\Windows\Temporary%20Internet%20Files\Content.Outlook\H2YU2DZC\BCS%2520Charts%2520May%252015%25202015%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fs\law\LAW\Centre%20for%20Law%20in%20the%20Contemporary%20Workplace\Kevin%20Banks\BCS%20Charts%20May%2015%202015%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fs\law\LAW\Centre%20for%20Law%20in%20the%20Contemporary%20Workplace\Kevin%20Banks\BCS%20Charts%20May%2015%202015%20(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m62\AppData\Local\Microsoft\Windows\Temporary%20Internet%20Files\Content.Outlook\H2YU2DZC\BCS%2520Charts%2520May%252015%252020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nm62\AppData\Local\Microsoft\Windows\Temporary%20Internet%20Files\Content.Outlook\H2YU2DZC\BCS%2520Charts%2520May%252015%25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Industry Profile of Cases, BCS (</a:t>
            </a:r>
            <a:r>
              <a:rPr lang="en-US" sz="1600" dirty="0" smtClean="0"/>
              <a:t>2015) </a:t>
            </a:r>
            <a:r>
              <a:rPr lang="en-US" sz="1600" dirty="0"/>
              <a:t>and </a:t>
            </a:r>
            <a:r>
              <a:rPr lang="en-US" sz="1600" dirty="0" smtClean="0"/>
              <a:t>Picher</a:t>
            </a:r>
            <a:r>
              <a:rPr lang="en-US" sz="1600" baseline="0" dirty="0" smtClean="0"/>
              <a:t> and Mole (1991)</a:t>
            </a:r>
            <a:endParaRPr lang="en-US" sz="1600" dirty="0"/>
          </a:p>
        </c:rich>
      </c:tx>
      <c:layout/>
      <c:overlay val="0"/>
    </c:title>
    <c:autoTitleDeleted val="0"/>
    <c:plotArea>
      <c:layout/>
      <c:barChart>
        <c:barDir val="col"/>
        <c:grouping val="clustered"/>
        <c:varyColors val="0"/>
        <c:ser>
          <c:idx val="0"/>
          <c:order val="0"/>
          <c:tx>
            <c:strRef>
              <c:f>'2. Composition'!$D$35</c:f>
              <c:strCache>
                <c:ptCount val="1"/>
                <c:pt idx="0">
                  <c:v>BCS Entire Sample</c:v>
                </c:pt>
              </c:strCache>
            </c:strRef>
          </c:tx>
          <c:invertIfNegative val="0"/>
          <c:cat>
            <c:strRef>
              <c:f>'2. Composition'!$C$42:$C$47</c:f>
              <c:strCache>
                <c:ptCount val="6"/>
                <c:pt idx="0">
                  <c:v>Sector: Private</c:v>
                </c:pt>
                <c:pt idx="1">
                  <c:v>Sole</c:v>
                </c:pt>
                <c:pt idx="2">
                  <c:v>Tripartite</c:v>
                </c:pt>
                <c:pt idx="3">
                  <c:v>Sector: Government, Health &amp; Education</c:v>
                </c:pt>
                <c:pt idx="4">
                  <c:v>             Sole</c:v>
                </c:pt>
                <c:pt idx="5">
                  <c:v>             Tripartite</c:v>
                </c:pt>
              </c:strCache>
            </c:strRef>
          </c:cat>
          <c:val>
            <c:numRef>
              <c:f>'2. Composition'!$D$42:$D$47</c:f>
              <c:numCache>
                <c:formatCode>General</c:formatCode>
                <c:ptCount val="6"/>
                <c:pt idx="0">
                  <c:v>45.61</c:v>
                </c:pt>
                <c:pt idx="1">
                  <c:v>98.99</c:v>
                </c:pt>
                <c:pt idx="2">
                  <c:v>1.01</c:v>
                </c:pt>
                <c:pt idx="3">
                  <c:v>54.39</c:v>
                </c:pt>
                <c:pt idx="4">
                  <c:v>92.61</c:v>
                </c:pt>
                <c:pt idx="5">
                  <c:v>7.39</c:v>
                </c:pt>
              </c:numCache>
            </c:numRef>
          </c:val>
        </c:ser>
        <c:ser>
          <c:idx val="1"/>
          <c:order val="1"/>
          <c:tx>
            <c:strRef>
              <c:f>'2. Composition'!$E$35</c:f>
              <c:strCache>
                <c:ptCount val="1"/>
                <c:pt idx="0">
                  <c:v>M&amp;P Entire Sample</c:v>
                </c:pt>
              </c:strCache>
            </c:strRef>
          </c:tx>
          <c:invertIfNegative val="0"/>
          <c:cat>
            <c:strRef>
              <c:f>'2. Composition'!$C$42:$C$47</c:f>
              <c:strCache>
                <c:ptCount val="6"/>
                <c:pt idx="0">
                  <c:v>Sector: Private</c:v>
                </c:pt>
                <c:pt idx="1">
                  <c:v>Sole</c:v>
                </c:pt>
                <c:pt idx="2">
                  <c:v>Tripartite</c:v>
                </c:pt>
                <c:pt idx="3">
                  <c:v>Sector: Government, Health &amp; Education</c:v>
                </c:pt>
                <c:pt idx="4">
                  <c:v>             Sole</c:v>
                </c:pt>
                <c:pt idx="5">
                  <c:v>             Tripartite</c:v>
                </c:pt>
              </c:strCache>
            </c:strRef>
          </c:cat>
          <c:val>
            <c:numRef>
              <c:f>'2. Composition'!$E$42:$E$47</c:f>
              <c:numCache>
                <c:formatCode>General</c:formatCode>
                <c:ptCount val="6"/>
                <c:pt idx="0">
                  <c:v>70.2</c:v>
                </c:pt>
                <c:pt idx="1">
                  <c:v>84.3</c:v>
                </c:pt>
                <c:pt idx="2">
                  <c:v>15.7</c:v>
                </c:pt>
                <c:pt idx="3">
                  <c:v>29.8</c:v>
                </c:pt>
                <c:pt idx="4">
                  <c:v>46.6</c:v>
                </c:pt>
                <c:pt idx="5">
                  <c:v>53.4</c:v>
                </c:pt>
              </c:numCache>
            </c:numRef>
          </c:val>
        </c:ser>
        <c:dLbls>
          <c:showLegendKey val="0"/>
          <c:showVal val="0"/>
          <c:showCatName val="0"/>
          <c:showSerName val="0"/>
          <c:showPercent val="0"/>
          <c:showBubbleSize val="0"/>
        </c:dLbls>
        <c:gapWidth val="150"/>
        <c:axId val="99357440"/>
        <c:axId val="99358976"/>
      </c:barChart>
      <c:catAx>
        <c:axId val="99357440"/>
        <c:scaling>
          <c:orientation val="minMax"/>
        </c:scaling>
        <c:delete val="0"/>
        <c:axPos val="b"/>
        <c:majorTickMark val="out"/>
        <c:minorTickMark val="none"/>
        <c:tickLblPos val="nextTo"/>
        <c:txPr>
          <a:bodyPr/>
          <a:lstStyle/>
          <a:p>
            <a:pPr>
              <a:defRPr sz="1050" b="1"/>
            </a:pPr>
            <a:endParaRPr lang="en-US"/>
          </a:p>
        </c:txPr>
        <c:crossAx val="99358976"/>
        <c:crosses val="autoZero"/>
        <c:auto val="1"/>
        <c:lblAlgn val="ctr"/>
        <c:lblOffset val="100"/>
        <c:noMultiLvlLbl val="0"/>
      </c:catAx>
      <c:valAx>
        <c:axId val="99358976"/>
        <c:scaling>
          <c:orientation val="minMax"/>
          <c:max val="100"/>
        </c:scaling>
        <c:delete val="0"/>
        <c:axPos val="l"/>
        <c:majorGridlines/>
        <c:title>
          <c:tx>
            <c:rich>
              <a:bodyPr rot="0" vert="horz"/>
              <a:lstStyle/>
              <a:p>
                <a:pPr>
                  <a:defRPr/>
                </a:pPr>
                <a:r>
                  <a:rPr lang="en-US" dirty="0"/>
                  <a:t>%</a:t>
                </a:r>
              </a:p>
            </c:rich>
          </c:tx>
          <c:layout/>
          <c:overlay val="0"/>
        </c:title>
        <c:numFmt formatCode="General" sourceLinked="1"/>
        <c:majorTickMark val="out"/>
        <c:minorTickMark val="none"/>
        <c:tickLblPos val="nextTo"/>
        <c:txPr>
          <a:bodyPr/>
          <a:lstStyle/>
          <a:p>
            <a:pPr>
              <a:defRPr b="1"/>
            </a:pPr>
            <a:endParaRPr lang="en-US"/>
          </a:p>
        </c:txPr>
        <c:crossAx val="99357440"/>
        <c:crosses val="autoZero"/>
        <c:crossBetween val="between"/>
      </c:valAx>
    </c:plotArea>
    <c:legend>
      <c:legendPos val="b"/>
      <c:layout/>
      <c:overlay val="0"/>
      <c:txPr>
        <a:bodyPr/>
        <a:lstStyle/>
        <a:p>
          <a:pPr>
            <a:defRPr sz="11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BCS Approximate Distribution of Cases by Subject</a:t>
            </a:r>
          </a:p>
        </c:rich>
      </c:tx>
      <c:layout/>
      <c:overlay val="0"/>
    </c:title>
    <c:autoTitleDeleted val="0"/>
    <c:plotArea>
      <c:layout/>
      <c:barChart>
        <c:barDir val="col"/>
        <c:grouping val="clustered"/>
        <c:varyColors val="0"/>
        <c:ser>
          <c:idx val="0"/>
          <c:order val="0"/>
          <c:tx>
            <c:strRef>
              <c:f>'10. Dist''n of Cases by Subject'!$B$6</c:f>
              <c:strCache>
                <c:ptCount val="1"/>
                <c:pt idx="0">
                  <c:v>Approx. %</c:v>
                </c:pt>
              </c:strCache>
            </c:strRef>
          </c:tx>
          <c:invertIfNegative val="0"/>
          <c:dPt>
            <c:idx val="0"/>
            <c:invertIfNegative val="0"/>
            <c:bubble3D val="0"/>
            <c:spPr>
              <a:solidFill>
                <a:schemeClr val="accent3"/>
              </a:solidFill>
            </c:spPr>
          </c:dPt>
          <c:dPt>
            <c:idx val="3"/>
            <c:invertIfNegative val="0"/>
            <c:bubble3D val="0"/>
            <c:spPr>
              <a:solidFill>
                <a:schemeClr val="accent3"/>
              </a:solidFill>
            </c:spPr>
          </c:dPt>
          <c:dPt>
            <c:idx val="13"/>
            <c:invertIfNegative val="0"/>
            <c:bubble3D val="0"/>
            <c:spPr>
              <a:solidFill>
                <a:schemeClr val="accent2"/>
              </a:solidFill>
            </c:spPr>
          </c:dPt>
          <c:dPt>
            <c:idx val="15"/>
            <c:invertIfNegative val="0"/>
            <c:bubble3D val="0"/>
            <c:spPr>
              <a:solidFill>
                <a:schemeClr val="accent2"/>
              </a:solidFill>
            </c:spPr>
          </c:dPt>
          <c:dPt>
            <c:idx val="17"/>
            <c:invertIfNegative val="0"/>
            <c:bubble3D val="0"/>
            <c:spPr>
              <a:solidFill>
                <a:schemeClr val="accent2"/>
              </a:solidFill>
            </c:spPr>
          </c:dPt>
          <c:cat>
            <c:strRef>
              <c:f>'10. Dist''n of Cases by Subject'!$C$3:$V$4</c:f>
              <c:strCache>
                <c:ptCount val="20"/>
                <c:pt idx="0">
                  <c:v>Jurisdiction</c:v>
                </c:pt>
                <c:pt idx="1">
                  <c:v>Admissibility of Evidence</c:v>
                </c:pt>
                <c:pt idx="2">
                  <c:v>Matter of Procedure</c:v>
                </c:pt>
                <c:pt idx="3">
                  <c:v>Human Rights or Other Discrimination</c:v>
                </c:pt>
                <c:pt idx="4">
                  <c:v>Human Rights is a Disability Issue</c:v>
                </c:pt>
                <c:pt idx="5">
                  <c:v>Disability Issue or Drug or Alcohol Dependence</c:v>
                </c:pt>
                <c:pt idx="6">
                  <c:v>Non-Human Rights Legislation</c:v>
                </c:pt>
                <c:pt idx="7">
                  <c:v>Pension Plan</c:v>
                </c:pt>
                <c:pt idx="8">
                  <c:v>Benefit or Welfare Plan</c:v>
                </c:pt>
                <c:pt idx="9">
                  <c:v>Canadian Charter</c:v>
                </c:pt>
                <c:pt idx="10">
                  <c:v>Tort</c:v>
                </c:pt>
                <c:pt idx="11">
                  <c:v>Estoppel</c:v>
                </c:pt>
                <c:pt idx="12">
                  <c:v>Interpretation of Collective Agreement</c:v>
                </c:pt>
                <c:pt idx="13">
                  <c:v>Discharge for Discipline</c:v>
                </c:pt>
                <c:pt idx="14">
                  <c:v>Other Discipline</c:v>
                </c:pt>
                <c:pt idx="15">
                  <c:v>Assignment or Scheduling of Work</c:v>
                </c:pt>
                <c:pt idx="16">
                  <c:v>Seniority</c:v>
                </c:pt>
                <c:pt idx="17">
                  <c:v>Wage or Related Benefits</c:v>
                </c:pt>
                <c:pt idx="18">
                  <c:v>Union Rights and Liabilities</c:v>
                </c:pt>
                <c:pt idx="19">
                  <c:v>Non-Disciplinary Termination</c:v>
                </c:pt>
              </c:strCache>
            </c:strRef>
          </c:cat>
          <c:val>
            <c:numRef>
              <c:f>'10. Dist''n of Cases by Subject'!$C$6:$V$6</c:f>
              <c:numCache>
                <c:formatCode>0.00</c:formatCode>
                <c:ptCount val="20"/>
                <c:pt idx="0">
                  <c:v>6.5217391304347823</c:v>
                </c:pt>
                <c:pt idx="1">
                  <c:v>1.5942028985507251</c:v>
                </c:pt>
                <c:pt idx="2">
                  <c:v>5.5072463768115876</c:v>
                </c:pt>
                <c:pt idx="3">
                  <c:v>7.3913043478260807</c:v>
                </c:pt>
                <c:pt idx="4">
                  <c:v>3.9130434782608701</c:v>
                </c:pt>
                <c:pt idx="5">
                  <c:v>0.86956521739130399</c:v>
                </c:pt>
                <c:pt idx="6">
                  <c:v>4.0579710144927494</c:v>
                </c:pt>
                <c:pt idx="7">
                  <c:v>0.72463768115941996</c:v>
                </c:pt>
                <c:pt idx="8">
                  <c:v>3.6231884057971011</c:v>
                </c:pt>
                <c:pt idx="9">
                  <c:v>0.14492753623188401</c:v>
                </c:pt>
                <c:pt idx="10">
                  <c:v>0</c:v>
                </c:pt>
                <c:pt idx="11">
                  <c:v>3.1884057971014501</c:v>
                </c:pt>
                <c:pt idx="12">
                  <c:v>3.4782608695652169</c:v>
                </c:pt>
                <c:pt idx="13">
                  <c:v>15.507246376811599</c:v>
                </c:pt>
                <c:pt idx="14">
                  <c:v>4.4927536231884062</c:v>
                </c:pt>
                <c:pt idx="15">
                  <c:v>12.60869565217391</c:v>
                </c:pt>
                <c:pt idx="16">
                  <c:v>2.7536231884057969</c:v>
                </c:pt>
                <c:pt idx="17">
                  <c:v>15.65217391304348</c:v>
                </c:pt>
                <c:pt idx="18">
                  <c:v>3.333333333333333</c:v>
                </c:pt>
                <c:pt idx="19">
                  <c:v>4.6376811594202847</c:v>
                </c:pt>
              </c:numCache>
            </c:numRef>
          </c:val>
        </c:ser>
        <c:dLbls>
          <c:showLegendKey val="0"/>
          <c:showVal val="0"/>
          <c:showCatName val="0"/>
          <c:showSerName val="0"/>
          <c:showPercent val="0"/>
          <c:showBubbleSize val="0"/>
        </c:dLbls>
        <c:gapWidth val="150"/>
        <c:axId val="99398784"/>
        <c:axId val="99400320"/>
      </c:barChart>
      <c:catAx>
        <c:axId val="99398784"/>
        <c:scaling>
          <c:orientation val="minMax"/>
        </c:scaling>
        <c:delete val="0"/>
        <c:axPos val="b"/>
        <c:majorTickMark val="out"/>
        <c:minorTickMark val="none"/>
        <c:tickLblPos val="nextTo"/>
        <c:txPr>
          <a:bodyPr/>
          <a:lstStyle/>
          <a:p>
            <a:pPr>
              <a:defRPr sz="1100" b="1"/>
            </a:pPr>
            <a:endParaRPr lang="en-US"/>
          </a:p>
        </c:txPr>
        <c:crossAx val="99400320"/>
        <c:crosses val="autoZero"/>
        <c:auto val="1"/>
        <c:lblAlgn val="ctr"/>
        <c:lblOffset val="100"/>
        <c:noMultiLvlLbl val="0"/>
      </c:catAx>
      <c:valAx>
        <c:axId val="99400320"/>
        <c:scaling>
          <c:orientation val="minMax"/>
        </c:scaling>
        <c:delete val="0"/>
        <c:axPos val="l"/>
        <c:majorGridlines/>
        <c:numFmt formatCode="0.00" sourceLinked="1"/>
        <c:majorTickMark val="out"/>
        <c:minorTickMark val="none"/>
        <c:tickLblPos val="nextTo"/>
        <c:txPr>
          <a:bodyPr/>
          <a:lstStyle/>
          <a:p>
            <a:pPr>
              <a:defRPr sz="1100" b="1"/>
            </a:pPr>
            <a:endParaRPr lang="en-US"/>
          </a:p>
        </c:txPr>
        <c:crossAx val="9939878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BCS Time Lapse, Discipline and Non-Discipline</a:t>
            </a:r>
          </a:p>
        </c:rich>
      </c:tx>
      <c:layout/>
      <c:overlay val="0"/>
    </c:title>
    <c:autoTitleDeleted val="0"/>
    <c:plotArea>
      <c:layout/>
      <c:barChart>
        <c:barDir val="col"/>
        <c:grouping val="clustered"/>
        <c:varyColors val="0"/>
        <c:ser>
          <c:idx val="0"/>
          <c:order val="0"/>
          <c:tx>
            <c:strRef>
              <c:f>'4. BCS Time Lapse'!$C$3:$C$4</c:f>
              <c:strCache>
                <c:ptCount val="1"/>
                <c:pt idx="0">
                  <c:v>Average, Entire Sample</c:v>
                </c:pt>
              </c:strCache>
            </c:strRef>
          </c:tx>
          <c:spPr>
            <a:solidFill>
              <a:schemeClr val="bg2">
                <a:lumMod val="25000"/>
              </a:schemeClr>
            </a:solidFill>
          </c:spPr>
          <c:invertIfNegative val="0"/>
          <c:dLbls>
            <c:dLbl>
              <c:idx val="0"/>
              <c:layout>
                <c:manualLayout>
                  <c:x val="2.00462408935069E-3"/>
                  <c:y val="-1.8520154261010401E-2"/>
                </c:manualLayout>
              </c:layout>
              <c:showLegendKey val="0"/>
              <c:showVal val="1"/>
              <c:showCatName val="0"/>
              <c:showSerName val="0"/>
              <c:showPercent val="0"/>
              <c:showBubbleSize val="0"/>
            </c:dLbl>
            <c:dLbl>
              <c:idx val="4"/>
              <c:layout>
                <c:manualLayout>
                  <c:x val="0"/>
                  <c:y val="-2.3811626907013401E-2"/>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0"/>
          </c:dLbls>
          <c:cat>
            <c:strRef>
              <c:f>'4. BCS Time Lapse'!$B$5:$B$11</c:f>
              <c:strCache>
                <c:ptCount val="7"/>
                <c:pt idx="0">
                  <c:v>Hearing Time</c:v>
                </c:pt>
                <c:pt idx="2">
                  <c:v>Award Time</c:v>
                </c:pt>
                <c:pt idx="4">
                  <c:v>Total Time</c:v>
                </c:pt>
                <c:pt idx="6">
                  <c:v>Event to First Hearing Time</c:v>
                </c:pt>
              </c:strCache>
            </c:strRef>
          </c:cat>
          <c:val>
            <c:numRef>
              <c:f>'4. BCS Time Lapse'!$C$5:$C$11</c:f>
              <c:numCache>
                <c:formatCode>General</c:formatCode>
                <c:ptCount val="7"/>
                <c:pt idx="0">
                  <c:v>86.34</c:v>
                </c:pt>
                <c:pt idx="2">
                  <c:v>49.36</c:v>
                </c:pt>
                <c:pt idx="4">
                  <c:v>136.19999999999999</c:v>
                </c:pt>
                <c:pt idx="6">
                  <c:v>307.02</c:v>
                </c:pt>
              </c:numCache>
            </c:numRef>
          </c:val>
        </c:ser>
        <c:ser>
          <c:idx val="1"/>
          <c:order val="1"/>
          <c:tx>
            <c:strRef>
              <c:f>'4. BCS Time Lapse'!$D$3:$D$4</c:f>
              <c:strCache>
                <c:ptCount val="1"/>
                <c:pt idx="0">
                  <c:v>Disciplinary Awards</c:v>
                </c:pt>
              </c:strCache>
            </c:strRef>
          </c:tx>
          <c:invertIfNegative val="0"/>
          <c:cat>
            <c:strRef>
              <c:f>'4. BCS Time Lapse'!$B$5:$B$11</c:f>
              <c:strCache>
                <c:ptCount val="7"/>
                <c:pt idx="0">
                  <c:v>Hearing Time</c:v>
                </c:pt>
                <c:pt idx="2">
                  <c:v>Award Time</c:v>
                </c:pt>
                <c:pt idx="4">
                  <c:v>Total Time</c:v>
                </c:pt>
                <c:pt idx="6">
                  <c:v>Event to First Hearing Time</c:v>
                </c:pt>
              </c:strCache>
            </c:strRef>
          </c:cat>
          <c:val>
            <c:numRef>
              <c:f>'4. BCS Time Lapse'!$D$5:$D$11</c:f>
              <c:numCache>
                <c:formatCode>General</c:formatCode>
                <c:ptCount val="7"/>
                <c:pt idx="0">
                  <c:v>120.37</c:v>
                </c:pt>
                <c:pt idx="2">
                  <c:v>45.64</c:v>
                </c:pt>
                <c:pt idx="4">
                  <c:v>163.01</c:v>
                </c:pt>
                <c:pt idx="6">
                  <c:v>190.21</c:v>
                </c:pt>
              </c:numCache>
            </c:numRef>
          </c:val>
        </c:ser>
        <c:ser>
          <c:idx val="2"/>
          <c:order val="2"/>
          <c:tx>
            <c:strRef>
              <c:f>'4. BCS Time Lapse'!$E$3:$E$4</c:f>
              <c:strCache>
                <c:ptCount val="1"/>
                <c:pt idx="0">
                  <c:v>Non-Disciplinary Awards</c:v>
                </c:pt>
              </c:strCache>
            </c:strRef>
          </c:tx>
          <c:invertIfNegative val="0"/>
          <c:cat>
            <c:strRef>
              <c:f>'4. BCS Time Lapse'!$B$5:$B$11</c:f>
              <c:strCache>
                <c:ptCount val="7"/>
                <c:pt idx="0">
                  <c:v>Hearing Time</c:v>
                </c:pt>
                <c:pt idx="2">
                  <c:v>Award Time</c:v>
                </c:pt>
                <c:pt idx="4">
                  <c:v>Total Time</c:v>
                </c:pt>
                <c:pt idx="6">
                  <c:v>Event to First Hearing Time</c:v>
                </c:pt>
              </c:strCache>
            </c:strRef>
          </c:cat>
          <c:val>
            <c:numRef>
              <c:f>'4. BCS Time Lapse'!$E$5:$E$11</c:f>
              <c:numCache>
                <c:formatCode>General</c:formatCode>
                <c:ptCount val="7"/>
                <c:pt idx="0">
                  <c:v>81.569999999999993</c:v>
                </c:pt>
                <c:pt idx="2">
                  <c:v>53.05</c:v>
                </c:pt>
                <c:pt idx="4">
                  <c:v>136.13</c:v>
                </c:pt>
                <c:pt idx="6">
                  <c:v>389.44</c:v>
                </c:pt>
              </c:numCache>
            </c:numRef>
          </c:val>
        </c:ser>
        <c:dLbls>
          <c:showLegendKey val="0"/>
          <c:showVal val="0"/>
          <c:showCatName val="0"/>
          <c:showSerName val="0"/>
          <c:showPercent val="0"/>
          <c:showBubbleSize val="0"/>
        </c:dLbls>
        <c:gapWidth val="0"/>
        <c:overlap val="-39"/>
        <c:axId val="99255040"/>
        <c:axId val="99256576"/>
      </c:barChart>
      <c:catAx>
        <c:axId val="99255040"/>
        <c:scaling>
          <c:orientation val="minMax"/>
        </c:scaling>
        <c:delete val="0"/>
        <c:axPos val="b"/>
        <c:majorTickMark val="out"/>
        <c:minorTickMark val="none"/>
        <c:tickLblPos val="nextTo"/>
        <c:txPr>
          <a:bodyPr/>
          <a:lstStyle/>
          <a:p>
            <a:pPr>
              <a:defRPr sz="1100" b="1"/>
            </a:pPr>
            <a:endParaRPr lang="en-US"/>
          </a:p>
        </c:txPr>
        <c:crossAx val="99256576"/>
        <c:crosses val="autoZero"/>
        <c:auto val="1"/>
        <c:lblAlgn val="ctr"/>
        <c:lblOffset val="100"/>
        <c:noMultiLvlLbl val="0"/>
      </c:catAx>
      <c:valAx>
        <c:axId val="99256576"/>
        <c:scaling>
          <c:orientation val="minMax"/>
          <c:max val="400"/>
        </c:scaling>
        <c:delete val="0"/>
        <c:axPos val="l"/>
        <c:majorGridlines/>
        <c:numFmt formatCode="General" sourceLinked="1"/>
        <c:majorTickMark val="out"/>
        <c:minorTickMark val="none"/>
        <c:tickLblPos val="nextTo"/>
        <c:txPr>
          <a:bodyPr/>
          <a:lstStyle/>
          <a:p>
            <a:pPr>
              <a:defRPr sz="1100" b="1"/>
            </a:pPr>
            <a:endParaRPr lang="en-US"/>
          </a:p>
        </c:txPr>
        <c:crossAx val="99255040"/>
        <c:crosses val="autoZero"/>
        <c:crossBetween val="between"/>
      </c:valAx>
    </c:plotArea>
    <c:legend>
      <c:legendPos val="b"/>
      <c:layout/>
      <c:overlay val="0"/>
      <c:txPr>
        <a:bodyPr/>
        <a:lstStyle/>
        <a:p>
          <a:pPr>
            <a:defRPr sz="1050"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'6. BCS Subj Hear'' &amp; Award Time'!$A$5</c:f>
              <c:strCache>
                <c:ptCount val="1"/>
                <c:pt idx="0">
                  <c:v>% with hearing time of 30 days or less</c:v>
                </c:pt>
              </c:strCache>
            </c:strRef>
          </c:tx>
          <c:invertIfNegative val="0"/>
          <c:cat>
            <c:strRef>
              <c:f>'6. BCS Subj Hear'' &amp; Award Time'!$B$3:$F$4</c:f>
              <c:strCache>
                <c:ptCount val="5"/>
                <c:pt idx="0">
                  <c:v>Human Rights or Other Discrimination</c:v>
                </c:pt>
                <c:pt idx="1">
                  <c:v>Pension Plan</c:v>
                </c:pt>
                <c:pt idx="2">
                  <c:v>Benefit or Welfare Plan</c:v>
                </c:pt>
                <c:pt idx="3">
                  <c:v>Interpretation of Collective Agreement</c:v>
                </c:pt>
                <c:pt idx="4">
                  <c:v>Discharge for Discipline</c:v>
                </c:pt>
              </c:strCache>
            </c:strRef>
          </c:cat>
          <c:val>
            <c:numRef>
              <c:f>'6. BCS Subj Hear'' &amp; Award Time'!$B$5:$F$5</c:f>
              <c:numCache>
                <c:formatCode>General</c:formatCode>
                <c:ptCount val="5"/>
                <c:pt idx="0">
                  <c:v>48.94</c:v>
                </c:pt>
                <c:pt idx="1">
                  <c:v>80</c:v>
                </c:pt>
                <c:pt idx="2">
                  <c:v>72</c:v>
                </c:pt>
                <c:pt idx="3">
                  <c:v>52.18</c:v>
                </c:pt>
                <c:pt idx="4">
                  <c:v>45.45</c:v>
                </c:pt>
              </c:numCache>
            </c:numRef>
          </c:val>
        </c:ser>
        <c:ser>
          <c:idx val="1"/>
          <c:order val="1"/>
          <c:tx>
            <c:strRef>
              <c:f>'6. BCS Subj Hear'' &amp; Award Time'!$A$6</c:f>
              <c:strCache>
                <c:ptCount val="1"/>
                <c:pt idx="0">
                  <c:v>% with hearing time of 60 days or less</c:v>
                </c:pt>
              </c:strCache>
            </c:strRef>
          </c:tx>
          <c:invertIfNegative val="0"/>
          <c:cat>
            <c:strRef>
              <c:f>'6. BCS Subj Hear'' &amp; Award Time'!$B$3:$F$4</c:f>
              <c:strCache>
                <c:ptCount val="5"/>
                <c:pt idx="0">
                  <c:v>Human Rights or Other Discrimination</c:v>
                </c:pt>
                <c:pt idx="1">
                  <c:v>Pension Plan</c:v>
                </c:pt>
                <c:pt idx="2">
                  <c:v>Benefit or Welfare Plan</c:v>
                </c:pt>
                <c:pt idx="3">
                  <c:v>Interpretation of Collective Agreement</c:v>
                </c:pt>
                <c:pt idx="4">
                  <c:v>Discharge for Discipline</c:v>
                </c:pt>
              </c:strCache>
            </c:strRef>
          </c:cat>
          <c:val>
            <c:numRef>
              <c:f>'6. BCS Subj Hear'' &amp; Award Time'!$B$6:$F$6</c:f>
              <c:numCache>
                <c:formatCode>General</c:formatCode>
                <c:ptCount val="5"/>
                <c:pt idx="0">
                  <c:v>51.06</c:v>
                </c:pt>
                <c:pt idx="1">
                  <c:v>80</c:v>
                </c:pt>
                <c:pt idx="2">
                  <c:v>72</c:v>
                </c:pt>
                <c:pt idx="3">
                  <c:v>52.18</c:v>
                </c:pt>
                <c:pt idx="4">
                  <c:v>54.55</c:v>
                </c:pt>
              </c:numCache>
            </c:numRef>
          </c:val>
        </c:ser>
        <c:ser>
          <c:idx val="2"/>
          <c:order val="2"/>
          <c:tx>
            <c:strRef>
              <c:f>'6. BCS Subj Hear'' &amp; Award Time'!$A$7</c:f>
              <c:strCache>
                <c:ptCount val="1"/>
                <c:pt idx="0">
                  <c:v>% with hearing time of 90 days or less</c:v>
                </c:pt>
              </c:strCache>
            </c:strRef>
          </c:tx>
          <c:invertIfNegative val="0"/>
          <c:cat>
            <c:strRef>
              <c:f>'6. BCS Subj Hear'' &amp; Award Time'!$B$3:$F$4</c:f>
              <c:strCache>
                <c:ptCount val="5"/>
                <c:pt idx="0">
                  <c:v>Human Rights or Other Discrimination</c:v>
                </c:pt>
                <c:pt idx="1">
                  <c:v>Pension Plan</c:v>
                </c:pt>
                <c:pt idx="2">
                  <c:v>Benefit or Welfare Plan</c:v>
                </c:pt>
                <c:pt idx="3">
                  <c:v>Interpretation of Collective Agreement</c:v>
                </c:pt>
                <c:pt idx="4">
                  <c:v>Discharge for Discipline</c:v>
                </c:pt>
              </c:strCache>
            </c:strRef>
          </c:cat>
          <c:val>
            <c:numRef>
              <c:f>'6. BCS Subj Hear'' &amp; Award Time'!$B$7:$F$7</c:f>
              <c:numCache>
                <c:formatCode>General</c:formatCode>
                <c:ptCount val="5"/>
                <c:pt idx="0">
                  <c:v>55.32</c:v>
                </c:pt>
                <c:pt idx="1">
                  <c:v>80</c:v>
                </c:pt>
                <c:pt idx="2">
                  <c:v>72</c:v>
                </c:pt>
                <c:pt idx="3">
                  <c:v>65.22</c:v>
                </c:pt>
                <c:pt idx="4">
                  <c:v>57.58</c:v>
                </c:pt>
              </c:numCache>
            </c:numRef>
          </c:val>
        </c:ser>
        <c:ser>
          <c:idx val="3"/>
          <c:order val="3"/>
          <c:tx>
            <c:strRef>
              <c:f>'6. BCS Subj Hear'' &amp; Award Time'!$A$8</c:f>
              <c:strCache>
                <c:ptCount val="1"/>
                <c:pt idx="0">
                  <c:v>% with hearing time of 120 days or less</c:v>
                </c:pt>
              </c:strCache>
            </c:strRef>
          </c:tx>
          <c:invertIfNegative val="0"/>
          <c:cat>
            <c:strRef>
              <c:f>'6. BCS Subj Hear'' &amp; Award Time'!$B$3:$F$4</c:f>
              <c:strCache>
                <c:ptCount val="5"/>
                <c:pt idx="0">
                  <c:v>Human Rights or Other Discrimination</c:v>
                </c:pt>
                <c:pt idx="1">
                  <c:v>Pension Plan</c:v>
                </c:pt>
                <c:pt idx="2">
                  <c:v>Benefit or Welfare Plan</c:v>
                </c:pt>
                <c:pt idx="3">
                  <c:v>Interpretation of Collective Agreement</c:v>
                </c:pt>
                <c:pt idx="4">
                  <c:v>Discharge for Discipline</c:v>
                </c:pt>
              </c:strCache>
            </c:strRef>
          </c:cat>
          <c:val>
            <c:numRef>
              <c:f>'6. BCS Subj Hear'' &amp; Award Time'!$B$8:$F$8</c:f>
              <c:numCache>
                <c:formatCode>General</c:formatCode>
                <c:ptCount val="5"/>
                <c:pt idx="0">
                  <c:v>57.45</c:v>
                </c:pt>
                <c:pt idx="1">
                  <c:v>80</c:v>
                </c:pt>
                <c:pt idx="2">
                  <c:v>72</c:v>
                </c:pt>
                <c:pt idx="3">
                  <c:v>69.569999999999993</c:v>
                </c:pt>
                <c:pt idx="4">
                  <c:v>65.66</c:v>
                </c:pt>
              </c:numCache>
            </c:numRef>
          </c:val>
        </c:ser>
        <c:dLbls>
          <c:showLegendKey val="0"/>
          <c:showVal val="0"/>
          <c:showCatName val="0"/>
          <c:showSerName val="0"/>
          <c:showPercent val="0"/>
          <c:showBubbleSize val="0"/>
        </c:dLbls>
        <c:gapWidth val="150"/>
        <c:axId val="99296384"/>
        <c:axId val="99297920"/>
      </c:barChart>
      <c:catAx>
        <c:axId val="99296384"/>
        <c:scaling>
          <c:orientation val="minMax"/>
        </c:scaling>
        <c:delete val="0"/>
        <c:axPos val="b"/>
        <c:majorTickMark val="out"/>
        <c:minorTickMark val="none"/>
        <c:tickLblPos val="nextTo"/>
        <c:crossAx val="99297920"/>
        <c:crosses val="autoZero"/>
        <c:auto val="1"/>
        <c:lblAlgn val="ctr"/>
        <c:lblOffset val="100"/>
        <c:noMultiLvlLbl val="0"/>
      </c:catAx>
      <c:valAx>
        <c:axId val="99297920"/>
        <c:scaling>
          <c:orientation val="minMax"/>
        </c:scaling>
        <c:delete val="0"/>
        <c:axPos val="l"/>
        <c:majorGridlines/>
        <c:numFmt formatCode="General" sourceLinked="1"/>
        <c:majorTickMark val="out"/>
        <c:minorTickMark val="none"/>
        <c:tickLblPos val="nextTo"/>
        <c:crossAx val="992963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196083292017798E-2"/>
          <c:y val="4.54545454545454E-2"/>
          <c:w val="0.61561560072715205"/>
          <c:h val="0.82993279249184804"/>
        </c:manualLayout>
      </c:layout>
      <c:barChart>
        <c:barDir val="col"/>
        <c:grouping val="clustered"/>
        <c:varyColors val="0"/>
        <c:ser>
          <c:idx val="0"/>
          <c:order val="0"/>
          <c:tx>
            <c:strRef>
              <c:f>'6. BCS Subj Hear'' &amp; Award Time'!$A$14</c:f>
              <c:strCache>
                <c:ptCount val="1"/>
                <c:pt idx="0">
                  <c:v>% with hearing time of 30 days or less</c:v>
                </c:pt>
              </c:strCache>
            </c:strRef>
          </c:tx>
          <c:invertIfNegative val="0"/>
          <c:cat>
            <c:strRef>
              <c:f>'6. BCS Subj Hear'' &amp; Award Time'!$B$12:$F$13</c:f>
              <c:strCache>
                <c:ptCount val="5"/>
                <c:pt idx="0">
                  <c:v>Human Rights or Other Discrimination</c:v>
                </c:pt>
                <c:pt idx="1">
                  <c:v>Pension Plan</c:v>
                </c:pt>
                <c:pt idx="2">
                  <c:v>Benefit or Welfare Plan</c:v>
                </c:pt>
                <c:pt idx="3">
                  <c:v>Interpretation of Collective Agreement</c:v>
                </c:pt>
                <c:pt idx="4">
                  <c:v>Discharge for Discipline</c:v>
                </c:pt>
              </c:strCache>
            </c:strRef>
          </c:cat>
          <c:val>
            <c:numRef>
              <c:f>'6. BCS Subj Hear'' &amp; Award Time'!$B$14:$F$14</c:f>
              <c:numCache>
                <c:formatCode>General</c:formatCode>
                <c:ptCount val="5"/>
                <c:pt idx="0">
                  <c:v>43.75</c:v>
                </c:pt>
                <c:pt idx="1">
                  <c:v>40</c:v>
                </c:pt>
                <c:pt idx="2">
                  <c:v>48</c:v>
                </c:pt>
                <c:pt idx="3">
                  <c:v>39.130000000000003</c:v>
                </c:pt>
                <c:pt idx="4">
                  <c:v>44.55</c:v>
                </c:pt>
              </c:numCache>
            </c:numRef>
          </c:val>
        </c:ser>
        <c:ser>
          <c:idx val="1"/>
          <c:order val="1"/>
          <c:tx>
            <c:strRef>
              <c:f>'6. BCS Subj Hear'' &amp; Award Time'!$A$15</c:f>
              <c:strCache>
                <c:ptCount val="1"/>
                <c:pt idx="0">
                  <c:v>% with hearing time of 60 days or less</c:v>
                </c:pt>
              </c:strCache>
            </c:strRef>
          </c:tx>
          <c:invertIfNegative val="0"/>
          <c:cat>
            <c:strRef>
              <c:f>'6. BCS Subj Hear'' &amp; Award Time'!$B$12:$F$13</c:f>
              <c:strCache>
                <c:ptCount val="5"/>
                <c:pt idx="0">
                  <c:v>Human Rights or Other Discrimination</c:v>
                </c:pt>
                <c:pt idx="1">
                  <c:v>Pension Plan</c:v>
                </c:pt>
                <c:pt idx="2">
                  <c:v>Benefit or Welfare Plan</c:v>
                </c:pt>
                <c:pt idx="3">
                  <c:v>Interpretation of Collective Agreement</c:v>
                </c:pt>
                <c:pt idx="4">
                  <c:v>Discharge for Discipline</c:v>
                </c:pt>
              </c:strCache>
            </c:strRef>
          </c:cat>
          <c:val>
            <c:numRef>
              <c:f>'6. BCS Subj Hear'' &amp; Award Time'!$B$15:$F$15</c:f>
              <c:numCache>
                <c:formatCode>General</c:formatCode>
                <c:ptCount val="5"/>
                <c:pt idx="0">
                  <c:v>56.25</c:v>
                </c:pt>
                <c:pt idx="1">
                  <c:v>40</c:v>
                </c:pt>
                <c:pt idx="2">
                  <c:v>64</c:v>
                </c:pt>
                <c:pt idx="3">
                  <c:v>60.87</c:v>
                </c:pt>
                <c:pt idx="4">
                  <c:v>66.34</c:v>
                </c:pt>
              </c:numCache>
            </c:numRef>
          </c:val>
        </c:ser>
        <c:ser>
          <c:idx val="2"/>
          <c:order val="2"/>
          <c:tx>
            <c:strRef>
              <c:f>'6. BCS Subj Hear'' &amp; Award Time'!$A$16</c:f>
              <c:strCache>
                <c:ptCount val="1"/>
                <c:pt idx="0">
                  <c:v>% with hearing time of 90 days or less</c:v>
                </c:pt>
              </c:strCache>
            </c:strRef>
          </c:tx>
          <c:invertIfNegative val="0"/>
          <c:cat>
            <c:strRef>
              <c:f>'6. BCS Subj Hear'' &amp; Award Time'!$B$12:$F$13</c:f>
              <c:strCache>
                <c:ptCount val="5"/>
                <c:pt idx="0">
                  <c:v>Human Rights or Other Discrimination</c:v>
                </c:pt>
                <c:pt idx="1">
                  <c:v>Pension Plan</c:v>
                </c:pt>
                <c:pt idx="2">
                  <c:v>Benefit or Welfare Plan</c:v>
                </c:pt>
                <c:pt idx="3">
                  <c:v>Interpretation of Collective Agreement</c:v>
                </c:pt>
                <c:pt idx="4">
                  <c:v>Discharge for Discipline</c:v>
                </c:pt>
              </c:strCache>
            </c:strRef>
          </c:cat>
          <c:val>
            <c:numRef>
              <c:f>'6. BCS Subj Hear'' &amp; Award Time'!$B$16:$F$16</c:f>
              <c:numCache>
                <c:formatCode>General</c:formatCode>
                <c:ptCount val="5"/>
                <c:pt idx="0">
                  <c:v>66.669999999999973</c:v>
                </c:pt>
                <c:pt idx="1">
                  <c:v>40</c:v>
                </c:pt>
                <c:pt idx="2">
                  <c:v>72</c:v>
                </c:pt>
                <c:pt idx="3">
                  <c:v>69.569999999999993</c:v>
                </c:pt>
                <c:pt idx="4">
                  <c:v>83.169999999999973</c:v>
                </c:pt>
              </c:numCache>
            </c:numRef>
          </c:val>
        </c:ser>
        <c:dLbls>
          <c:showLegendKey val="0"/>
          <c:showVal val="0"/>
          <c:showCatName val="0"/>
          <c:showSerName val="0"/>
          <c:showPercent val="0"/>
          <c:showBubbleSize val="0"/>
        </c:dLbls>
        <c:gapWidth val="150"/>
        <c:axId val="99349248"/>
        <c:axId val="99350784"/>
      </c:barChart>
      <c:catAx>
        <c:axId val="99349248"/>
        <c:scaling>
          <c:orientation val="minMax"/>
        </c:scaling>
        <c:delete val="0"/>
        <c:axPos val="b"/>
        <c:majorTickMark val="out"/>
        <c:minorTickMark val="none"/>
        <c:tickLblPos val="nextTo"/>
        <c:crossAx val="99350784"/>
        <c:crosses val="autoZero"/>
        <c:auto val="1"/>
        <c:lblAlgn val="ctr"/>
        <c:lblOffset val="100"/>
        <c:noMultiLvlLbl val="0"/>
      </c:catAx>
      <c:valAx>
        <c:axId val="99350784"/>
        <c:scaling>
          <c:orientation val="minMax"/>
        </c:scaling>
        <c:delete val="0"/>
        <c:axPos val="l"/>
        <c:majorGridlines/>
        <c:numFmt formatCode="General" sourceLinked="1"/>
        <c:majorTickMark val="out"/>
        <c:minorTickMark val="none"/>
        <c:tickLblPos val="nextTo"/>
        <c:crossAx val="99349248"/>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4703D0-138F-4B8E-A3E5-B03554EF99AF}" type="datetimeFigureOut">
              <a:rPr lang="en-US" smtClean="0"/>
              <a:pPr/>
              <a:t>10/26/2015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087109-4282-4140-8A74-5CF410943EA4}" type="slidenum">
              <a:rPr lang="en-US" smtClean="0"/>
              <a:pPr/>
              <a:t>‹#›</a:t>
            </a:fld>
            <a:endParaRPr lang="en-US" dirty="0"/>
          </a:p>
        </p:txBody>
      </p:sp>
    </p:spTree>
    <p:extLst>
      <p:ext uri="{BB962C8B-B14F-4D97-AF65-F5344CB8AC3E}">
        <p14:creationId xmlns:p14="http://schemas.microsoft.com/office/powerpoint/2010/main" val="1632515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not here: busy</a:t>
            </a:r>
            <a:r>
              <a:rPr lang="en-US" baseline="0" dirty="0" smtClean="0"/>
              <a:t> arbitrator, counsel, subject categories (investigation time)</a:t>
            </a:r>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17</a:t>
            </a:fld>
            <a:endParaRPr lang="en-US" dirty="0"/>
          </a:p>
        </p:txBody>
      </p:sp>
    </p:spTree>
    <p:extLst>
      <p:ext uri="{BB962C8B-B14F-4D97-AF65-F5344CB8AC3E}">
        <p14:creationId xmlns:p14="http://schemas.microsoft.com/office/powerpoint/2010/main" val="2348067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not here: most new subjects</a:t>
            </a:r>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18</a:t>
            </a:fld>
            <a:endParaRPr lang="en-US" dirty="0"/>
          </a:p>
        </p:txBody>
      </p:sp>
    </p:spTree>
    <p:extLst>
      <p:ext uri="{BB962C8B-B14F-4D97-AF65-F5344CB8AC3E}">
        <p14:creationId xmlns:p14="http://schemas.microsoft.com/office/powerpoint/2010/main" val="2635762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not here: subjects</a:t>
            </a:r>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19</a:t>
            </a:fld>
            <a:endParaRPr lang="en-US" dirty="0"/>
          </a:p>
        </p:txBody>
      </p:sp>
    </p:spTree>
    <p:extLst>
      <p:ext uri="{BB962C8B-B14F-4D97-AF65-F5344CB8AC3E}">
        <p14:creationId xmlns:p14="http://schemas.microsoft.com/office/powerpoint/2010/main" val="584700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not here: human rights, torts, </a:t>
            </a:r>
            <a:r>
              <a:rPr lang="en-US" dirty="0" err="1" smtClean="0"/>
              <a:t>bwp</a:t>
            </a:r>
            <a:r>
              <a:rPr lang="en-US" dirty="0" smtClean="0"/>
              <a:t>,</a:t>
            </a:r>
            <a:r>
              <a:rPr lang="en-US" baseline="0" dirty="0" smtClean="0"/>
              <a:t> </a:t>
            </a:r>
            <a:r>
              <a:rPr lang="en-US" baseline="0" dirty="0" err="1" smtClean="0"/>
              <a:t>pp</a:t>
            </a:r>
            <a:r>
              <a:rPr lang="en-US" baseline="0" dirty="0" smtClean="0"/>
              <a:t>, busy arbitrator</a:t>
            </a:r>
          </a:p>
          <a:p>
            <a:r>
              <a:rPr lang="en-US" baseline="0" dirty="0" smtClean="0"/>
              <a:t>In any event, parties seem to schedule around need for more hearing days in many cases.  </a:t>
            </a:r>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20</a:t>
            </a:fld>
            <a:endParaRPr lang="en-US" dirty="0"/>
          </a:p>
        </p:txBody>
      </p:sp>
    </p:spTree>
    <p:extLst>
      <p:ext uri="{BB962C8B-B14F-4D97-AF65-F5344CB8AC3E}">
        <p14:creationId xmlns:p14="http://schemas.microsoft.com/office/powerpoint/2010/main" val="1551868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not here: busy</a:t>
            </a:r>
            <a:r>
              <a:rPr lang="en-US" baseline="0" dirty="0" smtClean="0"/>
              <a:t> arbitrator, counsel, subject categories (investigation time)</a:t>
            </a:r>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21</a:t>
            </a:fld>
            <a:endParaRPr lang="en-US" dirty="0"/>
          </a:p>
        </p:txBody>
      </p:sp>
    </p:spTree>
    <p:extLst>
      <p:ext uri="{BB962C8B-B14F-4D97-AF65-F5344CB8AC3E}">
        <p14:creationId xmlns:p14="http://schemas.microsoft.com/office/powerpoint/2010/main" val="2348067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23</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24</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26</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27</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28</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extLst>
      <p:ext uri="{BB962C8B-B14F-4D97-AF65-F5344CB8AC3E}">
        <p14:creationId xmlns:p14="http://schemas.microsoft.com/office/powerpoint/2010/main" val="200376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7ED72-84B6-4FCC-AC94-4FB333FE4AFE}" type="datetimeFigureOut">
              <a:rPr lang="en-US" smtClean="0"/>
              <a:pPr/>
              <a:t>10/26/2015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fld id="{8A77ED72-84B6-4FCC-AC94-4FB333FE4AFE}" type="datetimeFigureOut">
              <a:rPr lang="en-US" smtClean="0"/>
              <a:pPr algn="ctr"/>
              <a:t>10/26/2015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BB3C3-3F83-44B0-B0D0-199271E833AF}" type="slidenum">
              <a:rPr lang="en-US" smtClean="0"/>
              <a:pPr/>
              <a:t>‹#›</a:t>
            </a:fld>
            <a:endParaRPr lang="en-US" dirty="0"/>
          </a:p>
        </p:txBody>
      </p:sp>
      <p:pic>
        <p:nvPicPr>
          <p:cNvPr id="3078" name="Picture 6" descr="QueensLogo_colour 1"/>
          <p:cNvPicPr>
            <a:picLocks noChangeAspect="1" noChangeArrowheads="1"/>
          </p:cNvPicPr>
          <p:nvPr userDrawn="1"/>
        </p:nvPicPr>
        <p:blipFill>
          <a:blip r:embed="rId14" cstate="print"/>
          <a:srcRect/>
          <a:stretch>
            <a:fillRect/>
          </a:stretch>
        </p:blipFill>
        <p:spPr bwMode="auto">
          <a:xfrm>
            <a:off x="0" y="6019800"/>
            <a:ext cx="1101634" cy="838200"/>
          </a:xfrm>
          <a:prstGeom prst="rect">
            <a:avLst/>
          </a:prstGeom>
          <a:noFill/>
          <a:ln w="9525">
            <a:noFill/>
            <a:miter lim="800000"/>
            <a:headEnd/>
            <a:tailEnd/>
          </a:ln>
        </p:spPr>
      </p:pic>
      <p:pic>
        <p:nvPicPr>
          <p:cNvPr id="9" name="Picture 8" descr="logo.jpg"/>
          <p:cNvPicPr>
            <a:picLocks noChangeAspect="1"/>
          </p:cNvPicPr>
          <p:nvPr userDrawn="1"/>
        </p:nvPicPr>
        <p:blipFill>
          <a:blip r:embed="rId15" cstate="print"/>
          <a:stretch>
            <a:fillRect/>
          </a:stretch>
        </p:blipFill>
        <p:spPr>
          <a:xfrm>
            <a:off x="5791200" y="6172200"/>
            <a:ext cx="3200400" cy="60007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752600"/>
            <a:ext cx="7772400" cy="1847850"/>
          </a:xfrm>
        </p:spPr>
        <p:txBody>
          <a:bodyPr>
            <a:normAutofit/>
          </a:bodyPr>
          <a:lstStyle/>
          <a:p>
            <a:r>
              <a:rPr lang="en-CA" i="1" dirty="0" smtClean="0"/>
              <a:t>Weber</a:t>
            </a:r>
            <a:r>
              <a:rPr lang="en-CA" dirty="0" smtClean="0"/>
              <a:t> Delay?</a:t>
            </a:r>
            <a:br>
              <a:rPr lang="en-CA" dirty="0" smtClean="0"/>
            </a:br>
            <a:endParaRPr lang="en-CA" dirty="0"/>
          </a:p>
        </p:txBody>
      </p:sp>
      <p:sp>
        <p:nvSpPr>
          <p:cNvPr id="3" name="Subtitle 2"/>
          <p:cNvSpPr>
            <a:spLocks noGrp="1"/>
          </p:cNvSpPr>
          <p:nvPr>
            <p:ph type="subTitle" idx="1"/>
          </p:nvPr>
        </p:nvSpPr>
        <p:spPr>
          <a:xfrm>
            <a:off x="457200" y="3886200"/>
            <a:ext cx="8382000" cy="1752600"/>
          </a:xfrm>
        </p:spPr>
        <p:txBody>
          <a:bodyPr>
            <a:normAutofit fontScale="85000" lnSpcReduction="20000"/>
          </a:bodyPr>
          <a:lstStyle/>
          <a:p>
            <a:pPr>
              <a:spcBef>
                <a:spcPts val="0"/>
              </a:spcBef>
            </a:pPr>
            <a:r>
              <a:rPr lang="en-CA" sz="2100" dirty="0" smtClean="0"/>
              <a:t>October 30, 2015</a:t>
            </a:r>
          </a:p>
          <a:p>
            <a:pPr>
              <a:spcBef>
                <a:spcPts val="0"/>
              </a:spcBef>
            </a:pPr>
            <a:r>
              <a:rPr lang="en-US" sz="2400" b="1" dirty="0"/>
              <a:t>"One Law for All":  Has Weber v. Ontario Hydro Transformed Collective Agreement Administration and Arbitration in Canada?</a:t>
            </a:r>
            <a:endParaRPr lang="en-CA" sz="2100" dirty="0" smtClean="0"/>
          </a:p>
          <a:p>
            <a:pPr>
              <a:spcBef>
                <a:spcPts val="0"/>
              </a:spcBef>
            </a:pPr>
            <a:endParaRPr lang="en-CA" sz="2100" dirty="0" smtClean="0"/>
          </a:p>
          <a:p>
            <a:pPr>
              <a:spcBef>
                <a:spcPts val="0"/>
              </a:spcBef>
            </a:pPr>
            <a:r>
              <a:rPr lang="en-CA" sz="2100" dirty="0" smtClean="0"/>
              <a:t>Professors Kevin Banks, Richard </a:t>
            </a:r>
            <a:r>
              <a:rPr lang="en-CA" sz="2100" dirty="0" err="1" smtClean="0"/>
              <a:t>Chaykowski</a:t>
            </a:r>
            <a:r>
              <a:rPr lang="en-CA" sz="2100" dirty="0" smtClean="0"/>
              <a:t> and George </a:t>
            </a:r>
            <a:r>
              <a:rPr lang="en-CA" sz="2100" dirty="0" err="1" smtClean="0"/>
              <a:t>Slotsve</a:t>
            </a:r>
            <a:endParaRPr lang="en-CA" sz="2100" dirty="0" smtClean="0"/>
          </a:p>
          <a:p>
            <a:pPr>
              <a:spcBef>
                <a:spcPts val="0"/>
              </a:spcBef>
            </a:pPr>
            <a:r>
              <a:rPr lang="en-CA" sz="2100" dirty="0" smtClean="0"/>
              <a:t>Centre for Law in the Contemporary Workplace</a:t>
            </a:r>
          </a:p>
          <a:p>
            <a:pPr>
              <a:spcBef>
                <a:spcPts val="0"/>
              </a:spcBef>
            </a:pPr>
            <a:r>
              <a:rPr lang="en-CA" sz="2100" dirty="0" smtClean="0"/>
              <a:t>Queen’s University</a:t>
            </a:r>
          </a:p>
          <a:p>
            <a:endParaRPr lang="en-CA" dirty="0"/>
          </a:p>
        </p:txBody>
      </p:sp>
    </p:spTree>
    <p:extLst>
      <p:ext uri="{BB962C8B-B14F-4D97-AF65-F5344CB8AC3E}">
        <p14:creationId xmlns:p14="http://schemas.microsoft.com/office/powerpoint/2010/main" val="1904158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this enables us to infer directly</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r>
              <a:rPr lang="en-US" sz="2800" dirty="0" smtClean="0"/>
              <a:t>The probable extent of any effects of changed legal environment (A1 and A2)</a:t>
            </a:r>
          </a:p>
          <a:p>
            <a:r>
              <a:rPr lang="en-US" sz="2800" dirty="0" smtClean="0"/>
              <a:t>The probable extent of any effects of arbitrator behavior (B1 and B2)</a:t>
            </a:r>
          </a:p>
          <a:p>
            <a:r>
              <a:rPr lang="en-US" sz="2800" dirty="0" smtClean="0"/>
              <a:t>The relative importance of party institutional characteristics (C1 and C2)</a:t>
            </a:r>
          </a:p>
          <a:p>
            <a:r>
              <a:rPr lang="en-US" sz="2800" dirty="0" smtClean="0"/>
              <a:t>The relative importance of risk-averse procedural choices (D1)</a:t>
            </a:r>
          </a:p>
          <a:p>
            <a:endParaRPr lang="en-US" sz="2800" dirty="0" smtClean="0"/>
          </a:p>
        </p:txBody>
      </p:sp>
    </p:spTree>
    <p:extLst>
      <p:ext uri="{BB962C8B-B14F-4D97-AF65-F5344CB8AC3E}">
        <p14:creationId xmlns:p14="http://schemas.microsoft.com/office/powerpoint/2010/main" val="2881929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this enables us to infer indirectly</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0" indent="0">
              <a:buNone/>
            </a:pPr>
            <a:endParaRPr lang="en-US" dirty="0" smtClean="0"/>
          </a:p>
          <a:p>
            <a:pPr marL="0" indent="0">
              <a:buNone/>
            </a:pPr>
            <a:r>
              <a:rPr lang="en-US" dirty="0" smtClean="0"/>
              <a:t>The likely relative importance of the combined effect of party priorities, resource constraints, and incentive or coordination problems.</a:t>
            </a:r>
          </a:p>
        </p:txBody>
      </p:sp>
    </p:spTree>
    <p:extLst>
      <p:ext uri="{BB962C8B-B14F-4D97-AF65-F5344CB8AC3E}">
        <p14:creationId xmlns:p14="http://schemas.microsoft.com/office/powerpoint/2010/main" val="3952998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690483655"/>
              </p:ext>
            </p:extLst>
          </p:nvPr>
        </p:nvGraphicFramePr>
        <p:xfrm>
          <a:off x="762000" y="838200"/>
          <a:ext cx="72612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2943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991296122"/>
              </p:ext>
            </p:extLst>
          </p:nvPr>
        </p:nvGraphicFramePr>
        <p:xfrm>
          <a:off x="0" y="533400"/>
          <a:ext cx="9144000" cy="5638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4292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112634335"/>
              </p:ext>
            </p:extLst>
          </p:nvPr>
        </p:nvGraphicFramePr>
        <p:xfrm>
          <a:off x="609600" y="533400"/>
          <a:ext cx="76962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4675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052996885"/>
              </p:ext>
            </p:extLst>
          </p:nvPr>
        </p:nvGraphicFramePr>
        <p:xfrm>
          <a:off x="931333" y="550333"/>
          <a:ext cx="72612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667000" y="311014"/>
            <a:ext cx="2743200" cy="338554"/>
          </a:xfrm>
          <a:prstGeom prst="rect">
            <a:avLst/>
          </a:prstGeom>
          <a:noFill/>
        </p:spPr>
        <p:txBody>
          <a:bodyPr wrap="square" rtlCol="0">
            <a:spAutoFit/>
          </a:bodyPr>
          <a:lstStyle/>
          <a:p>
            <a:r>
              <a:rPr lang="en-CA" sz="1600" b="1" dirty="0" smtClean="0"/>
              <a:t>Time to Complete Hearings</a:t>
            </a:r>
            <a:endParaRPr lang="en-CA" sz="1600" b="1" dirty="0"/>
          </a:p>
        </p:txBody>
      </p:sp>
    </p:spTree>
    <p:extLst>
      <p:ext uri="{BB962C8B-B14F-4D97-AF65-F5344CB8AC3E}">
        <p14:creationId xmlns:p14="http://schemas.microsoft.com/office/powerpoint/2010/main" val="2603995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25689094"/>
              </p:ext>
            </p:extLst>
          </p:nvPr>
        </p:nvGraphicFramePr>
        <p:xfrm>
          <a:off x="914400" y="533400"/>
          <a:ext cx="72612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90600" y="381000"/>
            <a:ext cx="4724400" cy="338554"/>
          </a:xfrm>
          <a:prstGeom prst="rect">
            <a:avLst/>
          </a:prstGeom>
          <a:noFill/>
        </p:spPr>
        <p:txBody>
          <a:bodyPr wrap="square" rtlCol="0">
            <a:spAutoFit/>
          </a:bodyPr>
          <a:lstStyle/>
          <a:p>
            <a:r>
              <a:rPr lang="en-CA" sz="1600" b="1" dirty="0" smtClean="0"/>
              <a:t>Post</a:t>
            </a:r>
            <a:r>
              <a:rPr lang="en-CA" sz="1600" b="1" dirty="0"/>
              <a:t>-</a:t>
            </a:r>
            <a:r>
              <a:rPr lang="en-CA" sz="1600" b="1" dirty="0" smtClean="0"/>
              <a:t>hearing time to Render Award</a:t>
            </a:r>
            <a:endParaRPr lang="en-CA" sz="1600" b="1" dirty="0"/>
          </a:p>
        </p:txBody>
      </p:sp>
    </p:spTree>
    <p:extLst>
      <p:ext uri="{BB962C8B-B14F-4D97-AF65-F5344CB8AC3E}">
        <p14:creationId xmlns:p14="http://schemas.microsoft.com/office/powerpoint/2010/main" val="1634176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Start to First Hearing</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3583055218"/>
              </p:ext>
            </p:extLst>
          </p:nvPr>
        </p:nvGraphicFramePr>
        <p:xfrm>
          <a:off x="609600" y="1447800"/>
          <a:ext cx="8091380" cy="2901045"/>
        </p:xfrm>
        <a:graphic>
          <a:graphicData uri="http://schemas.openxmlformats.org/drawingml/2006/table">
            <a:tbl>
              <a:tblPr firstRow="1" bandRow="1">
                <a:tableStyleId>{5C22544A-7EE6-4342-B048-85BDC9FD1C3A}</a:tableStyleId>
              </a:tblPr>
              <a:tblGrid>
                <a:gridCol w="1213612"/>
                <a:gridCol w="1173480"/>
                <a:gridCol w="1575308"/>
                <a:gridCol w="838200"/>
                <a:gridCol w="762000"/>
                <a:gridCol w="1339537"/>
                <a:gridCol w="1189243"/>
              </a:tblGrid>
              <a:tr h="762000">
                <a:tc>
                  <a:txBody>
                    <a:bodyPr/>
                    <a:lstStyle/>
                    <a:p>
                      <a:pPr algn="ctr"/>
                      <a:endParaRPr lang="en-CA" dirty="0" smtClean="0"/>
                    </a:p>
                    <a:p>
                      <a:pPr algn="ctr"/>
                      <a:r>
                        <a:rPr lang="en-CA" dirty="0" smtClean="0"/>
                        <a:t>_t</a:t>
                      </a:r>
                      <a:endParaRPr lang="en-CA" dirty="0"/>
                    </a:p>
                  </a:txBody>
                  <a:tcPr/>
                </a:tc>
                <a:tc>
                  <a:txBody>
                    <a:bodyPr/>
                    <a:lstStyle/>
                    <a:p>
                      <a:pPr algn="ctr"/>
                      <a:endParaRPr lang="en-CA" dirty="0" smtClean="0"/>
                    </a:p>
                    <a:p>
                      <a:pPr algn="ctr"/>
                      <a:r>
                        <a:rPr lang="en-CA" dirty="0" smtClean="0"/>
                        <a:t>Coef.</a:t>
                      </a:r>
                      <a:endParaRPr lang="en-CA" dirty="0"/>
                    </a:p>
                  </a:txBody>
                  <a:tcPr/>
                </a:tc>
                <a:tc>
                  <a:txBody>
                    <a:bodyPr/>
                    <a:lstStyle/>
                    <a:p>
                      <a:pPr algn="ctr"/>
                      <a:endParaRPr lang="en-CA" dirty="0" smtClean="0"/>
                    </a:p>
                    <a:p>
                      <a:pPr algn="ctr"/>
                      <a:r>
                        <a:rPr lang="en-CA" dirty="0" smtClean="0"/>
                        <a:t>Robust Std. Err.</a:t>
                      </a:r>
                      <a:endParaRPr lang="en-CA" dirty="0"/>
                    </a:p>
                  </a:txBody>
                  <a:tcPr/>
                </a:tc>
                <a:tc>
                  <a:txBody>
                    <a:bodyPr/>
                    <a:lstStyle/>
                    <a:p>
                      <a:pPr algn="ctr"/>
                      <a:endParaRPr lang="en-CA" dirty="0" smtClean="0"/>
                    </a:p>
                    <a:p>
                      <a:pPr algn="ctr"/>
                      <a:r>
                        <a:rPr lang="en-CA" dirty="0" smtClean="0"/>
                        <a:t>Z</a:t>
                      </a:r>
                      <a:endParaRPr lang="en-CA" dirty="0"/>
                    </a:p>
                  </a:txBody>
                  <a:tcPr/>
                </a:tc>
                <a:tc>
                  <a:txBody>
                    <a:bodyPr/>
                    <a:lstStyle/>
                    <a:p>
                      <a:pPr algn="ctr"/>
                      <a:endParaRPr lang="en-CA" dirty="0" smtClean="0"/>
                    </a:p>
                    <a:p>
                      <a:pPr algn="ctr"/>
                      <a:r>
                        <a:rPr lang="en-CA" dirty="0" smtClean="0"/>
                        <a:t>P&gt;|z|</a:t>
                      </a:r>
                      <a:endParaRPr lang="en-CA" dirty="0"/>
                    </a:p>
                  </a:txBody>
                  <a:tcPr/>
                </a:tc>
                <a:tc>
                  <a:txBody>
                    <a:bodyPr/>
                    <a:lstStyle/>
                    <a:p>
                      <a:pPr algn="ctr"/>
                      <a:endParaRPr lang="en-CA" dirty="0" smtClean="0"/>
                    </a:p>
                    <a:p>
                      <a:pPr algn="ctr"/>
                      <a:r>
                        <a:rPr lang="en-CA" dirty="0" smtClean="0"/>
                        <a:t>[95%</a:t>
                      </a:r>
                      <a:r>
                        <a:rPr lang="en-CA" baseline="0" dirty="0" smtClean="0"/>
                        <a:t> Conf. Interval]</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t>T-stat</a:t>
                      </a:r>
                    </a:p>
                    <a:p>
                      <a:pPr algn="ctr"/>
                      <a:endParaRPr lang="en-CA" dirty="0"/>
                    </a:p>
                  </a:txBody>
                  <a:tcPr/>
                </a:tc>
              </a:tr>
              <a:tr h="397329">
                <a:tc>
                  <a:txBody>
                    <a:bodyPr/>
                    <a:lstStyle/>
                    <a:p>
                      <a:r>
                        <a:rPr lang="en-CA" dirty="0" smtClean="0"/>
                        <a:t> </a:t>
                      </a:r>
                      <a:r>
                        <a:rPr lang="en-CA" dirty="0" err="1" smtClean="0"/>
                        <a:t>Jurisother</a:t>
                      </a:r>
                      <a:endParaRPr lang="en-CA" dirty="0"/>
                    </a:p>
                  </a:txBody>
                  <a:tcPr/>
                </a:tc>
                <a:tc>
                  <a:txBody>
                    <a:bodyPr/>
                    <a:lstStyle/>
                    <a:p>
                      <a:pPr algn="r"/>
                      <a:r>
                        <a:rPr lang="en-CA" dirty="0" smtClean="0"/>
                        <a:t>.8942973</a:t>
                      </a:r>
                      <a:endParaRPr lang="en-CA" dirty="0"/>
                    </a:p>
                  </a:txBody>
                  <a:tcPr/>
                </a:tc>
                <a:tc>
                  <a:txBody>
                    <a:bodyPr/>
                    <a:lstStyle/>
                    <a:p>
                      <a:pPr algn="r"/>
                      <a:r>
                        <a:rPr lang="en-CA" dirty="0" smtClean="0"/>
                        <a:t>.3885852</a:t>
                      </a:r>
                      <a:endParaRPr lang="en-CA" dirty="0"/>
                    </a:p>
                  </a:txBody>
                  <a:tcPr/>
                </a:tc>
                <a:tc>
                  <a:txBody>
                    <a:bodyPr/>
                    <a:lstStyle/>
                    <a:p>
                      <a:pPr algn="r"/>
                      <a:r>
                        <a:rPr lang="en-CA" dirty="0" smtClean="0"/>
                        <a:t>2.30</a:t>
                      </a:r>
                      <a:endParaRPr lang="en-CA" dirty="0"/>
                    </a:p>
                  </a:txBody>
                  <a:tcPr/>
                </a:tc>
                <a:tc>
                  <a:txBody>
                    <a:bodyPr/>
                    <a:lstStyle/>
                    <a:p>
                      <a:pPr algn="r"/>
                      <a:r>
                        <a:rPr lang="en-CA" dirty="0" smtClean="0"/>
                        <a:t>0.021</a:t>
                      </a:r>
                      <a:endParaRPr lang="en-CA" dirty="0"/>
                    </a:p>
                  </a:txBody>
                  <a:tcPr/>
                </a:tc>
                <a:tc>
                  <a:txBody>
                    <a:bodyPr/>
                    <a:lstStyle/>
                    <a:p>
                      <a:pPr algn="r"/>
                      <a:r>
                        <a:rPr lang="en-CA" dirty="0" smtClean="0"/>
                        <a:t>.1326842</a:t>
                      </a:r>
                      <a:endParaRPr lang="en-CA" dirty="0"/>
                    </a:p>
                  </a:txBody>
                  <a:tcPr/>
                </a:tc>
                <a:tc>
                  <a:txBody>
                    <a:bodyPr/>
                    <a:lstStyle/>
                    <a:p>
                      <a:pPr algn="r"/>
                      <a:r>
                        <a:rPr lang="en-CA" dirty="0" smtClean="0"/>
                        <a:t>1.65591</a:t>
                      </a:r>
                      <a:endParaRPr lang="en-CA" dirty="0"/>
                    </a:p>
                  </a:txBody>
                  <a:tcPr/>
                </a:tc>
              </a:tr>
              <a:tr h="397329">
                <a:tc>
                  <a:txBody>
                    <a:bodyPr/>
                    <a:lstStyle/>
                    <a:p>
                      <a:r>
                        <a:rPr lang="en-CA" dirty="0" smtClean="0"/>
                        <a:t> discd</a:t>
                      </a:r>
                      <a:endParaRPr lang="en-CA" dirty="0"/>
                    </a:p>
                  </a:txBody>
                  <a:tcPr/>
                </a:tc>
                <a:tc>
                  <a:txBody>
                    <a:bodyPr/>
                    <a:lstStyle/>
                    <a:p>
                      <a:pPr algn="r"/>
                      <a:r>
                        <a:rPr lang="en-CA" dirty="0" smtClean="0"/>
                        <a:t>-.6028431</a:t>
                      </a:r>
                      <a:endParaRPr lang="en-CA" dirty="0"/>
                    </a:p>
                  </a:txBody>
                  <a:tcPr/>
                </a:tc>
                <a:tc>
                  <a:txBody>
                    <a:bodyPr/>
                    <a:lstStyle/>
                    <a:p>
                      <a:pPr algn="r"/>
                      <a:r>
                        <a:rPr lang="en-CA" dirty="0" smtClean="0"/>
                        <a:t>.2625858</a:t>
                      </a:r>
                      <a:endParaRPr lang="en-CA" dirty="0"/>
                    </a:p>
                  </a:txBody>
                  <a:tcPr/>
                </a:tc>
                <a:tc>
                  <a:txBody>
                    <a:bodyPr/>
                    <a:lstStyle/>
                    <a:p>
                      <a:pPr algn="r"/>
                      <a:r>
                        <a:rPr lang="en-CA" dirty="0" smtClean="0"/>
                        <a:t>-2.30</a:t>
                      </a:r>
                      <a:endParaRPr lang="en-CA" dirty="0"/>
                    </a:p>
                  </a:txBody>
                  <a:tcPr/>
                </a:tc>
                <a:tc>
                  <a:txBody>
                    <a:bodyPr/>
                    <a:lstStyle/>
                    <a:p>
                      <a:pPr algn="r"/>
                      <a:r>
                        <a:rPr lang="en-CA" dirty="0" smtClean="0"/>
                        <a:t>0.022</a:t>
                      </a:r>
                      <a:endParaRPr lang="en-CA" dirty="0"/>
                    </a:p>
                  </a:txBody>
                  <a:tcPr/>
                </a:tc>
                <a:tc>
                  <a:txBody>
                    <a:bodyPr/>
                    <a:lstStyle/>
                    <a:p>
                      <a:pPr algn="r"/>
                      <a:r>
                        <a:rPr lang="en-CA" dirty="0" smtClean="0"/>
                        <a:t>-1.117502</a:t>
                      </a:r>
                      <a:endParaRPr lang="en-CA" dirty="0"/>
                    </a:p>
                  </a:txBody>
                  <a:tcPr/>
                </a:tc>
                <a:tc>
                  <a:txBody>
                    <a:bodyPr/>
                    <a:lstStyle/>
                    <a:p>
                      <a:pPr algn="r"/>
                      <a:r>
                        <a:rPr lang="en-CA" dirty="0" smtClean="0"/>
                        <a:t>-.0881843</a:t>
                      </a:r>
                      <a:endParaRPr lang="en-CA" dirty="0"/>
                    </a:p>
                  </a:txBody>
                  <a:tcPr/>
                </a:tc>
              </a:tr>
              <a:tr h="397329">
                <a:tc>
                  <a:txBody>
                    <a:bodyPr/>
                    <a:lstStyle/>
                    <a:p>
                      <a:r>
                        <a:rPr lang="en-CA" dirty="0" smtClean="0"/>
                        <a:t> gov</a:t>
                      </a:r>
                      <a:endParaRPr lang="en-CA" dirty="0"/>
                    </a:p>
                  </a:txBody>
                  <a:tcPr/>
                </a:tc>
                <a:tc>
                  <a:txBody>
                    <a:bodyPr/>
                    <a:lstStyle/>
                    <a:p>
                      <a:pPr algn="r"/>
                      <a:r>
                        <a:rPr lang="en-CA" dirty="0" smtClean="0"/>
                        <a:t>.451927</a:t>
                      </a:r>
                      <a:endParaRPr lang="en-CA" dirty="0"/>
                    </a:p>
                  </a:txBody>
                  <a:tcPr/>
                </a:tc>
                <a:tc>
                  <a:txBody>
                    <a:bodyPr/>
                    <a:lstStyle/>
                    <a:p>
                      <a:pPr algn="r"/>
                      <a:r>
                        <a:rPr lang="en-CA" dirty="0" smtClean="0"/>
                        <a:t>.1372988</a:t>
                      </a:r>
                      <a:endParaRPr lang="en-CA" dirty="0"/>
                    </a:p>
                  </a:txBody>
                  <a:tcPr/>
                </a:tc>
                <a:tc>
                  <a:txBody>
                    <a:bodyPr/>
                    <a:lstStyle/>
                    <a:p>
                      <a:pPr algn="r"/>
                      <a:r>
                        <a:rPr lang="en-CA" dirty="0" smtClean="0"/>
                        <a:t>3.29</a:t>
                      </a:r>
                      <a:endParaRPr lang="en-CA" dirty="0"/>
                    </a:p>
                  </a:txBody>
                  <a:tcPr/>
                </a:tc>
                <a:tc>
                  <a:txBody>
                    <a:bodyPr/>
                    <a:lstStyle/>
                    <a:p>
                      <a:pPr algn="r"/>
                      <a:r>
                        <a:rPr lang="en-CA" dirty="0" smtClean="0"/>
                        <a:t>0.001</a:t>
                      </a:r>
                      <a:endParaRPr lang="en-CA" dirty="0"/>
                    </a:p>
                  </a:txBody>
                  <a:tcPr/>
                </a:tc>
                <a:tc>
                  <a:txBody>
                    <a:bodyPr/>
                    <a:lstStyle/>
                    <a:p>
                      <a:pPr algn="r"/>
                      <a:r>
                        <a:rPr lang="en-CA" dirty="0" smtClean="0"/>
                        <a:t>.1828263</a:t>
                      </a:r>
                      <a:endParaRPr lang="en-CA" dirty="0"/>
                    </a:p>
                  </a:txBody>
                  <a:tcPr/>
                </a:tc>
                <a:tc>
                  <a:txBody>
                    <a:bodyPr/>
                    <a:lstStyle/>
                    <a:p>
                      <a:pPr algn="r"/>
                      <a:r>
                        <a:rPr lang="en-CA" dirty="0" smtClean="0"/>
                        <a:t>.7210277</a:t>
                      </a:r>
                      <a:endParaRPr lang="en-CA" dirty="0"/>
                    </a:p>
                  </a:txBody>
                  <a:tcPr/>
                </a:tc>
              </a:tr>
              <a:tr h="397329">
                <a:tc>
                  <a:txBody>
                    <a:bodyPr/>
                    <a:lstStyle/>
                    <a:p>
                      <a:r>
                        <a:rPr lang="en-CA" dirty="0" smtClean="0"/>
                        <a:t> expedited</a:t>
                      </a:r>
                      <a:endParaRPr lang="en-CA" dirty="0"/>
                    </a:p>
                  </a:txBody>
                  <a:tcPr/>
                </a:tc>
                <a:tc>
                  <a:txBody>
                    <a:bodyPr/>
                    <a:lstStyle/>
                    <a:p>
                      <a:pPr algn="r"/>
                      <a:r>
                        <a:rPr lang="en-CA" dirty="0" smtClean="0"/>
                        <a:t>-.7939438</a:t>
                      </a:r>
                      <a:endParaRPr lang="en-CA" dirty="0"/>
                    </a:p>
                  </a:txBody>
                  <a:tcPr/>
                </a:tc>
                <a:tc>
                  <a:txBody>
                    <a:bodyPr/>
                    <a:lstStyle/>
                    <a:p>
                      <a:pPr algn="r"/>
                      <a:r>
                        <a:rPr lang="en-CA" dirty="0" smtClean="0"/>
                        <a:t>.1461618</a:t>
                      </a:r>
                      <a:endParaRPr lang="en-CA" dirty="0"/>
                    </a:p>
                  </a:txBody>
                  <a:tcPr/>
                </a:tc>
                <a:tc>
                  <a:txBody>
                    <a:bodyPr/>
                    <a:lstStyle/>
                    <a:p>
                      <a:pPr algn="r"/>
                      <a:r>
                        <a:rPr lang="en-CA" dirty="0" smtClean="0"/>
                        <a:t>-5.43</a:t>
                      </a:r>
                      <a:endParaRPr lang="en-CA" dirty="0"/>
                    </a:p>
                  </a:txBody>
                  <a:tcPr/>
                </a:tc>
                <a:tc>
                  <a:txBody>
                    <a:bodyPr/>
                    <a:lstStyle/>
                    <a:p>
                      <a:pPr algn="r"/>
                      <a:r>
                        <a:rPr lang="en-CA" dirty="0" smtClean="0"/>
                        <a:t>0.000</a:t>
                      </a:r>
                      <a:endParaRPr lang="en-CA" dirty="0"/>
                    </a:p>
                  </a:txBody>
                  <a:tcPr/>
                </a:tc>
                <a:tc>
                  <a:txBody>
                    <a:bodyPr/>
                    <a:lstStyle/>
                    <a:p>
                      <a:pPr algn="r"/>
                      <a:r>
                        <a:rPr lang="en-CA" dirty="0" smtClean="0"/>
                        <a:t>-1.080416</a:t>
                      </a:r>
                      <a:endParaRPr lang="en-CA" dirty="0"/>
                    </a:p>
                  </a:txBody>
                  <a:tcPr/>
                </a:tc>
                <a:tc>
                  <a:txBody>
                    <a:bodyPr/>
                    <a:lstStyle/>
                    <a:p>
                      <a:pPr algn="r"/>
                      <a:r>
                        <a:rPr lang="en-CA" dirty="0" smtClean="0"/>
                        <a:t>-.507472</a:t>
                      </a:r>
                      <a:endParaRPr lang="en-CA" dirty="0"/>
                    </a:p>
                  </a:txBody>
                  <a:tcPr/>
                </a:tc>
              </a:tr>
              <a:tr h="397329">
                <a:tc>
                  <a:txBody>
                    <a:bodyPr/>
                    <a:lstStyle/>
                    <a:p>
                      <a:r>
                        <a:rPr lang="en-CA" dirty="0" smtClean="0"/>
                        <a:t> tripart</a:t>
                      </a:r>
                      <a:endParaRPr lang="en-CA" dirty="0"/>
                    </a:p>
                  </a:txBody>
                  <a:tcPr/>
                </a:tc>
                <a:tc>
                  <a:txBody>
                    <a:bodyPr/>
                    <a:lstStyle/>
                    <a:p>
                      <a:pPr algn="r"/>
                      <a:r>
                        <a:rPr lang="en-CA" dirty="0" smtClean="0"/>
                        <a:t>.6172616</a:t>
                      </a:r>
                      <a:endParaRPr lang="en-CA" dirty="0"/>
                    </a:p>
                  </a:txBody>
                  <a:tcPr/>
                </a:tc>
                <a:tc>
                  <a:txBody>
                    <a:bodyPr/>
                    <a:lstStyle/>
                    <a:p>
                      <a:pPr algn="r"/>
                      <a:r>
                        <a:rPr lang="en-CA" dirty="0" smtClean="0"/>
                        <a:t>.2364494</a:t>
                      </a:r>
                      <a:endParaRPr lang="en-CA" dirty="0"/>
                    </a:p>
                  </a:txBody>
                  <a:tcPr/>
                </a:tc>
                <a:tc>
                  <a:txBody>
                    <a:bodyPr/>
                    <a:lstStyle/>
                    <a:p>
                      <a:pPr algn="r"/>
                      <a:r>
                        <a:rPr lang="en-CA" dirty="0" smtClean="0"/>
                        <a:t>2.61</a:t>
                      </a:r>
                      <a:endParaRPr lang="en-CA" dirty="0"/>
                    </a:p>
                  </a:txBody>
                  <a:tcPr/>
                </a:tc>
                <a:tc>
                  <a:txBody>
                    <a:bodyPr/>
                    <a:lstStyle/>
                    <a:p>
                      <a:pPr algn="r"/>
                      <a:r>
                        <a:rPr lang="en-CA" dirty="0" smtClean="0"/>
                        <a:t>0.009</a:t>
                      </a:r>
                      <a:endParaRPr lang="en-CA" dirty="0"/>
                    </a:p>
                  </a:txBody>
                  <a:tcPr/>
                </a:tc>
                <a:tc>
                  <a:txBody>
                    <a:bodyPr/>
                    <a:lstStyle/>
                    <a:p>
                      <a:pPr algn="r"/>
                      <a:r>
                        <a:rPr lang="en-CA" dirty="0" smtClean="0"/>
                        <a:t>.1538292</a:t>
                      </a:r>
                      <a:endParaRPr lang="en-CA" dirty="0"/>
                    </a:p>
                  </a:txBody>
                  <a:tcPr/>
                </a:tc>
                <a:tc>
                  <a:txBody>
                    <a:bodyPr/>
                    <a:lstStyle/>
                    <a:p>
                      <a:pPr algn="r"/>
                      <a:r>
                        <a:rPr lang="en-CA" dirty="0" smtClean="0"/>
                        <a:t>1.080694</a:t>
                      </a:r>
                      <a:endParaRPr lang="en-CA" dirty="0"/>
                    </a:p>
                  </a:txBody>
                  <a:tcPr/>
                </a:tc>
              </a:tr>
            </a:tbl>
          </a:graphicData>
        </a:graphic>
      </p:graphicFrame>
    </p:spTree>
    <p:extLst>
      <p:ext uri="{BB962C8B-B14F-4D97-AF65-F5344CB8AC3E}">
        <p14:creationId xmlns:p14="http://schemas.microsoft.com/office/powerpoint/2010/main" val="3596701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First Hearing to Last Hearing</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2461214119"/>
              </p:ext>
            </p:extLst>
          </p:nvPr>
        </p:nvGraphicFramePr>
        <p:xfrm>
          <a:off x="609600" y="1219200"/>
          <a:ext cx="8039247" cy="4887690"/>
        </p:xfrm>
        <a:graphic>
          <a:graphicData uri="http://schemas.openxmlformats.org/drawingml/2006/table">
            <a:tbl>
              <a:tblPr firstRow="1" bandRow="1">
                <a:tableStyleId>{5C22544A-7EE6-4342-B048-85BDC9FD1C3A}</a:tableStyleId>
              </a:tblPr>
              <a:tblGrid>
                <a:gridCol w="1161479"/>
                <a:gridCol w="1173480"/>
                <a:gridCol w="1551241"/>
                <a:gridCol w="914400"/>
                <a:gridCol w="762000"/>
                <a:gridCol w="1287404"/>
                <a:gridCol w="1189243"/>
              </a:tblGrid>
              <a:tr h="762000">
                <a:tc>
                  <a:txBody>
                    <a:bodyPr/>
                    <a:lstStyle/>
                    <a:p>
                      <a:pPr algn="ctr"/>
                      <a:endParaRPr lang="en-CA" dirty="0" smtClean="0"/>
                    </a:p>
                    <a:p>
                      <a:pPr algn="ctr"/>
                      <a:r>
                        <a:rPr lang="en-CA" dirty="0" smtClean="0"/>
                        <a:t>_t</a:t>
                      </a:r>
                      <a:endParaRPr lang="en-CA" dirty="0"/>
                    </a:p>
                  </a:txBody>
                  <a:tcPr/>
                </a:tc>
                <a:tc>
                  <a:txBody>
                    <a:bodyPr/>
                    <a:lstStyle/>
                    <a:p>
                      <a:pPr algn="ctr"/>
                      <a:endParaRPr lang="en-CA" dirty="0" smtClean="0"/>
                    </a:p>
                    <a:p>
                      <a:pPr algn="ctr"/>
                      <a:r>
                        <a:rPr lang="en-CA" dirty="0" smtClean="0"/>
                        <a:t>Coef.</a:t>
                      </a:r>
                      <a:endParaRPr lang="en-CA" dirty="0"/>
                    </a:p>
                  </a:txBody>
                  <a:tcPr/>
                </a:tc>
                <a:tc>
                  <a:txBody>
                    <a:bodyPr/>
                    <a:lstStyle/>
                    <a:p>
                      <a:pPr algn="ctr"/>
                      <a:endParaRPr lang="en-CA" dirty="0" smtClean="0"/>
                    </a:p>
                    <a:p>
                      <a:pPr algn="ctr"/>
                      <a:r>
                        <a:rPr lang="en-CA" dirty="0" smtClean="0"/>
                        <a:t>Robust Std. Err.</a:t>
                      </a:r>
                      <a:endParaRPr lang="en-CA" dirty="0"/>
                    </a:p>
                  </a:txBody>
                  <a:tcPr/>
                </a:tc>
                <a:tc>
                  <a:txBody>
                    <a:bodyPr/>
                    <a:lstStyle/>
                    <a:p>
                      <a:pPr algn="ctr"/>
                      <a:endParaRPr lang="en-CA" dirty="0" smtClean="0"/>
                    </a:p>
                    <a:p>
                      <a:pPr algn="ctr"/>
                      <a:r>
                        <a:rPr lang="en-CA" dirty="0" smtClean="0"/>
                        <a:t>Z</a:t>
                      </a:r>
                      <a:endParaRPr lang="en-CA" dirty="0"/>
                    </a:p>
                  </a:txBody>
                  <a:tcPr/>
                </a:tc>
                <a:tc>
                  <a:txBody>
                    <a:bodyPr/>
                    <a:lstStyle/>
                    <a:p>
                      <a:pPr algn="ctr"/>
                      <a:endParaRPr lang="en-CA" dirty="0" smtClean="0"/>
                    </a:p>
                    <a:p>
                      <a:pPr algn="ctr"/>
                      <a:r>
                        <a:rPr lang="en-CA" dirty="0" smtClean="0"/>
                        <a:t>P&gt;|z|</a:t>
                      </a:r>
                      <a:endParaRPr lang="en-CA" dirty="0"/>
                    </a:p>
                  </a:txBody>
                  <a:tcPr/>
                </a:tc>
                <a:tc>
                  <a:txBody>
                    <a:bodyPr/>
                    <a:lstStyle/>
                    <a:p>
                      <a:pPr algn="ctr"/>
                      <a:endParaRPr lang="en-CA" dirty="0" smtClean="0"/>
                    </a:p>
                    <a:p>
                      <a:pPr algn="ctr"/>
                      <a:r>
                        <a:rPr lang="en-CA" dirty="0" smtClean="0"/>
                        <a:t>[95%</a:t>
                      </a:r>
                      <a:r>
                        <a:rPr lang="en-CA" baseline="0" dirty="0" smtClean="0"/>
                        <a:t> Conf. Interval]</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t>T-stat</a:t>
                      </a:r>
                    </a:p>
                    <a:p>
                      <a:pPr algn="ctr"/>
                      <a:endParaRPr lang="en-CA" dirty="0"/>
                    </a:p>
                  </a:txBody>
                  <a:tcPr/>
                </a:tc>
              </a:tr>
              <a:tr h="397329">
                <a:tc>
                  <a:txBody>
                    <a:bodyPr/>
                    <a:lstStyle/>
                    <a:p>
                      <a:r>
                        <a:rPr lang="en-CA" dirty="0" smtClean="0"/>
                        <a:t> Charter</a:t>
                      </a:r>
                      <a:endParaRPr lang="en-CA" dirty="0"/>
                    </a:p>
                  </a:txBody>
                  <a:tcPr/>
                </a:tc>
                <a:tc>
                  <a:txBody>
                    <a:bodyPr/>
                    <a:lstStyle/>
                    <a:p>
                      <a:pPr algn="r"/>
                      <a:r>
                        <a:rPr lang="en-CA" dirty="0" smtClean="0"/>
                        <a:t>1.957558</a:t>
                      </a:r>
                      <a:endParaRPr lang="en-CA" dirty="0"/>
                    </a:p>
                  </a:txBody>
                  <a:tcPr/>
                </a:tc>
                <a:tc>
                  <a:txBody>
                    <a:bodyPr/>
                    <a:lstStyle/>
                    <a:p>
                      <a:pPr algn="r"/>
                      <a:r>
                        <a:rPr lang="en-CA" dirty="0" smtClean="0"/>
                        <a:t>1.08435</a:t>
                      </a:r>
                      <a:endParaRPr lang="en-CA" dirty="0"/>
                    </a:p>
                  </a:txBody>
                  <a:tcPr/>
                </a:tc>
                <a:tc>
                  <a:txBody>
                    <a:bodyPr/>
                    <a:lstStyle/>
                    <a:p>
                      <a:pPr algn="r"/>
                      <a:r>
                        <a:rPr lang="en-CA" dirty="0" smtClean="0"/>
                        <a:t>1.81</a:t>
                      </a:r>
                      <a:endParaRPr lang="en-CA" dirty="0"/>
                    </a:p>
                  </a:txBody>
                  <a:tcPr/>
                </a:tc>
                <a:tc>
                  <a:txBody>
                    <a:bodyPr/>
                    <a:lstStyle/>
                    <a:p>
                      <a:pPr algn="r"/>
                      <a:r>
                        <a:rPr lang="en-CA" dirty="0" smtClean="0"/>
                        <a:t>0.071</a:t>
                      </a:r>
                      <a:endParaRPr lang="en-CA" dirty="0"/>
                    </a:p>
                  </a:txBody>
                  <a:tcPr/>
                </a:tc>
                <a:tc>
                  <a:txBody>
                    <a:bodyPr/>
                    <a:lstStyle/>
                    <a:p>
                      <a:pPr algn="r"/>
                      <a:r>
                        <a:rPr lang="en-CA" dirty="0" smtClean="0"/>
                        <a:t>-.1677283</a:t>
                      </a:r>
                      <a:endParaRPr lang="en-CA" dirty="0"/>
                    </a:p>
                  </a:txBody>
                  <a:tcPr/>
                </a:tc>
                <a:tc>
                  <a:txBody>
                    <a:bodyPr/>
                    <a:lstStyle/>
                    <a:p>
                      <a:pPr algn="r"/>
                      <a:r>
                        <a:rPr lang="en-CA" dirty="0" smtClean="0"/>
                        <a:t>4.082845</a:t>
                      </a:r>
                      <a:endParaRPr lang="en-CA" dirty="0"/>
                    </a:p>
                  </a:txBody>
                  <a:tcPr/>
                </a:tc>
              </a:tr>
              <a:tr h="397329">
                <a:tc>
                  <a:txBody>
                    <a:bodyPr/>
                    <a:lstStyle/>
                    <a:p>
                      <a:r>
                        <a:rPr lang="en-CA" dirty="0" smtClean="0"/>
                        <a:t> cba</a:t>
                      </a:r>
                      <a:endParaRPr lang="en-CA" dirty="0"/>
                    </a:p>
                  </a:txBody>
                  <a:tcPr/>
                </a:tc>
                <a:tc>
                  <a:txBody>
                    <a:bodyPr/>
                    <a:lstStyle/>
                    <a:p>
                      <a:pPr algn="r"/>
                      <a:r>
                        <a:rPr lang="en-CA" dirty="0" smtClean="0"/>
                        <a:t>1.510866</a:t>
                      </a:r>
                      <a:endParaRPr lang="en-CA" dirty="0"/>
                    </a:p>
                  </a:txBody>
                  <a:tcPr/>
                </a:tc>
                <a:tc>
                  <a:txBody>
                    <a:bodyPr/>
                    <a:lstStyle/>
                    <a:p>
                      <a:pPr algn="r"/>
                      <a:r>
                        <a:rPr lang="en-CA" dirty="0" smtClean="0"/>
                        <a:t>.6769155</a:t>
                      </a:r>
                      <a:endParaRPr lang="en-CA" dirty="0"/>
                    </a:p>
                  </a:txBody>
                  <a:tcPr/>
                </a:tc>
                <a:tc>
                  <a:txBody>
                    <a:bodyPr/>
                    <a:lstStyle/>
                    <a:p>
                      <a:pPr algn="r"/>
                      <a:r>
                        <a:rPr lang="en-CA" dirty="0" smtClean="0"/>
                        <a:t>2.23</a:t>
                      </a:r>
                      <a:endParaRPr lang="en-CA" dirty="0"/>
                    </a:p>
                  </a:txBody>
                  <a:tcPr/>
                </a:tc>
                <a:tc>
                  <a:txBody>
                    <a:bodyPr/>
                    <a:lstStyle/>
                    <a:p>
                      <a:pPr algn="r"/>
                      <a:r>
                        <a:rPr lang="en-CA" dirty="0" smtClean="0"/>
                        <a:t>0.026</a:t>
                      </a:r>
                      <a:endParaRPr lang="en-CA" dirty="0"/>
                    </a:p>
                  </a:txBody>
                  <a:tcPr/>
                </a:tc>
                <a:tc>
                  <a:txBody>
                    <a:bodyPr/>
                    <a:lstStyle/>
                    <a:p>
                      <a:pPr algn="r"/>
                      <a:r>
                        <a:rPr lang="en-CA" dirty="0" smtClean="0"/>
                        <a:t>.1841363</a:t>
                      </a:r>
                      <a:endParaRPr lang="en-CA" dirty="0"/>
                    </a:p>
                  </a:txBody>
                  <a:tcPr/>
                </a:tc>
                <a:tc>
                  <a:txBody>
                    <a:bodyPr/>
                    <a:lstStyle/>
                    <a:p>
                      <a:pPr algn="r"/>
                      <a:r>
                        <a:rPr lang="en-CA" dirty="0" smtClean="0"/>
                        <a:t>2.837596</a:t>
                      </a:r>
                      <a:endParaRPr lang="en-CA" dirty="0"/>
                    </a:p>
                  </a:txBody>
                  <a:tcPr/>
                </a:tc>
              </a:tr>
              <a:tr h="397329">
                <a:tc>
                  <a:txBody>
                    <a:bodyPr/>
                    <a:lstStyle/>
                    <a:p>
                      <a:r>
                        <a:rPr lang="en-CA" dirty="0" smtClean="0"/>
                        <a:t> discd</a:t>
                      </a:r>
                      <a:endParaRPr lang="en-CA" dirty="0"/>
                    </a:p>
                  </a:txBody>
                  <a:tcPr/>
                </a:tc>
                <a:tc>
                  <a:txBody>
                    <a:bodyPr/>
                    <a:lstStyle/>
                    <a:p>
                      <a:pPr algn="r"/>
                      <a:r>
                        <a:rPr lang="en-CA" dirty="0" smtClean="0"/>
                        <a:t>1.237125</a:t>
                      </a:r>
                      <a:endParaRPr lang="en-CA" dirty="0"/>
                    </a:p>
                  </a:txBody>
                  <a:tcPr/>
                </a:tc>
                <a:tc>
                  <a:txBody>
                    <a:bodyPr/>
                    <a:lstStyle/>
                    <a:p>
                      <a:pPr algn="r"/>
                      <a:r>
                        <a:rPr lang="en-CA" dirty="0" smtClean="0"/>
                        <a:t>.6036845</a:t>
                      </a:r>
                      <a:endParaRPr lang="en-CA" dirty="0"/>
                    </a:p>
                  </a:txBody>
                  <a:tcPr/>
                </a:tc>
                <a:tc>
                  <a:txBody>
                    <a:bodyPr/>
                    <a:lstStyle/>
                    <a:p>
                      <a:pPr algn="r"/>
                      <a:r>
                        <a:rPr lang="en-CA" dirty="0" smtClean="0"/>
                        <a:t>2.05</a:t>
                      </a:r>
                      <a:endParaRPr lang="en-CA" dirty="0"/>
                    </a:p>
                  </a:txBody>
                  <a:tcPr/>
                </a:tc>
                <a:tc>
                  <a:txBody>
                    <a:bodyPr/>
                    <a:lstStyle/>
                    <a:p>
                      <a:pPr algn="r"/>
                      <a:r>
                        <a:rPr lang="en-CA" dirty="0" smtClean="0"/>
                        <a:t>0.040</a:t>
                      </a:r>
                      <a:endParaRPr lang="en-CA" dirty="0"/>
                    </a:p>
                  </a:txBody>
                  <a:tcPr/>
                </a:tc>
                <a:tc>
                  <a:txBody>
                    <a:bodyPr/>
                    <a:lstStyle/>
                    <a:p>
                      <a:pPr algn="r"/>
                      <a:r>
                        <a:rPr lang="en-CA" dirty="0" smtClean="0"/>
                        <a:t>.0539256</a:t>
                      </a:r>
                      <a:endParaRPr lang="en-CA" dirty="0"/>
                    </a:p>
                  </a:txBody>
                  <a:tcPr/>
                </a:tc>
                <a:tc>
                  <a:txBody>
                    <a:bodyPr/>
                    <a:lstStyle/>
                    <a:p>
                      <a:pPr algn="r"/>
                      <a:r>
                        <a:rPr lang="en-CA" dirty="0" smtClean="0"/>
                        <a:t>2.420325</a:t>
                      </a:r>
                      <a:endParaRPr lang="en-CA" dirty="0"/>
                    </a:p>
                  </a:txBody>
                  <a:tcPr/>
                </a:tc>
              </a:tr>
              <a:tr h="397329">
                <a:tc>
                  <a:txBody>
                    <a:bodyPr/>
                    <a:lstStyle/>
                    <a:p>
                      <a:r>
                        <a:rPr lang="en-CA" dirty="0" smtClean="0"/>
                        <a:t> other</a:t>
                      </a:r>
                      <a:endParaRPr lang="en-CA" dirty="0"/>
                    </a:p>
                  </a:txBody>
                  <a:tcPr/>
                </a:tc>
                <a:tc>
                  <a:txBody>
                    <a:bodyPr/>
                    <a:lstStyle/>
                    <a:p>
                      <a:pPr algn="r"/>
                      <a:r>
                        <a:rPr lang="en-CA" dirty="0" smtClean="0"/>
                        <a:t>1.892718</a:t>
                      </a:r>
                      <a:endParaRPr lang="en-CA" dirty="0"/>
                    </a:p>
                  </a:txBody>
                  <a:tcPr/>
                </a:tc>
                <a:tc>
                  <a:txBody>
                    <a:bodyPr/>
                    <a:lstStyle/>
                    <a:p>
                      <a:pPr algn="r"/>
                      <a:r>
                        <a:rPr lang="en-CA" dirty="0" smtClean="0"/>
                        <a:t>.7240709</a:t>
                      </a:r>
                      <a:endParaRPr lang="en-CA" dirty="0"/>
                    </a:p>
                  </a:txBody>
                  <a:tcPr/>
                </a:tc>
                <a:tc>
                  <a:txBody>
                    <a:bodyPr/>
                    <a:lstStyle/>
                    <a:p>
                      <a:pPr algn="r"/>
                      <a:r>
                        <a:rPr lang="en-CA" dirty="0" smtClean="0"/>
                        <a:t>2.61</a:t>
                      </a:r>
                      <a:endParaRPr lang="en-CA" dirty="0"/>
                    </a:p>
                  </a:txBody>
                  <a:tcPr/>
                </a:tc>
                <a:tc>
                  <a:txBody>
                    <a:bodyPr/>
                    <a:lstStyle/>
                    <a:p>
                      <a:pPr algn="r"/>
                      <a:r>
                        <a:rPr lang="en-CA" dirty="0" smtClean="0"/>
                        <a:t>0.009</a:t>
                      </a:r>
                      <a:endParaRPr lang="en-CA" dirty="0"/>
                    </a:p>
                  </a:txBody>
                  <a:tcPr/>
                </a:tc>
                <a:tc>
                  <a:txBody>
                    <a:bodyPr/>
                    <a:lstStyle/>
                    <a:p>
                      <a:pPr algn="r"/>
                      <a:r>
                        <a:rPr lang="en-CA" dirty="0" smtClean="0"/>
                        <a:t>.4735653</a:t>
                      </a:r>
                      <a:endParaRPr lang="en-CA" dirty="0"/>
                    </a:p>
                  </a:txBody>
                  <a:tcPr/>
                </a:tc>
                <a:tc>
                  <a:txBody>
                    <a:bodyPr/>
                    <a:lstStyle/>
                    <a:p>
                      <a:pPr algn="r"/>
                      <a:r>
                        <a:rPr lang="en-CA" dirty="0" smtClean="0"/>
                        <a:t>3.311871</a:t>
                      </a:r>
                      <a:endParaRPr lang="en-CA" dirty="0"/>
                    </a:p>
                  </a:txBody>
                  <a:tcPr/>
                </a:tc>
              </a:tr>
              <a:tr h="397329">
                <a:tc>
                  <a:txBody>
                    <a:bodyPr/>
                    <a:lstStyle/>
                    <a:p>
                      <a:r>
                        <a:rPr lang="en-CA" dirty="0" smtClean="0"/>
                        <a:t> gov</a:t>
                      </a:r>
                      <a:endParaRPr lang="en-CA" dirty="0"/>
                    </a:p>
                  </a:txBody>
                  <a:tcPr/>
                </a:tc>
                <a:tc>
                  <a:txBody>
                    <a:bodyPr/>
                    <a:lstStyle/>
                    <a:p>
                      <a:pPr algn="r"/>
                      <a:r>
                        <a:rPr lang="en-CA" dirty="0" smtClean="0"/>
                        <a:t>1.038742</a:t>
                      </a:r>
                      <a:endParaRPr lang="en-CA" dirty="0"/>
                    </a:p>
                  </a:txBody>
                  <a:tcPr/>
                </a:tc>
                <a:tc>
                  <a:txBody>
                    <a:bodyPr/>
                    <a:lstStyle/>
                    <a:p>
                      <a:pPr algn="r"/>
                      <a:r>
                        <a:rPr lang="en-CA" dirty="0" smtClean="0"/>
                        <a:t>.316652</a:t>
                      </a:r>
                      <a:endParaRPr lang="en-CA" dirty="0"/>
                    </a:p>
                  </a:txBody>
                  <a:tcPr/>
                </a:tc>
                <a:tc>
                  <a:txBody>
                    <a:bodyPr/>
                    <a:lstStyle/>
                    <a:p>
                      <a:pPr algn="r"/>
                      <a:r>
                        <a:rPr lang="en-CA" dirty="0" smtClean="0"/>
                        <a:t>3.28</a:t>
                      </a:r>
                      <a:endParaRPr lang="en-CA" dirty="0"/>
                    </a:p>
                  </a:txBody>
                  <a:tcPr/>
                </a:tc>
                <a:tc>
                  <a:txBody>
                    <a:bodyPr/>
                    <a:lstStyle/>
                    <a:p>
                      <a:pPr algn="r"/>
                      <a:r>
                        <a:rPr lang="en-CA" dirty="0" smtClean="0"/>
                        <a:t>0.001</a:t>
                      </a:r>
                      <a:endParaRPr lang="en-CA" dirty="0"/>
                    </a:p>
                  </a:txBody>
                  <a:tcPr/>
                </a:tc>
                <a:tc>
                  <a:txBody>
                    <a:bodyPr/>
                    <a:lstStyle/>
                    <a:p>
                      <a:pPr algn="r"/>
                      <a:r>
                        <a:rPr lang="en-CA" dirty="0" smtClean="0"/>
                        <a:t>.4181155</a:t>
                      </a:r>
                      <a:endParaRPr lang="en-CA" dirty="0"/>
                    </a:p>
                  </a:txBody>
                  <a:tcPr/>
                </a:tc>
                <a:tc>
                  <a:txBody>
                    <a:bodyPr/>
                    <a:lstStyle/>
                    <a:p>
                      <a:pPr algn="r"/>
                      <a:r>
                        <a:rPr lang="en-CA" dirty="0" smtClean="0"/>
                        <a:t>1.659369</a:t>
                      </a:r>
                      <a:endParaRPr lang="en-CA" dirty="0"/>
                    </a:p>
                  </a:txBody>
                  <a:tcPr/>
                </a:tc>
              </a:tr>
              <a:tr h="397329">
                <a:tc>
                  <a:txBody>
                    <a:bodyPr/>
                    <a:lstStyle/>
                    <a:p>
                      <a:r>
                        <a:rPr lang="en-CA" dirty="0" smtClean="0"/>
                        <a:t> urep</a:t>
                      </a:r>
                      <a:endParaRPr lang="en-CA" dirty="0"/>
                    </a:p>
                  </a:txBody>
                  <a:tcPr/>
                </a:tc>
                <a:tc>
                  <a:txBody>
                    <a:bodyPr/>
                    <a:lstStyle/>
                    <a:p>
                      <a:pPr algn="r"/>
                      <a:r>
                        <a:rPr lang="en-CA" dirty="0" smtClean="0"/>
                        <a:t>.7115691</a:t>
                      </a:r>
                      <a:endParaRPr lang="en-CA" dirty="0"/>
                    </a:p>
                  </a:txBody>
                  <a:tcPr/>
                </a:tc>
                <a:tc>
                  <a:txBody>
                    <a:bodyPr/>
                    <a:lstStyle/>
                    <a:p>
                      <a:pPr algn="r"/>
                      <a:r>
                        <a:rPr lang="en-CA" dirty="0" smtClean="0"/>
                        <a:t>.3274369</a:t>
                      </a:r>
                      <a:endParaRPr lang="en-CA" dirty="0"/>
                    </a:p>
                  </a:txBody>
                  <a:tcPr/>
                </a:tc>
                <a:tc>
                  <a:txBody>
                    <a:bodyPr/>
                    <a:lstStyle/>
                    <a:p>
                      <a:pPr algn="r"/>
                      <a:r>
                        <a:rPr lang="en-CA" dirty="0" smtClean="0"/>
                        <a:t>2.17</a:t>
                      </a:r>
                      <a:endParaRPr lang="en-CA" dirty="0"/>
                    </a:p>
                  </a:txBody>
                  <a:tcPr/>
                </a:tc>
                <a:tc>
                  <a:txBody>
                    <a:bodyPr/>
                    <a:lstStyle/>
                    <a:p>
                      <a:pPr algn="r"/>
                      <a:r>
                        <a:rPr lang="en-CA" dirty="0" smtClean="0"/>
                        <a:t>0.030</a:t>
                      </a:r>
                      <a:endParaRPr lang="en-CA" dirty="0"/>
                    </a:p>
                  </a:txBody>
                  <a:tcPr/>
                </a:tc>
                <a:tc>
                  <a:txBody>
                    <a:bodyPr/>
                    <a:lstStyle/>
                    <a:p>
                      <a:pPr algn="r"/>
                      <a:r>
                        <a:rPr lang="en-CA" dirty="0" smtClean="0"/>
                        <a:t>.0698047</a:t>
                      </a:r>
                      <a:endParaRPr lang="en-CA" dirty="0"/>
                    </a:p>
                  </a:txBody>
                  <a:tcPr/>
                </a:tc>
                <a:tc>
                  <a:txBody>
                    <a:bodyPr/>
                    <a:lstStyle/>
                    <a:p>
                      <a:pPr algn="r"/>
                      <a:r>
                        <a:rPr lang="en-CA" dirty="0" smtClean="0"/>
                        <a:t>1.353334</a:t>
                      </a:r>
                      <a:endParaRPr lang="en-CA" dirty="0"/>
                    </a:p>
                  </a:txBody>
                  <a:tcPr/>
                </a:tc>
              </a:tr>
              <a:tr h="397329">
                <a:tc>
                  <a:txBody>
                    <a:bodyPr/>
                    <a:lstStyle/>
                    <a:p>
                      <a:r>
                        <a:rPr lang="en-CA" dirty="0" smtClean="0"/>
                        <a:t> furep</a:t>
                      </a:r>
                      <a:endParaRPr lang="en-CA" dirty="0"/>
                    </a:p>
                  </a:txBody>
                  <a:tcPr/>
                </a:tc>
                <a:tc>
                  <a:txBody>
                    <a:bodyPr/>
                    <a:lstStyle/>
                    <a:p>
                      <a:pPr algn="r"/>
                      <a:r>
                        <a:rPr lang="en-CA" dirty="0" smtClean="0"/>
                        <a:t>-.4712984</a:t>
                      </a:r>
                      <a:endParaRPr lang="en-CA" dirty="0"/>
                    </a:p>
                  </a:txBody>
                  <a:tcPr/>
                </a:tc>
                <a:tc>
                  <a:txBody>
                    <a:bodyPr/>
                    <a:lstStyle/>
                    <a:p>
                      <a:pPr algn="r"/>
                      <a:r>
                        <a:rPr lang="en-CA" dirty="0" smtClean="0"/>
                        <a:t>.2642194</a:t>
                      </a:r>
                      <a:endParaRPr lang="en-CA" dirty="0"/>
                    </a:p>
                  </a:txBody>
                  <a:tcPr/>
                </a:tc>
                <a:tc>
                  <a:txBody>
                    <a:bodyPr/>
                    <a:lstStyle/>
                    <a:p>
                      <a:pPr algn="r"/>
                      <a:r>
                        <a:rPr lang="en-CA" dirty="0" smtClean="0"/>
                        <a:t>-1.78</a:t>
                      </a:r>
                      <a:endParaRPr lang="en-CA" dirty="0"/>
                    </a:p>
                  </a:txBody>
                  <a:tcPr/>
                </a:tc>
                <a:tc>
                  <a:txBody>
                    <a:bodyPr/>
                    <a:lstStyle/>
                    <a:p>
                      <a:pPr algn="r"/>
                      <a:r>
                        <a:rPr lang="en-CA" dirty="0" smtClean="0"/>
                        <a:t>0.074</a:t>
                      </a:r>
                      <a:endParaRPr lang="en-CA" dirty="0"/>
                    </a:p>
                  </a:txBody>
                  <a:tcPr/>
                </a:tc>
                <a:tc>
                  <a:txBody>
                    <a:bodyPr/>
                    <a:lstStyle/>
                    <a:p>
                      <a:pPr algn="r"/>
                      <a:r>
                        <a:rPr lang="en-CA" dirty="0" smtClean="0"/>
                        <a:t>-.989159</a:t>
                      </a:r>
                      <a:endParaRPr lang="en-CA" dirty="0"/>
                    </a:p>
                  </a:txBody>
                  <a:tcPr/>
                </a:tc>
                <a:tc>
                  <a:txBody>
                    <a:bodyPr/>
                    <a:lstStyle/>
                    <a:p>
                      <a:pPr algn="r"/>
                      <a:r>
                        <a:rPr lang="en-CA" dirty="0" smtClean="0"/>
                        <a:t>.0465621</a:t>
                      </a:r>
                      <a:endParaRPr lang="en-CA" dirty="0"/>
                    </a:p>
                  </a:txBody>
                  <a:tcPr/>
                </a:tc>
              </a:tr>
              <a:tr h="397329">
                <a:tc>
                  <a:txBody>
                    <a:bodyPr/>
                    <a:lstStyle/>
                    <a:p>
                      <a:r>
                        <a:rPr lang="en-CA" dirty="0" smtClean="0"/>
                        <a:t> afact</a:t>
                      </a:r>
                      <a:endParaRPr lang="en-CA" dirty="0"/>
                    </a:p>
                  </a:txBody>
                  <a:tcPr/>
                </a:tc>
                <a:tc>
                  <a:txBody>
                    <a:bodyPr/>
                    <a:lstStyle/>
                    <a:p>
                      <a:pPr algn="r"/>
                      <a:r>
                        <a:rPr lang="en-CA" dirty="0" smtClean="0"/>
                        <a:t>-1.088791</a:t>
                      </a:r>
                      <a:endParaRPr lang="en-CA" dirty="0"/>
                    </a:p>
                  </a:txBody>
                  <a:tcPr/>
                </a:tc>
                <a:tc>
                  <a:txBody>
                    <a:bodyPr/>
                    <a:lstStyle/>
                    <a:p>
                      <a:pPr algn="r"/>
                      <a:r>
                        <a:rPr lang="en-CA" dirty="0" smtClean="0"/>
                        <a:t>.2812563</a:t>
                      </a:r>
                      <a:endParaRPr lang="en-CA" dirty="0"/>
                    </a:p>
                  </a:txBody>
                  <a:tcPr/>
                </a:tc>
                <a:tc>
                  <a:txBody>
                    <a:bodyPr/>
                    <a:lstStyle/>
                    <a:p>
                      <a:pPr algn="r"/>
                      <a:r>
                        <a:rPr lang="en-CA" dirty="0" smtClean="0"/>
                        <a:t>-3.87</a:t>
                      </a:r>
                      <a:endParaRPr lang="en-CA" dirty="0"/>
                    </a:p>
                  </a:txBody>
                  <a:tcPr/>
                </a:tc>
                <a:tc>
                  <a:txBody>
                    <a:bodyPr/>
                    <a:lstStyle/>
                    <a:p>
                      <a:pPr algn="r"/>
                      <a:r>
                        <a:rPr lang="en-CA" dirty="0" smtClean="0"/>
                        <a:t>0.000</a:t>
                      </a:r>
                      <a:endParaRPr lang="en-CA" dirty="0"/>
                    </a:p>
                  </a:txBody>
                  <a:tcPr/>
                </a:tc>
                <a:tc>
                  <a:txBody>
                    <a:bodyPr/>
                    <a:lstStyle/>
                    <a:p>
                      <a:pPr algn="r"/>
                      <a:r>
                        <a:rPr lang="en-CA" dirty="0" smtClean="0"/>
                        <a:t>-1.640043</a:t>
                      </a:r>
                      <a:endParaRPr lang="en-CA" dirty="0"/>
                    </a:p>
                  </a:txBody>
                  <a:tcPr/>
                </a:tc>
                <a:tc>
                  <a:txBody>
                    <a:bodyPr/>
                    <a:lstStyle/>
                    <a:p>
                      <a:pPr algn="r"/>
                      <a:r>
                        <a:rPr lang="en-CA" dirty="0" smtClean="0"/>
                        <a:t>-.5375387</a:t>
                      </a:r>
                      <a:endParaRPr lang="en-CA" dirty="0"/>
                    </a:p>
                  </a:txBody>
                  <a:tcPr/>
                </a:tc>
              </a:tr>
              <a:tr h="397329">
                <a:tc>
                  <a:txBody>
                    <a:bodyPr/>
                    <a:lstStyle/>
                    <a:p>
                      <a:r>
                        <a:rPr lang="en-CA" dirty="0" smtClean="0"/>
                        <a:t> busy</a:t>
                      </a:r>
                      <a:r>
                        <a:rPr lang="en-CA" baseline="0" dirty="0" smtClean="0"/>
                        <a:t> </a:t>
                      </a:r>
                      <a:r>
                        <a:rPr lang="en-CA" baseline="0" dirty="0" err="1" smtClean="0"/>
                        <a:t>arb</a:t>
                      </a:r>
                      <a:endParaRPr lang="en-CA" dirty="0"/>
                    </a:p>
                  </a:txBody>
                  <a:tcPr/>
                </a:tc>
                <a:tc>
                  <a:txBody>
                    <a:bodyPr/>
                    <a:lstStyle/>
                    <a:p>
                      <a:pPr algn="r"/>
                      <a:r>
                        <a:rPr lang="en-CA" dirty="0" smtClean="0"/>
                        <a:t>-.0398964</a:t>
                      </a:r>
                      <a:endParaRPr lang="en-CA" dirty="0"/>
                    </a:p>
                  </a:txBody>
                  <a:tcPr/>
                </a:tc>
                <a:tc>
                  <a:txBody>
                    <a:bodyPr/>
                    <a:lstStyle/>
                    <a:p>
                      <a:pPr algn="r"/>
                      <a:r>
                        <a:rPr lang="en-CA" dirty="0" smtClean="0"/>
                        <a:t>.0234684</a:t>
                      </a:r>
                      <a:endParaRPr lang="en-CA" dirty="0"/>
                    </a:p>
                  </a:txBody>
                  <a:tcPr/>
                </a:tc>
                <a:tc>
                  <a:txBody>
                    <a:bodyPr/>
                    <a:lstStyle/>
                    <a:p>
                      <a:pPr algn="r"/>
                      <a:r>
                        <a:rPr lang="en-CA" dirty="0" smtClean="0"/>
                        <a:t>-1.70</a:t>
                      </a:r>
                      <a:endParaRPr lang="en-CA" dirty="0"/>
                    </a:p>
                  </a:txBody>
                  <a:tcPr/>
                </a:tc>
                <a:tc>
                  <a:txBody>
                    <a:bodyPr/>
                    <a:lstStyle/>
                    <a:p>
                      <a:pPr algn="r"/>
                      <a:r>
                        <a:rPr lang="en-CA" dirty="0" smtClean="0"/>
                        <a:t>0.089</a:t>
                      </a:r>
                      <a:endParaRPr lang="en-CA" dirty="0"/>
                    </a:p>
                  </a:txBody>
                  <a:tcPr/>
                </a:tc>
                <a:tc>
                  <a:txBody>
                    <a:bodyPr/>
                    <a:lstStyle/>
                    <a:p>
                      <a:pPr algn="r"/>
                      <a:r>
                        <a:rPr lang="en-CA" dirty="0" smtClean="0"/>
                        <a:t>-.0858937</a:t>
                      </a:r>
                      <a:endParaRPr lang="en-CA" dirty="0"/>
                    </a:p>
                  </a:txBody>
                  <a:tcPr/>
                </a:tc>
                <a:tc>
                  <a:txBody>
                    <a:bodyPr/>
                    <a:lstStyle/>
                    <a:p>
                      <a:pPr algn="r"/>
                      <a:r>
                        <a:rPr lang="en-CA" dirty="0" smtClean="0"/>
                        <a:t>.0061009</a:t>
                      </a:r>
                      <a:endParaRPr lang="en-CA" dirty="0"/>
                    </a:p>
                  </a:txBody>
                  <a:tcPr/>
                </a:tc>
              </a:tr>
              <a:tr h="397329">
                <a:tc>
                  <a:txBody>
                    <a:bodyPr/>
                    <a:lstStyle/>
                    <a:p>
                      <a:r>
                        <a:rPr lang="en-CA" dirty="0" smtClean="0"/>
                        <a:t> naward</a:t>
                      </a:r>
                      <a:endParaRPr lang="en-CA" dirty="0"/>
                    </a:p>
                  </a:txBody>
                  <a:tcPr/>
                </a:tc>
                <a:tc>
                  <a:txBody>
                    <a:bodyPr/>
                    <a:lstStyle/>
                    <a:p>
                      <a:pPr algn="r"/>
                      <a:r>
                        <a:rPr lang="en-CA" dirty="0" smtClean="0"/>
                        <a:t>.0753464</a:t>
                      </a:r>
                      <a:endParaRPr lang="en-CA" dirty="0"/>
                    </a:p>
                  </a:txBody>
                  <a:tcPr/>
                </a:tc>
                <a:tc>
                  <a:txBody>
                    <a:bodyPr/>
                    <a:lstStyle/>
                    <a:p>
                      <a:pPr algn="r"/>
                      <a:r>
                        <a:rPr lang="en-CA" dirty="0" smtClean="0"/>
                        <a:t>.0195785</a:t>
                      </a:r>
                      <a:endParaRPr lang="en-CA" dirty="0"/>
                    </a:p>
                  </a:txBody>
                  <a:tcPr/>
                </a:tc>
                <a:tc>
                  <a:txBody>
                    <a:bodyPr/>
                    <a:lstStyle/>
                    <a:p>
                      <a:pPr algn="r"/>
                      <a:r>
                        <a:rPr lang="en-CA" dirty="0" smtClean="0"/>
                        <a:t>3.85</a:t>
                      </a:r>
                      <a:endParaRPr lang="en-CA" dirty="0"/>
                    </a:p>
                  </a:txBody>
                  <a:tcPr/>
                </a:tc>
                <a:tc>
                  <a:txBody>
                    <a:bodyPr/>
                    <a:lstStyle/>
                    <a:p>
                      <a:pPr algn="r"/>
                      <a:r>
                        <a:rPr lang="en-CA" dirty="0" smtClean="0"/>
                        <a:t>0.000</a:t>
                      </a:r>
                      <a:endParaRPr lang="en-CA" dirty="0"/>
                    </a:p>
                  </a:txBody>
                  <a:tcPr/>
                </a:tc>
                <a:tc>
                  <a:txBody>
                    <a:bodyPr/>
                    <a:lstStyle/>
                    <a:p>
                      <a:pPr algn="r"/>
                      <a:r>
                        <a:rPr lang="en-CA" dirty="0" smtClean="0"/>
                        <a:t>.0369732</a:t>
                      </a:r>
                      <a:endParaRPr lang="en-CA" dirty="0"/>
                    </a:p>
                  </a:txBody>
                  <a:tcPr/>
                </a:tc>
                <a:tc>
                  <a:txBody>
                    <a:bodyPr/>
                    <a:lstStyle/>
                    <a:p>
                      <a:pPr algn="r"/>
                      <a:r>
                        <a:rPr lang="en-CA" dirty="0" smtClean="0"/>
                        <a:t>.1137197</a:t>
                      </a:r>
                      <a:endParaRPr lang="en-CA" dirty="0"/>
                    </a:p>
                  </a:txBody>
                  <a:tcPr/>
                </a:tc>
              </a:tr>
            </a:tbl>
          </a:graphicData>
        </a:graphic>
      </p:graphicFrame>
    </p:spTree>
    <p:extLst>
      <p:ext uri="{BB962C8B-B14F-4D97-AF65-F5344CB8AC3E}">
        <p14:creationId xmlns:p14="http://schemas.microsoft.com/office/powerpoint/2010/main" val="3884906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Last Hearing to Award Date</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2958235514"/>
              </p:ext>
            </p:extLst>
          </p:nvPr>
        </p:nvGraphicFramePr>
        <p:xfrm>
          <a:off x="609600" y="1447800"/>
          <a:ext cx="8091380" cy="3695703"/>
        </p:xfrm>
        <a:graphic>
          <a:graphicData uri="http://schemas.openxmlformats.org/drawingml/2006/table">
            <a:tbl>
              <a:tblPr firstRow="1" bandRow="1">
                <a:tableStyleId>{5C22544A-7EE6-4342-B048-85BDC9FD1C3A}</a:tableStyleId>
              </a:tblPr>
              <a:tblGrid>
                <a:gridCol w="1213612"/>
                <a:gridCol w="1173480"/>
                <a:gridCol w="1575308"/>
                <a:gridCol w="838200"/>
                <a:gridCol w="838200"/>
                <a:gridCol w="1263337"/>
                <a:gridCol w="1189243"/>
              </a:tblGrid>
              <a:tr h="762000">
                <a:tc>
                  <a:txBody>
                    <a:bodyPr/>
                    <a:lstStyle/>
                    <a:p>
                      <a:pPr algn="ctr"/>
                      <a:endParaRPr lang="en-CA" dirty="0" smtClean="0"/>
                    </a:p>
                    <a:p>
                      <a:pPr algn="ctr"/>
                      <a:r>
                        <a:rPr lang="en-CA" dirty="0" smtClean="0"/>
                        <a:t>_t</a:t>
                      </a:r>
                      <a:endParaRPr lang="en-CA" dirty="0"/>
                    </a:p>
                  </a:txBody>
                  <a:tcPr/>
                </a:tc>
                <a:tc>
                  <a:txBody>
                    <a:bodyPr/>
                    <a:lstStyle/>
                    <a:p>
                      <a:pPr algn="ctr"/>
                      <a:endParaRPr lang="en-CA" dirty="0" smtClean="0"/>
                    </a:p>
                    <a:p>
                      <a:pPr algn="ctr"/>
                      <a:r>
                        <a:rPr lang="en-CA" dirty="0" smtClean="0"/>
                        <a:t>Coef.</a:t>
                      </a:r>
                      <a:endParaRPr lang="en-CA" dirty="0"/>
                    </a:p>
                  </a:txBody>
                  <a:tcPr/>
                </a:tc>
                <a:tc>
                  <a:txBody>
                    <a:bodyPr/>
                    <a:lstStyle/>
                    <a:p>
                      <a:pPr algn="ctr"/>
                      <a:endParaRPr lang="en-CA" dirty="0" smtClean="0"/>
                    </a:p>
                    <a:p>
                      <a:pPr algn="ctr"/>
                      <a:r>
                        <a:rPr lang="en-CA" dirty="0" smtClean="0"/>
                        <a:t>Robust Std. Err.</a:t>
                      </a:r>
                      <a:endParaRPr lang="en-CA" dirty="0"/>
                    </a:p>
                  </a:txBody>
                  <a:tcPr/>
                </a:tc>
                <a:tc>
                  <a:txBody>
                    <a:bodyPr/>
                    <a:lstStyle/>
                    <a:p>
                      <a:pPr algn="ctr"/>
                      <a:endParaRPr lang="en-CA" dirty="0" smtClean="0"/>
                    </a:p>
                    <a:p>
                      <a:pPr algn="ctr"/>
                      <a:r>
                        <a:rPr lang="en-CA" dirty="0" smtClean="0"/>
                        <a:t>Z</a:t>
                      </a:r>
                      <a:endParaRPr lang="en-CA" dirty="0"/>
                    </a:p>
                  </a:txBody>
                  <a:tcPr/>
                </a:tc>
                <a:tc>
                  <a:txBody>
                    <a:bodyPr/>
                    <a:lstStyle/>
                    <a:p>
                      <a:pPr algn="ctr"/>
                      <a:endParaRPr lang="en-CA" dirty="0" smtClean="0"/>
                    </a:p>
                    <a:p>
                      <a:pPr algn="ctr"/>
                      <a:r>
                        <a:rPr lang="en-CA" dirty="0" smtClean="0"/>
                        <a:t>P&gt;|z|</a:t>
                      </a:r>
                      <a:endParaRPr lang="en-CA" dirty="0"/>
                    </a:p>
                  </a:txBody>
                  <a:tcPr/>
                </a:tc>
                <a:tc>
                  <a:txBody>
                    <a:bodyPr/>
                    <a:lstStyle/>
                    <a:p>
                      <a:pPr algn="ctr"/>
                      <a:endParaRPr lang="en-CA" dirty="0" smtClean="0"/>
                    </a:p>
                    <a:p>
                      <a:pPr algn="ctr"/>
                      <a:r>
                        <a:rPr lang="en-CA" dirty="0" smtClean="0"/>
                        <a:t>[95%</a:t>
                      </a:r>
                      <a:r>
                        <a:rPr lang="en-CA" baseline="0" dirty="0" smtClean="0"/>
                        <a:t> Conf. Interval]</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t>T-stat</a:t>
                      </a:r>
                    </a:p>
                    <a:p>
                      <a:pPr algn="ctr"/>
                      <a:endParaRPr lang="en-CA" dirty="0"/>
                    </a:p>
                  </a:txBody>
                  <a:tcPr/>
                </a:tc>
              </a:tr>
              <a:tr h="397329">
                <a:tc>
                  <a:txBody>
                    <a:bodyPr/>
                    <a:lstStyle/>
                    <a:p>
                      <a:r>
                        <a:rPr lang="en-CA" dirty="0" smtClean="0"/>
                        <a:t> gov</a:t>
                      </a:r>
                      <a:endParaRPr lang="en-CA" dirty="0"/>
                    </a:p>
                  </a:txBody>
                  <a:tcPr/>
                </a:tc>
                <a:tc>
                  <a:txBody>
                    <a:bodyPr/>
                    <a:lstStyle/>
                    <a:p>
                      <a:pPr algn="r"/>
                      <a:r>
                        <a:rPr lang="en-CA" dirty="0" smtClean="0"/>
                        <a:t>.2755533</a:t>
                      </a:r>
                      <a:endParaRPr lang="en-CA" dirty="0"/>
                    </a:p>
                  </a:txBody>
                  <a:tcPr/>
                </a:tc>
                <a:tc>
                  <a:txBody>
                    <a:bodyPr/>
                    <a:lstStyle/>
                    <a:p>
                      <a:pPr algn="r"/>
                      <a:r>
                        <a:rPr lang="en-CA" dirty="0" smtClean="0"/>
                        <a:t>.1610688</a:t>
                      </a:r>
                      <a:endParaRPr lang="en-CA" dirty="0"/>
                    </a:p>
                  </a:txBody>
                  <a:tcPr/>
                </a:tc>
                <a:tc>
                  <a:txBody>
                    <a:bodyPr/>
                    <a:lstStyle/>
                    <a:p>
                      <a:pPr algn="r"/>
                      <a:r>
                        <a:rPr lang="en-CA" dirty="0" smtClean="0"/>
                        <a:t>1.71</a:t>
                      </a:r>
                      <a:endParaRPr lang="en-CA" dirty="0"/>
                    </a:p>
                  </a:txBody>
                  <a:tcPr/>
                </a:tc>
                <a:tc>
                  <a:txBody>
                    <a:bodyPr/>
                    <a:lstStyle/>
                    <a:p>
                      <a:pPr algn="r"/>
                      <a:r>
                        <a:rPr lang="en-CA" dirty="0" smtClean="0"/>
                        <a:t>0.087</a:t>
                      </a:r>
                      <a:endParaRPr lang="en-CA" dirty="0"/>
                    </a:p>
                  </a:txBody>
                  <a:tcPr/>
                </a:tc>
                <a:tc>
                  <a:txBody>
                    <a:bodyPr/>
                    <a:lstStyle/>
                    <a:p>
                      <a:pPr algn="r"/>
                      <a:r>
                        <a:rPr lang="en-CA" dirty="0" smtClean="0"/>
                        <a:t>-.0401358</a:t>
                      </a:r>
                      <a:endParaRPr lang="en-CA" dirty="0"/>
                    </a:p>
                  </a:txBody>
                  <a:tcPr/>
                </a:tc>
                <a:tc>
                  <a:txBody>
                    <a:bodyPr/>
                    <a:lstStyle/>
                    <a:p>
                      <a:pPr algn="r"/>
                      <a:r>
                        <a:rPr lang="en-CA" dirty="0" smtClean="0"/>
                        <a:t>.5912424</a:t>
                      </a:r>
                      <a:endParaRPr lang="en-CA" dirty="0"/>
                    </a:p>
                  </a:txBody>
                  <a:tcPr/>
                </a:tc>
              </a:tr>
              <a:tr h="397329">
                <a:tc>
                  <a:txBody>
                    <a:bodyPr/>
                    <a:lstStyle/>
                    <a:p>
                      <a:r>
                        <a:rPr lang="en-CA" dirty="0" smtClean="0"/>
                        <a:t> expedited</a:t>
                      </a:r>
                      <a:endParaRPr lang="en-CA" dirty="0"/>
                    </a:p>
                  </a:txBody>
                  <a:tcPr/>
                </a:tc>
                <a:tc>
                  <a:txBody>
                    <a:bodyPr/>
                    <a:lstStyle/>
                    <a:p>
                      <a:pPr algn="r"/>
                      <a:r>
                        <a:rPr lang="en-CA" dirty="0" smtClean="0"/>
                        <a:t>-.580545</a:t>
                      </a:r>
                      <a:endParaRPr lang="en-CA" dirty="0"/>
                    </a:p>
                  </a:txBody>
                  <a:tcPr/>
                </a:tc>
                <a:tc>
                  <a:txBody>
                    <a:bodyPr/>
                    <a:lstStyle/>
                    <a:p>
                      <a:pPr algn="r"/>
                      <a:r>
                        <a:rPr lang="en-CA" dirty="0" smtClean="0"/>
                        <a:t>.1945554</a:t>
                      </a:r>
                      <a:endParaRPr lang="en-CA" dirty="0"/>
                    </a:p>
                  </a:txBody>
                  <a:tcPr/>
                </a:tc>
                <a:tc>
                  <a:txBody>
                    <a:bodyPr/>
                    <a:lstStyle/>
                    <a:p>
                      <a:pPr algn="r"/>
                      <a:r>
                        <a:rPr lang="en-CA" dirty="0" smtClean="0"/>
                        <a:t>-2.98</a:t>
                      </a:r>
                      <a:endParaRPr lang="en-CA" dirty="0"/>
                    </a:p>
                  </a:txBody>
                  <a:tcPr/>
                </a:tc>
                <a:tc>
                  <a:txBody>
                    <a:bodyPr/>
                    <a:lstStyle/>
                    <a:p>
                      <a:pPr algn="r"/>
                      <a:r>
                        <a:rPr lang="en-CA" dirty="0" smtClean="0"/>
                        <a:t>0.003</a:t>
                      </a:r>
                      <a:endParaRPr lang="en-CA" dirty="0"/>
                    </a:p>
                  </a:txBody>
                  <a:tcPr/>
                </a:tc>
                <a:tc>
                  <a:txBody>
                    <a:bodyPr/>
                    <a:lstStyle/>
                    <a:p>
                      <a:pPr algn="r"/>
                      <a:r>
                        <a:rPr lang="en-CA" dirty="0" smtClean="0"/>
                        <a:t>-.9618665</a:t>
                      </a:r>
                      <a:endParaRPr lang="en-CA" dirty="0"/>
                    </a:p>
                  </a:txBody>
                  <a:tcPr/>
                </a:tc>
                <a:tc>
                  <a:txBody>
                    <a:bodyPr/>
                    <a:lstStyle/>
                    <a:p>
                      <a:pPr algn="r"/>
                      <a:r>
                        <a:rPr lang="en-CA" dirty="0" smtClean="0"/>
                        <a:t>-.1992235</a:t>
                      </a:r>
                      <a:endParaRPr lang="en-CA" dirty="0"/>
                    </a:p>
                  </a:txBody>
                  <a:tcPr/>
                </a:tc>
              </a:tr>
              <a:tr h="397329">
                <a:tc>
                  <a:txBody>
                    <a:bodyPr/>
                    <a:lstStyle/>
                    <a:p>
                      <a:r>
                        <a:rPr lang="en-CA" dirty="0" smtClean="0"/>
                        <a:t> furep</a:t>
                      </a:r>
                      <a:endParaRPr lang="en-CA" dirty="0"/>
                    </a:p>
                  </a:txBody>
                  <a:tcPr/>
                </a:tc>
                <a:tc>
                  <a:txBody>
                    <a:bodyPr/>
                    <a:lstStyle/>
                    <a:p>
                      <a:pPr algn="r"/>
                      <a:r>
                        <a:rPr lang="en-CA" dirty="0" smtClean="0"/>
                        <a:t>-.4673641</a:t>
                      </a:r>
                      <a:endParaRPr lang="en-CA" dirty="0"/>
                    </a:p>
                  </a:txBody>
                  <a:tcPr/>
                </a:tc>
                <a:tc>
                  <a:txBody>
                    <a:bodyPr/>
                    <a:lstStyle/>
                    <a:p>
                      <a:pPr algn="r"/>
                      <a:r>
                        <a:rPr lang="en-CA" dirty="0" smtClean="0"/>
                        <a:t>.2172815</a:t>
                      </a:r>
                      <a:endParaRPr lang="en-CA" dirty="0"/>
                    </a:p>
                  </a:txBody>
                  <a:tcPr/>
                </a:tc>
                <a:tc>
                  <a:txBody>
                    <a:bodyPr/>
                    <a:lstStyle/>
                    <a:p>
                      <a:pPr algn="r"/>
                      <a:r>
                        <a:rPr lang="en-CA" dirty="0" smtClean="0"/>
                        <a:t>-2.15</a:t>
                      </a:r>
                      <a:endParaRPr lang="en-CA" dirty="0"/>
                    </a:p>
                  </a:txBody>
                  <a:tcPr/>
                </a:tc>
                <a:tc>
                  <a:txBody>
                    <a:bodyPr/>
                    <a:lstStyle/>
                    <a:p>
                      <a:pPr algn="r"/>
                      <a:r>
                        <a:rPr lang="en-CA" dirty="0" smtClean="0"/>
                        <a:t>0.031</a:t>
                      </a:r>
                      <a:endParaRPr lang="en-CA" dirty="0"/>
                    </a:p>
                  </a:txBody>
                  <a:tcPr/>
                </a:tc>
                <a:tc>
                  <a:txBody>
                    <a:bodyPr/>
                    <a:lstStyle/>
                    <a:p>
                      <a:pPr algn="r"/>
                      <a:r>
                        <a:rPr lang="en-CA" dirty="0" smtClean="0"/>
                        <a:t>-.893228</a:t>
                      </a:r>
                      <a:endParaRPr lang="en-CA" dirty="0"/>
                    </a:p>
                  </a:txBody>
                  <a:tcPr/>
                </a:tc>
                <a:tc>
                  <a:txBody>
                    <a:bodyPr/>
                    <a:lstStyle/>
                    <a:p>
                      <a:pPr algn="r"/>
                      <a:r>
                        <a:rPr lang="en-CA" dirty="0" smtClean="0"/>
                        <a:t>-.0415003</a:t>
                      </a:r>
                      <a:endParaRPr lang="en-CA" dirty="0"/>
                    </a:p>
                  </a:txBody>
                  <a:tcPr/>
                </a:tc>
              </a:tr>
              <a:tr h="397329">
                <a:tc>
                  <a:txBody>
                    <a:bodyPr/>
                    <a:lstStyle/>
                    <a:p>
                      <a:r>
                        <a:rPr lang="en-CA" dirty="0" smtClean="0"/>
                        <a:t> tripart</a:t>
                      </a:r>
                      <a:endParaRPr lang="en-CA" dirty="0"/>
                    </a:p>
                  </a:txBody>
                  <a:tcPr/>
                </a:tc>
                <a:tc>
                  <a:txBody>
                    <a:bodyPr/>
                    <a:lstStyle/>
                    <a:p>
                      <a:pPr algn="r"/>
                      <a:r>
                        <a:rPr lang="en-CA" dirty="0" smtClean="0"/>
                        <a:t>.8374219</a:t>
                      </a:r>
                      <a:endParaRPr lang="en-CA" dirty="0"/>
                    </a:p>
                  </a:txBody>
                  <a:tcPr/>
                </a:tc>
                <a:tc>
                  <a:txBody>
                    <a:bodyPr/>
                    <a:lstStyle/>
                    <a:p>
                      <a:pPr algn="r"/>
                      <a:r>
                        <a:rPr lang="en-CA" dirty="0" smtClean="0"/>
                        <a:t>.3059009</a:t>
                      </a:r>
                      <a:endParaRPr lang="en-CA" dirty="0"/>
                    </a:p>
                  </a:txBody>
                  <a:tcPr/>
                </a:tc>
                <a:tc>
                  <a:txBody>
                    <a:bodyPr/>
                    <a:lstStyle/>
                    <a:p>
                      <a:pPr algn="r"/>
                      <a:r>
                        <a:rPr lang="en-CA" dirty="0" smtClean="0"/>
                        <a:t>2.74</a:t>
                      </a:r>
                      <a:endParaRPr lang="en-CA" dirty="0"/>
                    </a:p>
                  </a:txBody>
                  <a:tcPr/>
                </a:tc>
                <a:tc>
                  <a:txBody>
                    <a:bodyPr/>
                    <a:lstStyle/>
                    <a:p>
                      <a:pPr algn="r"/>
                      <a:r>
                        <a:rPr lang="en-CA" dirty="0" smtClean="0"/>
                        <a:t>0.006</a:t>
                      </a:r>
                      <a:endParaRPr lang="en-CA" dirty="0"/>
                    </a:p>
                  </a:txBody>
                  <a:tcPr/>
                </a:tc>
                <a:tc>
                  <a:txBody>
                    <a:bodyPr/>
                    <a:lstStyle/>
                    <a:p>
                      <a:pPr algn="r"/>
                      <a:r>
                        <a:rPr lang="en-CA" dirty="0" smtClean="0"/>
                        <a:t>.2378671</a:t>
                      </a:r>
                      <a:endParaRPr lang="en-CA" dirty="0"/>
                    </a:p>
                  </a:txBody>
                  <a:tcPr/>
                </a:tc>
                <a:tc>
                  <a:txBody>
                    <a:bodyPr/>
                    <a:lstStyle/>
                    <a:p>
                      <a:pPr algn="r"/>
                      <a:r>
                        <a:rPr lang="en-CA" dirty="0" smtClean="0"/>
                        <a:t>1.436977</a:t>
                      </a:r>
                      <a:endParaRPr lang="en-CA" dirty="0"/>
                    </a:p>
                  </a:txBody>
                  <a:tcPr/>
                </a:tc>
              </a:tr>
              <a:tr h="397329">
                <a:tc>
                  <a:txBody>
                    <a:bodyPr/>
                    <a:lstStyle/>
                    <a:p>
                      <a:r>
                        <a:rPr lang="en-CA" dirty="0" smtClean="0"/>
                        <a:t> wcount</a:t>
                      </a:r>
                      <a:endParaRPr lang="en-CA" dirty="0"/>
                    </a:p>
                  </a:txBody>
                  <a:tcPr/>
                </a:tc>
                <a:tc>
                  <a:txBody>
                    <a:bodyPr/>
                    <a:lstStyle/>
                    <a:p>
                      <a:pPr algn="r"/>
                      <a:r>
                        <a:rPr lang="en-CA" dirty="0" smtClean="0"/>
                        <a:t>.0001892</a:t>
                      </a:r>
                      <a:endParaRPr lang="en-CA" dirty="0"/>
                    </a:p>
                  </a:txBody>
                  <a:tcPr/>
                </a:tc>
                <a:tc>
                  <a:txBody>
                    <a:bodyPr/>
                    <a:lstStyle/>
                    <a:p>
                      <a:pPr algn="r"/>
                      <a:r>
                        <a:rPr lang="en-CA" dirty="0" smtClean="0"/>
                        <a:t>.0000237</a:t>
                      </a:r>
                      <a:endParaRPr lang="en-CA" dirty="0"/>
                    </a:p>
                  </a:txBody>
                  <a:tcPr/>
                </a:tc>
                <a:tc>
                  <a:txBody>
                    <a:bodyPr/>
                    <a:lstStyle/>
                    <a:p>
                      <a:pPr algn="r"/>
                      <a:r>
                        <a:rPr lang="en-CA" dirty="0" smtClean="0"/>
                        <a:t>8.00</a:t>
                      </a:r>
                      <a:endParaRPr lang="en-CA" dirty="0"/>
                    </a:p>
                  </a:txBody>
                  <a:tcPr/>
                </a:tc>
                <a:tc>
                  <a:txBody>
                    <a:bodyPr/>
                    <a:lstStyle/>
                    <a:p>
                      <a:pPr algn="r"/>
                      <a:r>
                        <a:rPr lang="en-CA" dirty="0" smtClean="0"/>
                        <a:t>0.000</a:t>
                      </a:r>
                      <a:endParaRPr lang="en-CA" dirty="0"/>
                    </a:p>
                  </a:txBody>
                  <a:tcPr/>
                </a:tc>
                <a:tc>
                  <a:txBody>
                    <a:bodyPr/>
                    <a:lstStyle/>
                    <a:p>
                      <a:pPr algn="r"/>
                      <a:r>
                        <a:rPr lang="en-CA" dirty="0" smtClean="0"/>
                        <a:t>.0001428</a:t>
                      </a:r>
                      <a:endParaRPr lang="en-CA" dirty="0"/>
                    </a:p>
                  </a:txBody>
                  <a:tcPr/>
                </a:tc>
                <a:tc>
                  <a:txBody>
                    <a:bodyPr/>
                    <a:lstStyle/>
                    <a:p>
                      <a:pPr algn="r"/>
                      <a:r>
                        <a:rPr lang="en-CA" dirty="0" smtClean="0"/>
                        <a:t>.0002355</a:t>
                      </a:r>
                      <a:endParaRPr lang="en-CA" dirty="0"/>
                    </a:p>
                  </a:txBody>
                  <a:tcPr/>
                </a:tc>
              </a:tr>
              <a:tr h="397329">
                <a:tc>
                  <a:txBody>
                    <a:bodyPr/>
                    <a:lstStyle/>
                    <a:p>
                      <a:r>
                        <a:rPr lang="en-CA" dirty="0" smtClean="0"/>
                        <a:t> busy</a:t>
                      </a:r>
                      <a:r>
                        <a:rPr lang="en-CA" baseline="0" dirty="0" smtClean="0"/>
                        <a:t> </a:t>
                      </a:r>
                      <a:r>
                        <a:rPr lang="en-CA" baseline="0" dirty="0" err="1" smtClean="0"/>
                        <a:t>arb</a:t>
                      </a:r>
                      <a:endParaRPr lang="en-CA" dirty="0"/>
                    </a:p>
                  </a:txBody>
                  <a:tcPr/>
                </a:tc>
                <a:tc>
                  <a:txBody>
                    <a:bodyPr/>
                    <a:lstStyle/>
                    <a:p>
                      <a:pPr algn="r"/>
                      <a:r>
                        <a:rPr lang="en-CA" dirty="0" smtClean="0"/>
                        <a:t>-.0201723</a:t>
                      </a:r>
                      <a:endParaRPr lang="en-CA" dirty="0"/>
                    </a:p>
                  </a:txBody>
                  <a:tcPr/>
                </a:tc>
                <a:tc>
                  <a:txBody>
                    <a:bodyPr/>
                    <a:lstStyle/>
                    <a:p>
                      <a:pPr algn="r"/>
                      <a:r>
                        <a:rPr lang="en-CA" dirty="0" smtClean="0"/>
                        <a:t>.011216</a:t>
                      </a:r>
                      <a:endParaRPr lang="en-CA" dirty="0"/>
                    </a:p>
                  </a:txBody>
                  <a:tcPr/>
                </a:tc>
                <a:tc>
                  <a:txBody>
                    <a:bodyPr/>
                    <a:lstStyle/>
                    <a:p>
                      <a:pPr algn="r"/>
                      <a:r>
                        <a:rPr lang="en-CA" dirty="0" smtClean="0"/>
                        <a:t>-1.80</a:t>
                      </a:r>
                      <a:endParaRPr lang="en-CA" dirty="0"/>
                    </a:p>
                  </a:txBody>
                  <a:tcPr/>
                </a:tc>
                <a:tc>
                  <a:txBody>
                    <a:bodyPr/>
                    <a:lstStyle/>
                    <a:p>
                      <a:pPr algn="r"/>
                      <a:r>
                        <a:rPr lang="en-CA" dirty="0" smtClean="0"/>
                        <a:t>0.072</a:t>
                      </a:r>
                      <a:endParaRPr lang="en-CA" dirty="0"/>
                    </a:p>
                  </a:txBody>
                  <a:tcPr/>
                </a:tc>
                <a:tc>
                  <a:txBody>
                    <a:bodyPr/>
                    <a:lstStyle/>
                    <a:p>
                      <a:pPr algn="r"/>
                      <a:r>
                        <a:rPr lang="en-CA" dirty="0" smtClean="0"/>
                        <a:t>-.0421552</a:t>
                      </a:r>
                      <a:endParaRPr lang="en-CA" dirty="0"/>
                    </a:p>
                  </a:txBody>
                  <a:tcPr/>
                </a:tc>
                <a:tc>
                  <a:txBody>
                    <a:bodyPr/>
                    <a:lstStyle/>
                    <a:p>
                      <a:pPr algn="r"/>
                      <a:r>
                        <a:rPr lang="en-CA" dirty="0" smtClean="0"/>
                        <a:t>.0018106</a:t>
                      </a:r>
                      <a:endParaRPr lang="en-CA" dirty="0"/>
                    </a:p>
                  </a:txBody>
                  <a:tcPr/>
                </a:tc>
              </a:tr>
              <a:tr h="397329">
                <a:tc>
                  <a:txBody>
                    <a:bodyPr/>
                    <a:lstStyle/>
                    <a:p>
                      <a:r>
                        <a:rPr lang="en-CA" dirty="0" smtClean="0"/>
                        <a:t> naward</a:t>
                      </a:r>
                      <a:endParaRPr lang="en-CA" dirty="0"/>
                    </a:p>
                  </a:txBody>
                  <a:tcPr/>
                </a:tc>
                <a:tc>
                  <a:txBody>
                    <a:bodyPr/>
                    <a:lstStyle/>
                    <a:p>
                      <a:pPr algn="r"/>
                      <a:r>
                        <a:rPr lang="en-CA" dirty="0" smtClean="0"/>
                        <a:t>-.0169747</a:t>
                      </a:r>
                      <a:endParaRPr lang="en-CA" dirty="0"/>
                    </a:p>
                  </a:txBody>
                  <a:tcPr/>
                </a:tc>
                <a:tc>
                  <a:txBody>
                    <a:bodyPr/>
                    <a:lstStyle/>
                    <a:p>
                      <a:pPr algn="r"/>
                      <a:r>
                        <a:rPr lang="en-CA" dirty="0" smtClean="0"/>
                        <a:t>.0095035</a:t>
                      </a:r>
                      <a:endParaRPr lang="en-CA" dirty="0"/>
                    </a:p>
                  </a:txBody>
                  <a:tcPr/>
                </a:tc>
                <a:tc>
                  <a:txBody>
                    <a:bodyPr/>
                    <a:lstStyle/>
                    <a:p>
                      <a:pPr algn="r"/>
                      <a:r>
                        <a:rPr lang="en-CA" dirty="0" smtClean="0"/>
                        <a:t>-1.79</a:t>
                      </a:r>
                      <a:endParaRPr lang="en-CA" dirty="0"/>
                    </a:p>
                  </a:txBody>
                  <a:tcPr/>
                </a:tc>
                <a:tc>
                  <a:txBody>
                    <a:bodyPr/>
                    <a:lstStyle/>
                    <a:p>
                      <a:pPr algn="r"/>
                      <a:r>
                        <a:rPr lang="en-CA" dirty="0" smtClean="0"/>
                        <a:t>0.074</a:t>
                      </a:r>
                      <a:endParaRPr lang="en-CA" dirty="0"/>
                    </a:p>
                  </a:txBody>
                  <a:tcPr/>
                </a:tc>
                <a:tc>
                  <a:txBody>
                    <a:bodyPr/>
                    <a:lstStyle/>
                    <a:p>
                      <a:pPr algn="r"/>
                      <a:r>
                        <a:rPr lang="en-CA" dirty="0" smtClean="0"/>
                        <a:t>-.0356012</a:t>
                      </a:r>
                      <a:endParaRPr lang="en-CA" dirty="0"/>
                    </a:p>
                  </a:txBody>
                  <a:tcPr/>
                </a:tc>
                <a:tc>
                  <a:txBody>
                    <a:bodyPr/>
                    <a:lstStyle/>
                    <a:p>
                      <a:pPr algn="r"/>
                      <a:r>
                        <a:rPr lang="en-CA" dirty="0" smtClean="0"/>
                        <a:t>.0016518</a:t>
                      </a:r>
                      <a:endParaRPr lang="en-CA" dirty="0"/>
                    </a:p>
                  </a:txBody>
                  <a:tcPr/>
                </a:tc>
              </a:tr>
            </a:tbl>
          </a:graphicData>
        </a:graphic>
      </p:graphicFrame>
    </p:spTree>
    <p:extLst>
      <p:ext uri="{BB962C8B-B14F-4D97-AF65-F5344CB8AC3E}">
        <p14:creationId xmlns:p14="http://schemas.microsoft.com/office/powerpoint/2010/main" val="2193434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Problem</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0" indent="0">
              <a:buNone/>
            </a:pPr>
            <a:endParaRPr lang="en-US" sz="2400" dirty="0" smtClean="0"/>
          </a:p>
          <a:p>
            <a:pPr marL="0" indent="0">
              <a:buNone/>
            </a:pPr>
            <a:endParaRPr lang="en-US" sz="2400" dirty="0"/>
          </a:p>
          <a:p>
            <a:pPr marL="0" indent="0">
              <a:buNone/>
            </a:pPr>
            <a:r>
              <a:rPr lang="en-US" sz="2400" dirty="0" smtClean="0"/>
              <a:t>Research demonstrates a steady increase between the 1970s and early 2000s in the average time from initiating a grievance to the rendering of an arbitration award in all Canadian jurisdictions studied.</a:t>
            </a:r>
          </a:p>
          <a:p>
            <a:pPr marL="0" indent="0">
              <a:buNone/>
            </a:pPr>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CA" dirty="0" smtClean="0"/>
              <a:t>Hearing Days</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2249480054"/>
              </p:ext>
            </p:extLst>
          </p:nvPr>
        </p:nvGraphicFramePr>
        <p:xfrm>
          <a:off x="838200" y="914400"/>
          <a:ext cx="7494403" cy="5303796"/>
        </p:xfrm>
        <a:graphic>
          <a:graphicData uri="http://schemas.openxmlformats.org/drawingml/2006/table">
            <a:tbl>
              <a:tblPr firstRow="1" bandRow="1">
                <a:tableStyleId>{5C22544A-7EE6-4342-B048-85BDC9FD1C3A}</a:tableStyleId>
              </a:tblPr>
              <a:tblGrid>
                <a:gridCol w="1136968"/>
                <a:gridCol w="1073375"/>
                <a:gridCol w="1447257"/>
                <a:gridCol w="762000"/>
                <a:gridCol w="762000"/>
                <a:gridCol w="1219200"/>
                <a:gridCol w="1093603"/>
              </a:tblGrid>
              <a:tr h="911951">
                <a:tc>
                  <a:txBody>
                    <a:bodyPr/>
                    <a:lstStyle/>
                    <a:p>
                      <a:pPr algn="ctr"/>
                      <a:endParaRPr lang="en-CA" dirty="0" smtClean="0"/>
                    </a:p>
                    <a:p>
                      <a:pPr algn="ctr"/>
                      <a:r>
                        <a:rPr lang="en-CA" dirty="0" smtClean="0"/>
                        <a:t>_t</a:t>
                      </a:r>
                      <a:endParaRPr lang="en-CA" dirty="0"/>
                    </a:p>
                  </a:txBody>
                  <a:tcPr/>
                </a:tc>
                <a:tc>
                  <a:txBody>
                    <a:bodyPr/>
                    <a:lstStyle/>
                    <a:p>
                      <a:pPr algn="ctr"/>
                      <a:endParaRPr lang="en-CA" dirty="0" smtClean="0"/>
                    </a:p>
                    <a:p>
                      <a:pPr algn="ctr"/>
                      <a:r>
                        <a:rPr lang="en-CA" dirty="0" smtClean="0"/>
                        <a:t>Coef.</a:t>
                      </a:r>
                      <a:endParaRPr lang="en-CA" dirty="0"/>
                    </a:p>
                  </a:txBody>
                  <a:tcPr/>
                </a:tc>
                <a:tc>
                  <a:txBody>
                    <a:bodyPr/>
                    <a:lstStyle/>
                    <a:p>
                      <a:pPr algn="ctr"/>
                      <a:endParaRPr lang="en-CA" dirty="0" smtClean="0"/>
                    </a:p>
                    <a:p>
                      <a:pPr algn="ctr"/>
                      <a:r>
                        <a:rPr lang="en-CA" dirty="0" smtClean="0"/>
                        <a:t>Robust Std. Err.</a:t>
                      </a:r>
                      <a:endParaRPr lang="en-CA" dirty="0"/>
                    </a:p>
                  </a:txBody>
                  <a:tcPr/>
                </a:tc>
                <a:tc>
                  <a:txBody>
                    <a:bodyPr/>
                    <a:lstStyle/>
                    <a:p>
                      <a:pPr algn="ctr"/>
                      <a:endParaRPr lang="en-CA" dirty="0" smtClean="0"/>
                    </a:p>
                    <a:p>
                      <a:pPr algn="ctr"/>
                      <a:r>
                        <a:rPr lang="en-CA" dirty="0" smtClean="0"/>
                        <a:t>Z</a:t>
                      </a:r>
                      <a:endParaRPr lang="en-CA" dirty="0"/>
                    </a:p>
                  </a:txBody>
                  <a:tcPr/>
                </a:tc>
                <a:tc>
                  <a:txBody>
                    <a:bodyPr/>
                    <a:lstStyle/>
                    <a:p>
                      <a:pPr algn="ctr"/>
                      <a:endParaRPr lang="en-CA" dirty="0" smtClean="0"/>
                    </a:p>
                    <a:p>
                      <a:pPr algn="ctr"/>
                      <a:r>
                        <a:rPr lang="en-CA" dirty="0" smtClean="0"/>
                        <a:t>P&gt;|z|</a:t>
                      </a:r>
                      <a:endParaRPr lang="en-CA" dirty="0"/>
                    </a:p>
                  </a:txBody>
                  <a:tcPr/>
                </a:tc>
                <a:tc>
                  <a:txBody>
                    <a:bodyPr/>
                    <a:lstStyle/>
                    <a:p>
                      <a:pPr algn="ctr"/>
                      <a:endParaRPr lang="en-CA" dirty="0" smtClean="0"/>
                    </a:p>
                    <a:p>
                      <a:pPr algn="ctr"/>
                      <a:r>
                        <a:rPr lang="en-CA" dirty="0" smtClean="0"/>
                        <a:t>[95%</a:t>
                      </a:r>
                      <a:r>
                        <a:rPr lang="en-CA" baseline="0" dirty="0" smtClean="0"/>
                        <a:t> Conf. Interval]</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t>T-stat</a:t>
                      </a:r>
                    </a:p>
                    <a:p>
                      <a:pPr algn="ctr"/>
                      <a:endParaRPr lang="en-CA" dirty="0"/>
                    </a:p>
                  </a:txBody>
                  <a:tcPr/>
                </a:tc>
              </a:tr>
              <a:tr h="365783">
                <a:tc>
                  <a:txBody>
                    <a:bodyPr/>
                    <a:lstStyle/>
                    <a:p>
                      <a:r>
                        <a:rPr lang="en-CA" sz="1700" dirty="0" smtClean="0"/>
                        <a:t> jurisother</a:t>
                      </a:r>
                      <a:endParaRPr lang="en-CA" sz="1700" dirty="0"/>
                    </a:p>
                  </a:txBody>
                  <a:tcPr/>
                </a:tc>
                <a:tc>
                  <a:txBody>
                    <a:bodyPr/>
                    <a:lstStyle/>
                    <a:p>
                      <a:pPr algn="r"/>
                      <a:r>
                        <a:rPr lang="en-CA" sz="1700" dirty="0" smtClean="0"/>
                        <a:t>-.4575563</a:t>
                      </a:r>
                      <a:endParaRPr lang="en-CA" sz="1700" dirty="0"/>
                    </a:p>
                  </a:txBody>
                  <a:tcPr/>
                </a:tc>
                <a:tc>
                  <a:txBody>
                    <a:bodyPr/>
                    <a:lstStyle/>
                    <a:p>
                      <a:pPr algn="r"/>
                      <a:r>
                        <a:rPr lang="en-CA" sz="1700" dirty="0" smtClean="0"/>
                        <a:t>.1672811</a:t>
                      </a:r>
                      <a:endParaRPr lang="en-CA" sz="1700" dirty="0"/>
                    </a:p>
                  </a:txBody>
                  <a:tcPr/>
                </a:tc>
                <a:tc>
                  <a:txBody>
                    <a:bodyPr/>
                    <a:lstStyle/>
                    <a:p>
                      <a:pPr algn="r"/>
                      <a:r>
                        <a:rPr lang="en-CA" sz="1700" dirty="0" smtClean="0"/>
                        <a:t>-2.74</a:t>
                      </a:r>
                      <a:endParaRPr lang="en-CA" sz="1700" dirty="0"/>
                    </a:p>
                  </a:txBody>
                  <a:tcPr/>
                </a:tc>
                <a:tc>
                  <a:txBody>
                    <a:bodyPr/>
                    <a:lstStyle/>
                    <a:p>
                      <a:pPr algn="r"/>
                      <a:r>
                        <a:rPr lang="en-CA" sz="1700" dirty="0" smtClean="0"/>
                        <a:t>0.006</a:t>
                      </a:r>
                      <a:endParaRPr lang="en-CA" sz="1700" dirty="0"/>
                    </a:p>
                  </a:txBody>
                  <a:tcPr/>
                </a:tc>
                <a:tc>
                  <a:txBody>
                    <a:bodyPr/>
                    <a:lstStyle/>
                    <a:p>
                      <a:pPr algn="r"/>
                      <a:r>
                        <a:rPr lang="en-CA" sz="1700" dirty="0" smtClean="0"/>
                        <a:t>-.7854212</a:t>
                      </a:r>
                      <a:endParaRPr lang="en-CA" sz="1700" dirty="0"/>
                    </a:p>
                  </a:txBody>
                  <a:tcPr/>
                </a:tc>
                <a:tc>
                  <a:txBody>
                    <a:bodyPr/>
                    <a:lstStyle/>
                    <a:p>
                      <a:pPr algn="r"/>
                      <a:r>
                        <a:rPr lang="en-CA" sz="1700" dirty="0" smtClean="0"/>
                        <a:t>-.1296913</a:t>
                      </a:r>
                      <a:endParaRPr lang="en-CA" sz="1700" dirty="0"/>
                    </a:p>
                  </a:txBody>
                  <a:tcPr/>
                </a:tc>
              </a:tr>
              <a:tr h="365783">
                <a:tc>
                  <a:txBody>
                    <a:bodyPr/>
                    <a:lstStyle/>
                    <a:p>
                      <a:r>
                        <a:rPr lang="en-CA" sz="1700" cap="none" baseline="0" dirty="0" smtClean="0"/>
                        <a:t> drug</a:t>
                      </a:r>
                      <a:endParaRPr lang="en-CA" sz="1700" cap="none" baseline="0" dirty="0"/>
                    </a:p>
                  </a:txBody>
                  <a:tcPr/>
                </a:tc>
                <a:tc>
                  <a:txBody>
                    <a:bodyPr/>
                    <a:lstStyle/>
                    <a:p>
                      <a:pPr algn="r"/>
                      <a:r>
                        <a:rPr lang="en-CA" sz="1700" dirty="0" smtClean="0"/>
                        <a:t>.3853115</a:t>
                      </a:r>
                      <a:endParaRPr lang="en-CA" sz="1700" dirty="0"/>
                    </a:p>
                  </a:txBody>
                  <a:tcPr/>
                </a:tc>
                <a:tc>
                  <a:txBody>
                    <a:bodyPr/>
                    <a:lstStyle/>
                    <a:p>
                      <a:pPr algn="r"/>
                      <a:r>
                        <a:rPr lang="en-CA" sz="1700" dirty="0" smtClean="0"/>
                        <a:t>.1389127</a:t>
                      </a:r>
                      <a:endParaRPr lang="en-CA" sz="1700" dirty="0"/>
                    </a:p>
                  </a:txBody>
                  <a:tcPr/>
                </a:tc>
                <a:tc>
                  <a:txBody>
                    <a:bodyPr/>
                    <a:lstStyle/>
                    <a:p>
                      <a:pPr algn="r"/>
                      <a:r>
                        <a:rPr lang="en-CA" sz="1700" dirty="0" smtClean="0"/>
                        <a:t>2.77</a:t>
                      </a:r>
                      <a:endParaRPr lang="en-CA" sz="1700" dirty="0"/>
                    </a:p>
                  </a:txBody>
                  <a:tcPr/>
                </a:tc>
                <a:tc>
                  <a:txBody>
                    <a:bodyPr/>
                    <a:lstStyle/>
                    <a:p>
                      <a:pPr algn="r"/>
                      <a:r>
                        <a:rPr lang="en-CA" sz="1700" dirty="0" smtClean="0"/>
                        <a:t>0.006</a:t>
                      </a:r>
                      <a:endParaRPr lang="en-CA" sz="1700" dirty="0"/>
                    </a:p>
                  </a:txBody>
                  <a:tcPr/>
                </a:tc>
                <a:tc>
                  <a:txBody>
                    <a:bodyPr/>
                    <a:lstStyle/>
                    <a:p>
                      <a:pPr algn="r"/>
                      <a:r>
                        <a:rPr lang="en-CA" sz="1700" dirty="0" smtClean="0"/>
                        <a:t>.1130475</a:t>
                      </a:r>
                      <a:endParaRPr lang="en-CA" sz="1700" dirty="0"/>
                    </a:p>
                  </a:txBody>
                  <a:tcPr/>
                </a:tc>
                <a:tc>
                  <a:txBody>
                    <a:bodyPr/>
                    <a:lstStyle/>
                    <a:p>
                      <a:pPr algn="r"/>
                      <a:r>
                        <a:rPr lang="en-CA" sz="1700" dirty="0" smtClean="0"/>
                        <a:t>.6575754</a:t>
                      </a:r>
                      <a:endParaRPr lang="en-CA" sz="1700" dirty="0"/>
                    </a:p>
                  </a:txBody>
                  <a:tcPr/>
                </a:tc>
              </a:tr>
              <a:tr h="365783">
                <a:tc>
                  <a:txBody>
                    <a:bodyPr/>
                    <a:lstStyle/>
                    <a:p>
                      <a:r>
                        <a:rPr lang="en-CA" sz="1700" cap="none" baseline="0" dirty="0" smtClean="0"/>
                        <a:t>Charter</a:t>
                      </a:r>
                      <a:endParaRPr lang="en-CA" sz="1700" cap="none" baseline="0" dirty="0"/>
                    </a:p>
                  </a:txBody>
                  <a:tcPr/>
                </a:tc>
                <a:tc>
                  <a:txBody>
                    <a:bodyPr/>
                    <a:lstStyle/>
                    <a:p>
                      <a:pPr algn="r"/>
                      <a:r>
                        <a:rPr lang="en-CA" sz="1700" dirty="0" smtClean="0"/>
                        <a:t>.9450663</a:t>
                      </a:r>
                      <a:endParaRPr lang="en-CA" sz="1700" dirty="0"/>
                    </a:p>
                  </a:txBody>
                  <a:tcPr/>
                </a:tc>
                <a:tc>
                  <a:txBody>
                    <a:bodyPr/>
                    <a:lstStyle/>
                    <a:p>
                      <a:pPr algn="r"/>
                      <a:r>
                        <a:rPr lang="en-CA" sz="1700" dirty="0" smtClean="0"/>
                        <a:t>.3854717</a:t>
                      </a:r>
                      <a:endParaRPr lang="en-CA" sz="1700" dirty="0"/>
                    </a:p>
                  </a:txBody>
                  <a:tcPr/>
                </a:tc>
                <a:tc>
                  <a:txBody>
                    <a:bodyPr/>
                    <a:lstStyle/>
                    <a:p>
                      <a:pPr algn="r"/>
                      <a:r>
                        <a:rPr lang="en-CA" sz="1700" dirty="0" smtClean="0"/>
                        <a:t>2.45</a:t>
                      </a:r>
                      <a:endParaRPr lang="en-CA" sz="1700" dirty="0"/>
                    </a:p>
                  </a:txBody>
                  <a:tcPr/>
                </a:tc>
                <a:tc>
                  <a:txBody>
                    <a:bodyPr/>
                    <a:lstStyle/>
                    <a:p>
                      <a:pPr algn="r"/>
                      <a:r>
                        <a:rPr lang="en-CA" sz="1700" dirty="0" smtClean="0"/>
                        <a:t>0.014</a:t>
                      </a:r>
                      <a:endParaRPr lang="en-CA" sz="1700" dirty="0"/>
                    </a:p>
                  </a:txBody>
                  <a:tcPr/>
                </a:tc>
                <a:tc>
                  <a:txBody>
                    <a:bodyPr/>
                    <a:lstStyle/>
                    <a:p>
                      <a:pPr algn="r"/>
                      <a:r>
                        <a:rPr lang="en-CA" sz="1700" dirty="0" smtClean="0"/>
                        <a:t>.1895557</a:t>
                      </a:r>
                      <a:endParaRPr lang="en-CA" sz="1700" dirty="0"/>
                    </a:p>
                  </a:txBody>
                  <a:tcPr/>
                </a:tc>
                <a:tc>
                  <a:txBody>
                    <a:bodyPr/>
                    <a:lstStyle/>
                    <a:p>
                      <a:pPr algn="r"/>
                      <a:r>
                        <a:rPr lang="en-CA" sz="1700" dirty="0" smtClean="0"/>
                        <a:t>1.700577</a:t>
                      </a:r>
                      <a:endParaRPr lang="en-CA" sz="1700" dirty="0"/>
                    </a:p>
                  </a:txBody>
                  <a:tcPr/>
                </a:tc>
              </a:tr>
              <a:tr h="365783">
                <a:tc>
                  <a:txBody>
                    <a:bodyPr/>
                    <a:lstStyle/>
                    <a:p>
                      <a:r>
                        <a:rPr lang="en-CA" sz="1700" cap="none" baseline="0" dirty="0" smtClean="0"/>
                        <a:t> cba</a:t>
                      </a:r>
                      <a:endParaRPr lang="en-CA" sz="1700" cap="none" baseline="0" dirty="0"/>
                    </a:p>
                  </a:txBody>
                  <a:tcPr/>
                </a:tc>
                <a:tc>
                  <a:txBody>
                    <a:bodyPr/>
                    <a:lstStyle/>
                    <a:p>
                      <a:pPr algn="r"/>
                      <a:r>
                        <a:rPr lang="en-CA" sz="1700" dirty="0" smtClean="0"/>
                        <a:t>.2228244</a:t>
                      </a:r>
                      <a:endParaRPr lang="en-CA" sz="1700" dirty="0"/>
                    </a:p>
                  </a:txBody>
                  <a:tcPr/>
                </a:tc>
                <a:tc>
                  <a:txBody>
                    <a:bodyPr/>
                    <a:lstStyle/>
                    <a:p>
                      <a:pPr algn="r"/>
                      <a:r>
                        <a:rPr lang="en-CA" sz="1700" dirty="0" smtClean="0"/>
                        <a:t>.1072907</a:t>
                      </a:r>
                      <a:endParaRPr lang="en-CA" sz="1700" dirty="0"/>
                    </a:p>
                  </a:txBody>
                  <a:tcPr/>
                </a:tc>
                <a:tc>
                  <a:txBody>
                    <a:bodyPr/>
                    <a:lstStyle/>
                    <a:p>
                      <a:pPr algn="r"/>
                      <a:r>
                        <a:rPr lang="en-CA" sz="1700" dirty="0" smtClean="0"/>
                        <a:t>2.08</a:t>
                      </a:r>
                      <a:endParaRPr lang="en-CA" sz="1700" dirty="0"/>
                    </a:p>
                  </a:txBody>
                  <a:tcPr/>
                </a:tc>
                <a:tc>
                  <a:txBody>
                    <a:bodyPr/>
                    <a:lstStyle/>
                    <a:p>
                      <a:pPr algn="r"/>
                      <a:r>
                        <a:rPr lang="en-CA" sz="1700" dirty="0" smtClean="0"/>
                        <a:t>0.038</a:t>
                      </a:r>
                      <a:endParaRPr lang="en-CA" sz="1700" dirty="0"/>
                    </a:p>
                  </a:txBody>
                  <a:tcPr/>
                </a:tc>
                <a:tc>
                  <a:txBody>
                    <a:bodyPr/>
                    <a:lstStyle/>
                    <a:p>
                      <a:pPr algn="r"/>
                      <a:r>
                        <a:rPr lang="en-CA" sz="1700" dirty="0" smtClean="0"/>
                        <a:t>.0125385</a:t>
                      </a:r>
                      <a:endParaRPr lang="en-CA" sz="1700" dirty="0"/>
                    </a:p>
                  </a:txBody>
                  <a:tcPr/>
                </a:tc>
                <a:tc>
                  <a:txBody>
                    <a:bodyPr/>
                    <a:lstStyle/>
                    <a:p>
                      <a:pPr algn="r"/>
                      <a:r>
                        <a:rPr lang="en-CA" sz="1700" dirty="0" smtClean="0"/>
                        <a:t>.4331104</a:t>
                      </a:r>
                      <a:endParaRPr lang="en-CA" sz="1700" dirty="0"/>
                    </a:p>
                  </a:txBody>
                  <a:tcPr/>
                </a:tc>
              </a:tr>
              <a:tr h="365783">
                <a:tc>
                  <a:txBody>
                    <a:bodyPr/>
                    <a:lstStyle/>
                    <a:p>
                      <a:r>
                        <a:rPr lang="en-CA" sz="1700" cap="none" baseline="0" dirty="0" smtClean="0"/>
                        <a:t> discd</a:t>
                      </a:r>
                      <a:endParaRPr lang="en-CA" sz="1700" cap="none" baseline="0" dirty="0"/>
                    </a:p>
                  </a:txBody>
                  <a:tcPr/>
                </a:tc>
                <a:tc>
                  <a:txBody>
                    <a:bodyPr/>
                    <a:lstStyle/>
                    <a:p>
                      <a:pPr algn="r"/>
                      <a:r>
                        <a:rPr lang="en-CA" sz="1700" dirty="0" smtClean="0"/>
                        <a:t>.1920933</a:t>
                      </a:r>
                      <a:endParaRPr lang="en-CA" sz="1700" dirty="0"/>
                    </a:p>
                  </a:txBody>
                  <a:tcPr/>
                </a:tc>
                <a:tc>
                  <a:txBody>
                    <a:bodyPr/>
                    <a:lstStyle/>
                    <a:p>
                      <a:pPr algn="r"/>
                      <a:r>
                        <a:rPr lang="en-CA" sz="1700" dirty="0" smtClean="0"/>
                        <a:t>.1126538</a:t>
                      </a:r>
                      <a:endParaRPr lang="en-CA" sz="1700" dirty="0"/>
                    </a:p>
                  </a:txBody>
                  <a:tcPr/>
                </a:tc>
                <a:tc>
                  <a:txBody>
                    <a:bodyPr/>
                    <a:lstStyle/>
                    <a:p>
                      <a:pPr algn="r"/>
                      <a:r>
                        <a:rPr lang="en-CA" sz="1700" dirty="0" smtClean="0"/>
                        <a:t>1.71</a:t>
                      </a:r>
                      <a:endParaRPr lang="en-CA" sz="1700" dirty="0"/>
                    </a:p>
                  </a:txBody>
                  <a:tcPr/>
                </a:tc>
                <a:tc>
                  <a:txBody>
                    <a:bodyPr/>
                    <a:lstStyle/>
                    <a:p>
                      <a:pPr algn="r"/>
                      <a:r>
                        <a:rPr lang="en-CA" sz="1700" dirty="0" smtClean="0"/>
                        <a:t>0.088</a:t>
                      </a:r>
                      <a:endParaRPr lang="en-CA" sz="1700" dirty="0"/>
                    </a:p>
                  </a:txBody>
                  <a:tcPr/>
                </a:tc>
                <a:tc>
                  <a:txBody>
                    <a:bodyPr/>
                    <a:lstStyle/>
                    <a:p>
                      <a:pPr algn="r"/>
                      <a:r>
                        <a:rPr lang="en-CA" sz="1700" dirty="0" smtClean="0"/>
                        <a:t>-.0287041</a:t>
                      </a:r>
                      <a:endParaRPr lang="en-CA" sz="1700" dirty="0"/>
                    </a:p>
                  </a:txBody>
                  <a:tcPr/>
                </a:tc>
                <a:tc>
                  <a:txBody>
                    <a:bodyPr/>
                    <a:lstStyle/>
                    <a:p>
                      <a:pPr algn="r"/>
                      <a:r>
                        <a:rPr lang="en-CA" sz="1700" dirty="0" smtClean="0"/>
                        <a:t>.4128907</a:t>
                      </a:r>
                      <a:endParaRPr lang="en-CA" sz="1700" dirty="0"/>
                    </a:p>
                  </a:txBody>
                  <a:tcPr/>
                </a:tc>
              </a:tr>
              <a:tr h="365783">
                <a:tc>
                  <a:txBody>
                    <a:bodyPr/>
                    <a:lstStyle/>
                    <a:p>
                      <a:r>
                        <a:rPr lang="en-CA" sz="1700" cap="none" baseline="0" dirty="0" smtClean="0"/>
                        <a:t> other</a:t>
                      </a:r>
                      <a:endParaRPr lang="en-CA" sz="1700" cap="none" baseline="0" dirty="0"/>
                    </a:p>
                  </a:txBody>
                  <a:tcPr/>
                </a:tc>
                <a:tc>
                  <a:txBody>
                    <a:bodyPr/>
                    <a:lstStyle/>
                    <a:p>
                      <a:pPr algn="r"/>
                      <a:r>
                        <a:rPr lang="en-CA" sz="1700" dirty="0" smtClean="0"/>
                        <a:t>.3101763</a:t>
                      </a:r>
                      <a:endParaRPr lang="en-CA" sz="1700" dirty="0"/>
                    </a:p>
                  </a:txBody>
                  <a:tcPr/>
                </a:tc>
                <a:tc>
                  <a:txBody>
                    <a:bodyPr/>
                    <a:lstStyle/>
                    <a:p>
                      <a:pPr algn="r"/>
                      <a:r>
                        <a:rPr lang="en-CA" sz="1700" dirty="0" smtClean="0"/>
                        <a:t>.1117161</a:t>
                      </a:r>
                      <a:endParaRPr lang="en-CA" sz="1700" dirty="0"/>
                    </a:p>
                  </a:txBody>
                  <a:tcPr/>
                </a:tc>
                <a:tc>
                  <a:txBody>
                    <a:bodyPr/>
                    <a:lstStyle/>
                    <a:p>
                      <a:pPr algn="r"/>
                      <a:r>
                        <a:rPr lang="en-CA" sz="1700" dirty="0" smtClean="0"/>
                        <a:t>2.78</a:t>
                      </a:r>
                      <a:endParaRPr lang="en-CA" sz="1700" dirty="0"/>
                    </a:p>
                  </a:txBody>
                  <a:tcPr/>
                </a:tc>
                <a:tc>
                  <a:txBody>
                    <a:bodyPr/>
                    <a:lstStyle/>
                    <a:p>
                      <a:pPr algn="r"/>
                      <a:r>
                        <a:rPr lang="en-CA" sz="1700" dirty="0" smtClean="0"/>
                        <a:t>0.005</a:t>
                      </a:r>
                      <a:endParaRPr lang="en-CA" sz="1700" dirty="0"/>
                    </a:p>
                  </a:txBody>
                  <a:tcPr/>
                </a:tc>
                <a:tc>
                  <a:txBody>
                    <a:bodyPr/>
                    <a:lstStyle/>
                    <a:p>
                      <a:pPr algn="r"/>
                      <a:r>
                        <a:rPr lang="en-CA" sz="1700" dirty="0" smtClean="0"/>
                        <a:t>.0912168</a:t>
                      </a:r>
                      <a:endParaRPr lang="en-CA" sz="1700" dirty="0"/>
                    </a:p>
                  </a:txBody>
                  <a:tcPr/>
                </a:tc>
                <a:tc>
                  <a:txBody>
                    <a:bodyPr/>
                    <a:lstStyle/>
                    <a:p>
                      <a:pPr algn="r"/>
                      <a:r>
                        <a:rPr lang="en-CA" sz="1700" dirty="0" smtClean="0"/>
                        <a:t>.5291359</a:t>
                      </a:r>
                      <a:endParaRPr lang="en-CA" sz="1700" dirty="0"/>
                    </a:p>
                  </a:txBody>
                  <a:tcPr/>
                </a:tc>
              </a:tr>
              <a:tr h="365783">
                <a:tc>
                  <a:txBody>
                    <a:bodyPr/>
                    <a:lstStyle/>
                    <a:p>
                      <a:r>
                        <a:rPr lang="en-CA" sz="1700" cap="none" baseline="0" dirty="0" smtClean="0"/>
                        <a:t> gov</a:t>
                      </a:r>
                      <a:endParaRPr lang="en-CA" sz="1700" cap="none" baseline="0" dirty="0"/>
                    </a:p>
                  </a:txBody>
                  <a:tcPr/>
                </a:tc>
                <a:tc>
                  <a:txBody>
                    <a:bodyPr/>
                    <a:lstStyle/>
                    <a:p>
                      <a:pPr algn="r"/>
                      <a:r>
                        <a:rPr lang="en-CA" sz="1700" dirty="0" smtClean="0"/>
                        <a:t>.1996908</a:t>
                      </a:r>
                      <a:endParaRPr lang="en-CA" sz="1700" dirty="0"/>
                    </a:p>
                  </a:txBody>
                  <a:tcPr/>
                </a:tc>
                <a:tc>
                  <a:txBody>
                    <a:bodyPr/>
                    <a:lstStyle/>
                    <a:p>
                      <a:pPr algn="r"/>
                      <a:r>
                        <a:rPr lang="en-CA" sz="1700" dirty="0" smtClean="0"/>
                        <a:t>.0485235</a:t>
                      </a:r>
                      <a:endParaRPr lang="en-CA" sz="1700" dirty="0"/>
                    </a:p>
                  </a:txBody>
                  <a:tcPr/>
                </a:tc>
                <a:tc>
                  <a:txBody>
                    <a:bodyPr/>
                    <a:lstStyle/>
                    <a:p>
                      <a:pPr algn="r"/>
                      <a:r>
                        <a:rPr lang="en-CA" sz="1700" dirty="0" smtClean="0"/>
                        <a:t>4.12</a:t>
                      </a:r>
                      <a:endParaRPr lang="en-CA" sz="1700" dirty="0"/>
                    </a:p>
                  </a:txBody>
                  <a:tcPr/>
                </a:tc>
                <a:tc>
                  <a:txBody>
                    <a:bodyPr/>
                    <a:lstStyle/>
                    <a:p>
                      <a:pPr algn="r"/>
                      <a:r>
                        <a:rPr lang="en-CA" sz="1700" dirty="0" smtClean="0"/>
                        <a:t>0.000</a:t>
                      </a:r>
                      <a:endParaRPr lang="en-CA" sz="1700" dirty="0"/>
                    </a:p>
                  </a:txBody>
                  <a:tcPr/>
                </a:tc>
                <a:tc>
                  <a:txBody>
                    <a:bodyPr/>
                    <a:lstStyle/>
                    <a:p>
                      <a:pPr algn="r"/>
                      <a:r>
                        <a:rPr lang="en-CA" sz="1700" dirty="0" smtClean="0"/>
                        <a:t>.1045865</a:t>
                      </a:r>
                      <a:endParaRPr lang="en-CA" sz="1700" dirty="0"/>
                    </a:p>
                  </a:txBody>
                  <a:tcPr/>
                </a:tc>
                <a:tc>
                  <a:txBody>
                    <a:bodyPr/>
                    <a:lstStyle/>
                    <a:p>
                      <a:pPr algn="r"/>
                      <a:r>
                        <a:rPr lang="en-CA" sz="1700" dirty="0" smtClean="0"/>
                        <a:t>.2947952</a:t>
                      </a:r>
                      <a:endParaRPr lang="en-CA" sz="1700" dirty="0"/>
                    </a:p>
                  </a:txBody>
                  <a:tcPr/>
                </a:tc>
              </a:tr>
              <a:tr h="365783">
                <a:tc>
                  <a:txBody>
                    <a:bodyPr/>
                    <a:lstStyle/>
                    <a:p>
                      <a:r>
                        <a:rPr lang="en-CA" sz="1700" cap="none" baseline="0" dirty="0" smtClean="0"/>
                        <a:t> educ</a:t>
                      </a:r>
                      <a:endParaRPr lang="en-CA" sz="1700" cap="none" baseline="0" dirty="0"/>
                    </a:p>
                  </a:txBody>
                  <a:tcPr/>
                </a:tc>
                <a:tc>
                  <a:txBody>
                    <a:bodyPr/>
                    <a:lstStyle/>
                    <a:p>
                      <a:pPr algn="r"/>
                      <a:r>
                        <a:rPr lang="en-CA" sz="1700" dirty="0" smtClean="0"/>
                        <a:t>.1081304</a:t>
                      </a:r>
                      <a:endParaRPr lang="en-CA" sz="1700" dirty="0"/>
                    </a:p>
                  </a:txBody>
                  <a:tcPr/>
                </a:tc>
                <a:tc>
                  <a:txBody>
                    <a:bodyPr/>
                    <a:lstStyle/>
                    <a:p>
                      <a:pPr algn="r"/>
                      <a:r>
                        <a:rPr lang="en-CA" sz="1700" dirty="0" smtClean="0"/>
                        <a:t>.0420283</a:t>
                      </a:r>
                      <a:endParaRPr lang="en-CA" sz="1700" dirty="0"/>
                    </a:p>
                  </a:txBody>
                  <a:tcPr/>
                </a:tc>
                <a:tc>
                  <a:txBody>
                    <a:bodyPr/>
                    <a:lstStyle/>
                    <a:p>
                      <a:pPr algn="r"/>
                      <a:r>
                        <a:rPr lang="en-CA" sz="1700" dirty="0" smtClean="0"/>
                        <a:t>2.57</a:t>
                      </a:r>
                      <a:endParaRPr lang="en-CA" sz="1700" dirty="0"/>
                    </a:p>
                  </a:txBody>
                  <a:tcPr/>
                </a:tc>
                <a:tc>
                  <a:txBody>
                    <a:bodyPr/>
                    <a:lstStyle/>
                    <a:p>
                      <a:pPr algn="r"/>
                      <a:r>
                        <a:rPr lang="en-CA" sz="1700" dirty="0" smtClean="0"/>
                        <a:t>0.010</a:t>
                      </a:r>
                      <a:endParaRPr lang="en-CA" sz="1700" dirty="0"/>
                    </a:p>
                  </a:txBody>
                  <a:tcPr/>
                </a:tc>
                <a:tc>
                  <a:txBody>
                    <a:bodyPr/>
                    <a:lstStyle/>
                    <a:p>
                      <a:pPr algn="r"/>
                      <a:r>
                        <a:rPr lang="en-CA" sz="1700" dirty="0" smtClean="0"/>
                        <a:t>.0257565</a:t>
                      </a:r>
                      <a:endParaRPr lang="en-CA" sz="1700" dirty="0"/>
                    </a:p>
                  </a:txBody>
                  <a:tcPr/>
                </a:tc>
                <a:tc>
                  <a:txBody>
                    <a:bodyPr/>
                    <a:lstStyle/>
                    <a:p>
                      <a:pPr algn="r"/>
                      <a:r>
                        <a:rPr lang="en-CA" sz="1700" dirty="0" smtClean="0"/>
                        <a:t>.1905043</a:t>
                      </a:r>
                      <a:endParaRPr lang="en-CA" sz="1700" dirty="0"/>
                    </a:p>
                  </a:txBody>
                  <a:tcPr/>
                </a:tc>
              </a:tr>
              <a:tr h="365783">
                <a:tc>
                  <a:txBody>
                    <a:bodyPr/>
                    <a:lstStyle/>
                    <a:p>
                      <a:r>
                        <a:rPr lang="en-CA" sz="1700" cap="none" baseline="0" dirty="0" smtClean="0"/>
                        <a:t> afact</a:t>
                      </a:r>
                      <a:endParaRPr lang="en-CA" sz="1700" cap="none" baseline="0" dirty="0"/>
                    </a:p>
                  </a:txBody>
                  <a:tcPr/>
                </a:tc>
                <a:tc>
                  <a:txBody>
                    <a:bodyPr/>
                    <a:lstStyle/>
                    <a:p>
                      <a:pPr algn="r"/>
                      <a:r>
                        <a:rPr lang="en-CA" sz="1700" dirty="0" smtClean="0"/>
                        <a:t>-.1876773</a:t>
                      </a:r>
                      <a:endParaRPr lang="en-CA" sz="1700" dirty="0"/>
                    </a:p>
                  </a:txBody>
                  <a:tcPr/>
                </a:tc>
                <a:tc>
                  <a:txBody>
                    <a:bodyPr/>
                    <a:lstStyle/>
                    <a:p>
                      <a:pPr algn="r"/>
                      <a:r>
                        <a:rPr lang="en-CA" sz="1700" dirty="0" smtClean="0"/>
                        <a:t>.0371176</a:t>
                      </a:r>
                      <a:endParaRPr lang="en-CA" sz="1700" dirty="0"/>
                    </a:p>
                  </a:txBody>
                  <a:tcPr/>
                </a:tc>
                <a:tc>
                  <a:txBody>
                    <a:bodyPr/>
                    <a:lstStyle/>
                    <a:p>
                      <a:pPr algn="r"/>
                      <a:r>
                        <a:rPr lang="en-CA" sz="1700" dirty="0" smtClean="0"/>
                        <a:t>-5.06</a:t>
                      </a:r>
                      <a:endParaRPr lang="en-CA" sz="1700" dirty="0"/>
                    </a:p>
                  </a:txBody>
                  <a:tcPr/>
                </a:tc>
                <a:tc>
                  <a:txBody>
                    <a:bodyPr/>
                    <a:lstStyle/>
                    <a:p>
                      <a:pPr algn="r"/>
                      <a:r>
                        <a:rPr lang="en-CA" sz="1700" dirty="0" smtClean="0"/>
                        <a:t>0.000</a:t>
                      </a:r>
                      <a:endParaRPr lang="en-CA" sz="1700" dirty="0"/>
                    </a:p>
                  </a:txBody>
                  <a:tcPr/>
                </a:tc>
                <a:tc>
                  <a:txBody>
                    <a:bodyPr/>
                    <a:lstStyle/>
                    <a:p>
                      <a:pPr algn="r"/>
                      <a:r>
                        <a:rPr lang="en-CA" sz="1700" dirty="0" smtClean="0"/>
                        <a:t>-.2604264</a:t>
                      </a:r>
                      <a:endParaRPr lang="en-CA" sz="1700" dirty="0"/>
                    </a:p>
                  </a:txBody>
                  <a:tcPr/>
                </a:tc>
                <a:tc>
                  <a:txBody>
                    <a:bodyPr/>
                    <a:lstStyle/>
                    <a:p>
                      <a:pPr algn="r"/>
                      <a:r>
                        <a:rPr lang="en-CA" sz="1700" dirty="0" smtClean="0"/>
                        <a:t>-.1149281</a:t>
                      </a:r>
                      <a:endParaRPr lang="en-CA" sz="1700" dirty="0"/>
                    </a:p>
                  </a:txBody>
                  <a:tcPr/>
                </a:tc>
              </a:tr>
              <a:tr h="365783">
                <a:tc>
                  <a:txBody>
                    <a:bodyPr/>
                    <a:lstStyle/>
                    <a:p>
                      <a:r>
                        <a:rPr lang="en-CA" sz="1700" cap="none" baseline="0" dirty="0" smtClean="0"/>
                        <a:t> tripart</a:t>
                      </a:r>
                      <a:endParaRPr lang="en-CA" sz="1700" cap="none" baseline="0" dirty="0"/>
                    </a:p>
                  </a:txBody>
                  <a:tcPr/>
                </a:tc>
                <a:tc>
                  <a:txBody>
                    <a:bodyPr/>
                    <a:lstStyle/>
                    <a:p>
                      <a:pPr algn="r"/>
                      <a:r>
                        <a:rPr lang="en-CA" sz="1700" dirty="0" smtClean="0"/>
                        <a:t>.1677282</a:t>
                      </a:r>
                      <a:endParaRPr lang="en-CA" sz="1700" dirty="0"/>
                    </a:p>
                  </a:txBody>
                  <a:tcPr/>
                </a:tc>
                <a:tc>
                  <a:txBody>
                    <a:bodyPr/>
                    <a:lstStyle/>
                    <a:p>
                      <a:pPr algn="r"/>
                      <a:r>
                        <a:rPr lang="en-CA" sz="1700" dirty="0" smtClean="0"/>
                        <a:t>.0692343</a:t>
                      </a:r>
                      <a:endParaRPr lang="en-CA" sz="1700" dirty="0"/>
                    </a:p>
                  </a:txBody>
                  <a:tcPr/>
                </a:tc>
                <a:tc>
                  <a:txBody>
                    <a:bodyPr/>
                    <a:lstStyle/>
                    <a:p>
                      <a:pPr algn="r"/>
                      <a:r>
                        <a:rPr lang="en-CA" sz="1700" dirty="0" smtClean="0"/>
                        <a:t>2.42</a:t>
                      </a:r>
                      <a:endParaRPr lang="en-CA" sz="1700" dirty="0"/>
                    </a:p>
                  </a:txBody>
                  <a:tcPr/>
                </a:tc>
                <a:tc>
                  <a:txBody>
                    <a:bodyPr/>
                    <a:lstStyle/>
                    <a:p>
                      <a:pPr algn="r"/>
                      <a:r>
                        <a:rPr lang="en-CA" sz="1700" dirty="0" smtClean="0"/>
                        <a:t>0.015</a:t>
                      </a:r>
                      <a:endParaRPr lang="en-CA" sz="1700" dirty="0"/>
                    </a:p>
                  </a:txBody>
                  <a:tcPr/>
                </a:tc>
                <a:tc>
                  <a:txBody>
                    <a:bodyPr/>
                    <a:lstStyle/>
                    <a:p>
                      <a:pPr algn="r"/>
                      <a:r>
                        <a:rPr lang="en-CA" sz="1700" dirty="0" smtClean="0"/>
                        <a:t>.0320314</a:t>
                      </a:r>
                      <a:endParaRPr lang="en-CA" sz="1700" dirty="0"/>
                    </a:p>
                  </a:txBody>
                  <a:tcPr/>
                </a:tc>
                <a:tc>
                  <a:txBody>
                    <a:bodyPr/>
                    <a:lstStyle/>
                    <a:p>
                      <a:pPr algn="r"/>
                      <a:r>
                        <a:rPr lang="en-CA" sz="1700" dirty="0" smtClean="0"/>
                        <a:t>.303425</a:t>
                      </a:r>
                      <a:endParaRPr lang="en-CA" sz="1700" dirty="0"/>
                    </a:p>
                  </a:txBody>
                  <a:tcPr/>
                </a:tc>
              </a:tr>
              <a:tr h="365783">
                <a:tc>
                  <a:txBody>
                    <a:bodyPr/>
                    <a:lstStyle/>
                    <a:p>
                      <a:r>
                        <a:rPr lang="en-CA" sz="1700" cap="none" baseline="0" dirty="0" smtClean="0"/>
                        <a:t> wcount</a:t>
                      </a:r>
                      <a:endParaRPr lang="en-CA" sz="1700" cap="none" baseline="0" dirty="0"/>
                    </a:p>
                  </a:txBody>
                  <a:tcPr/>
                </a:tc>
                <a:tc>
                  <a:txBody>
                    <a:bodyPr/>
                    <a:lstStyle/>
                    <a:p>
                      <a:pPr algn="r"/>
                      <a:r>
                        <a:rPr lang="en-CA" sz="1700" dirty="0" smtClean="0"/>
                        <a:t>.0000573</a:t>
                      </a:r>
                      <a:endParaRPr lang="en-CA" sz="1700" dirty="0"/>
                    </a:p>
                  </a:txBody>
                  <a:tcPr/>
                </a:tc>
                <a:tc>
                  <a:txBody>
                    <a:bodyPr/>
                    <a:lstStyle/>
                    <a:p>
                      <a:pPr algn="r"/>
                      <a:r>
                        <a:rPr lang="en-CA" sz="1700" dirty="0" smtClean="0"/>
                        <a:t>.0000101</a:t>
                      </a:r>
                      <a:endParaRPr lang="en-CA" sz="1700" dirty="0"/>
                    </a:p>
                  </a:txBody>
                  <a:tcPr/>
                </a:tc>
                <a:tc>
                  <a:txBody>
                    <a:bodyPr/>
                    <a:lstStyle/>
                    <a:p>
                      <a:pPr algn="r"/>
                      <a:r>
                        <a:rPr lang="en-CA" sz="1700" dirty="0" smtClean="0"/>
                        <a:t>5.66</a:t>
                      </a:r>
                      <a:endParaRPr lang="en-CA" sz="1700" dirty="0"/>
                    </a:p>
                  </a:txBody>
                  <a:tcPr/>
                </a:tc>
                <a:tc>
                  <a:txBody>
                    <a:bodyPr/>
                    <a:lstStyle/>
                    <a:p>
                      <a:pPr algn="r"/>
                      <a:r>
                        <a:rPr lang="en-CA" sz="1700" dirty="0" smtClean="0"/>
                        <a:t>0.000</a:t>
                      </a:r>
                      <a:endParaRPr lang="en-CA" sz="1700" dirty="0"/>
                    </a:p>
                  </a:txBody>
                  <a:tcPr/>
                </a:tc>
                <a:tc>
                  <a:txBody>
                    <a:bodyPr/>
                    <a:lstStyle/>
                    <a:p>
                      <a:pPr algn="r"/>
                      <a:r>
                        <a:rPr lang="en-CA" sz="1700" dirty="0" smtClean="0"/>
                        <a:t>.0000374</a:t>
                      </a:r>
                      <a:endParaRPr lang="en-CA" sz="1700" dirty="0"/>
                    </a:p>
                  </a:txBody>
                  <a:tcPr/>
                </a:tc>
                <a:tc>
                  <a:txBody>
                    <a:bodyPr/>
                    <a:lstStyle/>
                    <a:p>
                      <a:pPr algn="r"/>
                      <a:r>
                        <a:rPr lang="en-CA" sz="1700" dirty="0" smtClean="0"/>
                        <a:t>.0000771</a:t>
                      </a:r>
                      <a:endParaRPr lang="en-CA" sz="1700" dirty="0"/>
                    </a:p>
                  </a:txBody>
                  <a:tcPr/>
                </a:tc>
              </a:tr>
              <a:tr h="365783">
                <a:tc>
                  <a:txBody>
                    <a:bodyPr/>
                    <a:lstStyle/>
                    <a:p>
                      <a:r>
                        <a:rPr lang="en-CA" sz="1700" cap="none" baseline="0" dirty="0" smtClean="0"/>
                        <a:t> naward</a:t>
                      </a:r>
                      <a:endParaRPr lang="en-CA" sz="1700" cap="none" baseline="0" dirty="0"/>
                    </a:p>
                  </a:txBody>
                  <a:tcPr/>
                </a:tc>
                <a:tc>
                  <a:txBody>
                    <a:bodyPr/>
                    <a:lstStyle/>
                    <a:p>
                      <a:pPr algn="r"/>
                      <a:r>
                        <a:rPr lang="en-CA" sz="1700" dirty="0" smtClean="0"/>
                        <a:t>.006192</a:t>
                      </a:r>
                      <a:endParaRPr lang="en-CA" sz="1700" dirty="0"/>
                    </a:p>
                  </a:txBody>
                  <a:tcPr/>
                </a:tc>
                <a:tc>
                  <a:txBody>
                    <a:bodyPr/>
                    <a:lstStyle/>
                    <a:p>
                      <a:pPr algn="r"/>
                      <a:r>
                        <a:rPr lang="en-CA" sz="1700" dirty="0" smtClean="0"/>
                        <a:t>.0017254</a:t>
                      </a:r>
                      <a:endParaRPr lang="en-CA" sz="1700" dirty="0"/>
                    </a:p>
                  </a:txBody>
                  <a:tcPr/>
                </a:tc>
                <a:tc>
                  <a:txBody>
                    <a:bodyPr/>
                    <a:lstStyle/>
                    <a:p>
                      <a:pPr algn="r"/>
                      <a:r>
                        <a:rPr lang="en-CA" sz="1700" dirty="0" smtClean="0"/>
                        <a:t>3.59</a:t>
                      </a:r>
                      <a:endParaRPr lang="en-CA" sz="1700" dirty="0"/>
                    </a:p>
                  </a:txBody>
                  <a:tcPr/>
                </a:tc>
                <a:tc>
                  <a:txBody>
                    <a:bodyPr/>
                    <a:lstStyle/>
                    <a:p>
                      <a:pPr algn="r"/>
                      <a:r>
                        <a:rPr lang="en-CA" sz="1700" dirty="0" smtClean="0"/>
                        <a:t>0.000</a:t>
                      </a:r>
                      <a:endParaRPr lang="en-CA" sz="1700" dirty="0"/>
                    </a:p>
                  </a:txBody>
                  <a:tcPr/>
                </a:tc>
                <a:tc>
                  <a:txBody>
                    <a:bodyPr/>
                    <a:lstStyle/>
                    <a:p>
                      <a:pPr algn="r"/>
                      <a:r>
                        <a:rPr lang="en-CA" sz="1700" dirty="0" smtClean="0"/>
                        <a:t>.0028102</a:t>
                      </a:r>
                      <a:endParaRPr lang="en-CA" sz="1700" dirty="0"/>
                    </a:p>
                  </a:txBody>
                  <a:tcPr/>
                </a:tc>
                <a:tc>
                  <a:txBody>
                    <a:bodyPr/>
                    <a:lstStyle/>
                    <a:p>
                      <a:pPr algn="r"/>
                      <a:r>
                        <a:rPr lang="en-CA" sz="1700" dirty="0" smtClean="0"/>
                        <a:t>0095737</a:t>
                      </a:r>
                      <a:endParaRPr lang="en-CA" sz="1700" dirty="0"/>
                    </a:p>
                  </a:txBody>
                  <a:tcPr/>
                </a:tc>
              </a:tr>
            </a:tbl>
          </a:graphicData>
        </a:graphic>
      </p:graphicFrame>
    </p:spTree>
    <p:extLst>
      <p:ext uri="{BB962C8B-B14F-4D97-AF65-F5344CB8AC3E}">
        <p14:creationId xmlns:p14="http://schemas.microsoft.com/office/powerpoint/2010/main" val="626438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68958"/>
          </a:xfrm>
        </p:spPr>
        <p:txBody>
          <a:bodyPr/>
          <a:lstStyle/>
          <a:p>
            <a:r>
              <a:rPr lang="en-US" dirty="0" smtClean="0"/>
              <a:t>“</a:t>
            </a:r>
            <a:r>
              <a:rPr lang="en-US" i="1" dirty="0" smtClean="0"/>
              <a:t>Weber </a:t>
            </a:r>
            <a:r>
              <a:rPr lang="en-US" dirty="0" smtClean="0"/>
              <a:t>Specification” Results</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3943149582"/>
              </p:ext>
            </p:extLst>
          </p:nvPr>
        </p:nvGraphicFramePr>
        <p:xfrm>
          <a:off x="457200" y="4419600"/>
          <a:ext cx="8424936" cy="1554480"/>
        </p:xfrm>
        <a:graphic>
          <a:graphicData uri="http://schemas.openxmlformats.org/drawingml/2006/table">
            <a:tbl>
              <a:tblPr firstRow="1" bandRow="1">
                <a:tableStyleId>{5C22544A-7EE6-4342-B048-85BDC9FD1C3A}</a:tableStyleId>
              </a:tblPr>
              <a:tblGrid>
                <a:gridCol w="1351616"/>
                <a:gridCol w="1133880"/>
                <a:gridCol w="1748549"/>
                <a:gridCol w="904083"/>
                <a:gridCol w="810272"/>
                <a:gridCol w="1238268"/>
                <a:gridCol w="1238268"/>
              </a:tblGrid>
              <a:tr h="762000">
                <a:tc>
                  <a:txBody>
                    <a:bodyPr/>
                    <a:lstStyle/>
                    <a:p>
                      <a:pPr algn="ctr"/>
                      <a:endParaRPr lang="en-CA" b="1" dirty="0" smtClean="0"/>
                    </a:p>
                  </a:txBody>
                  <a:tcPr/>
                </a:tc>
                <a:tc>
                  <a:txBody>
                    <a:bodyPr/>
                    <a:lstStyle/>
                    <a:p>
                      <a:pPr algn="ctr"/>
                      <a:endParaRPr lang="en-CA" b="1" dirty="0" smtClean="0"/>
                    </a:p>
                    <a:p>
                      <a:pPr algn="ctr"/>
                      <a:r>
                        <a:rPr lang="en-CA" b="1" dirty="0" smtClean="0"/>
                        <a:t>Coef.</a:t>
                      </a:r>
                      <a:endParaRPr lang="en-CA" b="1" dirty="0"/>
                    </a:p>
                  </a:txBody>
                  <a:tcPr/>
                </a:tc>
                <a:tc>
                  <a:txBody>
                    <a:bodyPr/>
                    <a:lstStyle/>
                    <a:p>
                      <a:pPr algn="ctr"/>
                      <a:endParaRPr lang="en-CA" b="1" dirty="0" smtClean="0"/>
                    </a:p>
                    <a:p>
                      <a:pPr algn="ctr"/>
                      <a:r>
                        <a:rPr lang="en-CA" b="1" dirty="0" smtClean="0"/>
                        <a:t>Robust Std. Err.</a:t>
                      </a:r>
                      <a:endParaRPr lang="en-CA" b="1" dirty="0"/>
                    </a:p>
                  </a:txBody>
                  <a:tcPr/>
                </a:tc>
                <a:tc>
                  <a:txBody>
                    <a:bodyPr/>
                    <a:lstStyle/>
                    <a:p>
                      <a:pPr algn="ctr"/>
                      <a:endParaRPr lang="en-CA" b="1" dirty="0" smtClean="0"/>
                    </a:p>
                    <a:p>
                      <a:pPr algn="ctr"/>
                      <a:r>
                        <a:rPr lang="en-CA" b="1" dirty="0" smtClean="0"/>
                        <a:t>Z</a:t>
                      </a:r>
                      <a:endParaRPr lang="en-CA" b="1" dirty="0"/>
                    </a:p>
                  </a:txBody>
                  <a:tcPr/>
                </a:tc>
                <a:tc>
                  <a:txBody>
                    <a:bodyPr/>
                    <a:lstStyle/>
                    <a:p>
                      <a:pPr algn="ctr"/>
                      <a:endParaRPr lang="en-CA" b="1" dirty="0" smtClean="0"/>
                    </a:p>
                    <a:p>
                      <a:pPr algn="ctr"/>
                      <a:r>
                        <a:rPr lang="en-CA" b="1" dirty="0" smtClean="0"/>
                        <a:t>P&gt;|z|</a:t>
                      </a:r>
                      <a:endParaRPr lang="en-CA" b="1" dirty="0"/>
                    </a:p>
                  </a:txBody>
                  <a:tcPr/>
                </a:tc>
                <a:tc>
                  <a:txBody>
                    <a:bodyPr/>
                    <a:lstStyle/>
                    <a:p>
                      <a:pPr algn="ctr"/>
                      <a:endParaRPr lang="en-CA" b="1" dirty="0" smtClean="0"/>
                    </a:p>
                    <a:p>
                      <a:pPr algn="ctr"/>
                      <a:r>
                        <a:rPr lang="en-CA" b="1" dirty="0" smtClean="0"/>
                        <a:t>[95%</a:t>
                      </a:r>
                      <a:r>
                        <a:rPr lang="en-CA" b="1" baseline="0" dirty="0" smtClean="0"/>
                        <a:t> Conf. Interval]</a:t>
                      </a:r>
                      <a:endParaRPr lang="en-CA"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t>T-stat</a:t>
                      </a:r>
                    </a:p>
                    <a:p>
                      <a:pPr algn="ctr"/>
                      <a:endParaRPr lang="en-CA" b="1" dirty="0"/>
                    </a:p>
                  </a:txBody>
                  <a:tcPr/>
                </a:tc>
              </a:tr>
              <a:tr h="397329">
                <a:tc>
                  <a:txBody>
                    <a:bodyPr/>
                    <a:lstStyle/>
                    <a:p>
                      <a:r>
                        <a:rPr lang="en-US" sz="1800" b="1" kern="1200" baseline="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Weber</a:t>
                      </a:r>
                    </a:p>
                    <a:p>
                      <a:r>
                        <a:rPr lang="en-US" sz="1800" b="1" kern="1200" dirty="0" smtClean="0">
                          <a:solidFill>
                            <a:schemeClr val="dk1"/>
                          </a:solidFill>
                          <a:effectLst/>
                          <a:latin typeface="+mn-lt"/>
                          <a:ea typeface="+mn-ea"/>
                          <a:cs typeface="+mn-cs"/>
                        </a:rPr>
                        <a:t> </a:t>
                      </a:r>
                      <a:endParaRPr lang="en-CA"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 -1746566</a:t>
                      </a:r>
                    </a:p>
                    <a:p>
                      <a:pPr algn="r"/>
                      <a:endParaRPr lang="en-CA"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.4572543</a:t>
                      </a:r>
                    </a:p>
                    <a:p>
                      <a:pPr algn="r"/>
                      <a:endParaRPr lang="en-CA"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-0.38</a:t>
                      </a:r>
                    </a:p>
                    <a:p>
                      <a:pPr algn="r"/>
                      <a:endParaRPr lang="en-CA"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0.702</a:t>
                      </a:r>
                    </a:p>
                    <a:p>
                      <a:pPr algn="r"/>
                      <a:endParaRPr lang="en-CA" b="1" dirty="0"/>
                    </a:p>
                  </a:txBody>
                  <a:tcPr/>
                </a:tc>
                <a:tc>
                  <a:txBody>
                    <a:bodyPr/>
                    <a:lstStyle/>
                    <a:p>
                      <a:pPr algn="r"/>
                      <a:r>
                        <a:rPr lang="en-US" sz="1800" b="1" kern="1200" dirty="0" smtClean="0">
                          <a:solidFill>
                            <a:schemeClr val="dk1"/>
                          </a:solidFill>
                          <a:effectLst/>
                          <a:latin typeface="+mn-lt"/>
                          <a:ea typeface="+mn-ea"/>
                          <a:cs typeface="+mn-cs"/>
                        </a:rPr>
                        <a:t>-1.070859  </a:t>
                      </a:r>
                      <a:endParaRPr lang="en-CA"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 .7215455</a:t>
                      </a:r>
                      <a:endParaRPr lang="en-CA" b="1" dirty="0" smtClean="0"/>
                    </a:p>
                    <a:p>
                      <a:pPr algn="r"/>
                      <a:endParaRPr lang="en-CA" b="1"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39614166"/>
              </p:ext>
            </p:extLst>
          </p:nvPr>
        </p:nvGraphicFramePr>
        <p:xfrm>
          <a:off x="251520" y="1124744"/>
          <a:ext cx="8712968" cy="3226648"/>
        </p:xfrm>
        <a:graphic>
          <a:graphicData uri="http://schemas.openxmlformats.org/drawingml/2006/table">
            <a:tbl>
              <a:tblPr firstRow="1" bandRow="1">
                <a:tableStyleId>{2D5ABB26-0587-4C30-8999-92F81FD0307C}</a:tableStyleId>
              </a:tblPr>
              <a:tblGrid>
                <a:gridCol w="3946900"/>
                <a:gridCol w="3485466"/>
                <a:gridCol w="1280602"/>
              </a:tblGrid>
              <a:tr h="57606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effectLst/>
                        </a:rPr>
                        <a:t> </a:t>
                      </a:r>
                      <a:r>
                        <a:rPr lang="en-US" sz="2400" b="1" kern="1200" dirty="0" smtClean="0">
                          <a:effectLst/>
                        </a:rPr>
                        <a:t>Weber </a:t>
                      </a:r>
                      <a:r>
                        <a:rPr lang="en-CA" sz="2400" b="1" kern="1200" dirty="0" smtClean="0">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CA" sz="2400" b="1" kern="1200" dirty="0" smtClean="0">
                          <a:solidFill>
                            <a:schemeClr val="tx1"/>
                          </a:solidFill>
                          <a:effectLst/>
                          <a:latin typeface="+mn-lt"/>
                          <a:ea typeface="+mn-ea"/>
                          <a:cs typeface="+mn-cs"/>
                        </a:rPr>
                        <a:t>Pension Plan </a:t>
                      </a:r>
                      <a:r>
                        <a:rPr lang="en-CA" sz="2400" b="1" kern="1200" dirty="0" smtClean="0">
                          <a:effectLst/>
                        </a:rPr>
                        <a:t> +  </a:t>
                      </a:r>
                      <a:r>
                        <a:rPr lang="en-CA" sz="2400" b="1" kern="1200" dirty="0" smtClean="0">
                          <a:solidFill>
                            <a:schemeClr val="tx1"/>
                          </a:solidFill>
                          <a:effectLst/>
                          <a:latin typeface="+mn-lt"/>
                          <a:ea typeface="+mn-ea"/>
                          <a:cs typeface="+mn-cs"/>
                        </a:rPr>
                        <a:t>Benefit or Welfare Plan  +  Canadian Charter </a:t>
                      </a:r>
                      <a:r>
                        <a:rPr lang="en-CA" sz="2400" b="1" kern="1200" dirty="0" smtClean="0">
                          <a:effectLst/>
                        </a:rPr>
                        <a:t>+  Tort</a:t>
                      </a:r>
                      <a:endParaRPr lang="en-CA" sz="1800" b="1" kern="1200" dirty="0" smtClean="0">
                        <a:effectLst/>
                      </a:endParaRPr>
                    </a:p>
                    <a:p>
                      <a:pPr>
                        <a:lnSpc>
                          <a:spcPct val="100000"/>
                        </a:lnSpc>
                      </a:pPr>
                      <a:r>
                        <a:rPr lang="en-US" sz="1800" b="1" kern="1200" dirty="0" smtClean="0">
                          <a:effectLst/>
                        </a:rPr>
                        <a:t> </a:t>
                      </a:r>
                    </a:p>
                    <a:p>
                      <a:pPr>
                        <a:lnSpc>
                          <a:spcPct val="100000"/>
                        </a:lnSpc>
                      </a:pPr>
                      <a:endParaRPr lang="en-CA" b="1" dirty="0"/>
                    </a:p>
                  </a:txBody>
                  <a:tcPr/>
                </a:tc>
                <a:tc hMerge="1">
                  <a:txBody>
                    <a:bodyPr/>
                    <a:lstStyle/>
                    <a:p>
                      <a:pPr algn="r"/>
                      <a:endParaRPr lang="en-CA" dirty="0"/>
                    </a:p>
                  </a:txBody>
                  <a:tcPr/>
                </a:tc>
                <a:tc hMerge="1">
                  <a:txBody>
                    <a:bodyPr/>
                    <a:lstStyle/>
                    <a:p>
                      <a:pPr algn="r"/>
                      <a:endParaRPr lang="en-CA" dirty="0"/>
                    </a:p>
                  </a:txBody>
                  <a:tcPr/>
                </a:tc>
              </a:tr>
              <a:tr h="486896">
                <a:tc>
                  <a:txBody>
                    <a:bodyPr/>
                    <a:lstStyle/>
                    <a:p>
                      <a:pPr algn="l">
                        <a:lnSpc>
                          <a:spcPct val="100000"/>
                        </a:lnSpc>
                      </a:pPr>
                      <a:r>
                        <a:rPr lang="en-CA" sz="1800" b="1" kern="1200" dirty="0" smtClean="0">
                          <a:solidFill>
                            <a:schemeClr val="tx1"/>
                          </a:solidFill>
                          <a:effectLst/>
                          <a:latin typeface="+mn-lt"/>
                          <a:ea typeface="+mn-ea"/>
                          <a:cs typeface="+mn-cs"/>
                        </a:rPr>
                        <a:t>Pension Plan</a:t>
                      </a:r>
                      <a:endParaRPr lang="en-CA" b="1"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tx1"/>
                          </a:solidFill>
                          <a:effectLst/>
                          <a:latin typeface="+mn-lt"/>
                          <a:ea typeface="+mn-ea"/>
                          <a:cs typeface="+mn-cs"/>
                        </a:rPr>
                        <a:t>0 "No" 1 "Yes"</a:t>
                      </a:r>
                      <a:endParaRPr lang="en-CA" b="1" dirty="0"/>
                    </a:p>
                  </a:txBody>
                  <a:tcPr/>
                </a:tc>
                <a:tc hMerge="1">
                  <a:txBody>
                    <a:bodyPr/>
                    <a:lstStyle/>
                    <a:p>
                      <a:pPr algn="r"/>
                      <a:endParaRPr lang="en-CA" dirty="0"/>
                    </a:p>
                  </a:txBody>
                  <a:tcPr/>
                </a:tc>
              </a:tr>
              <a:tr h="422880">
                <a:tc>
                  <a:txBody>
                    <a:bodyPr/>
                    <a:lstStyle/>
                    <a:p>
                      <a:pPr algn="l">
                        <a:lnSpc>
                          <a:spcPct val="100000"/>
                        </a:lnSpc>
                      </a:pPr>
                      <a:r>
                        <a:rPr lang="en-CA" sz="1800" b="1" kern="1200" dirty="0" smtClean="0">
                          <a:solidFill>
                            <a:schemeClr val="tx1"/>
                          </a:solidFill>
                          <a:effectLst/>
                          <a:latin typeface="+mn-lt"/>
                          <a:ea typeface="+mn-ea"/>
                          <a:cs typeface="+mn-cs"/>
                        </a:rPr>
                        <a:t>Benefit or Welfare Plan </a:t>
                      </a:r>
                      <a:endParaRPr lang="en-CA" b="1"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tx1"/>
                          </a:solidFill>
                          <a:effectLst/>
                          <a:latin typeface="+mn-lt"/>
                          <a:ea typeface="+mn-ea"/>
                          <a:cs typeface="+mn-cs"/>
                        </a:rPr>
                        <a:t>(whether insured or not) 0 "No" 1 "Yes"</a:t>
                      </a:r>
                      <a:endParaRPr lang="en-CA" b="1" dirty="0"/>
                    </a:p>
                  </a:txBody>
                  <a:tcPr/>
                </a:tc>
                <a:tc hMerge="1">
                  <a:txBody>
                    <a:bodyPr/>
                    <a:lstStyle/>
                    <a:p>
                      <a:pPr algn="r"/>
                      <a:endParaRPr lang="en-CA" dirty="0"/>
                    </a:p>
                  </a:txBody>
                  <a:tcPr/>
                </a:tc>
              </a:tr>
              <a:tr h="432048">
                <a:tc>
                  <a:txBody>
                    <a:bodyPr/>
                    <a:lstStyle/>
                    <a:p>
                      <a:pPr algn="l">
                        <a:lnSpc>
                          <a:spcPct val="100000"/>
                        </a:lnSpc>
                      </a:pPr>
                      <a:r>
                        <a:rPr lang="en-CA" sz="1800" b="1" kern="1200" dirty="0" smtClean="0">
                          <a:solidFill>
                            <a:schemeClr val="tx1"/>
                          </a:solidFill>
                          <a:effectLst/>
                          <a:latin typeface="+mn-lt"/>
                          <a:ea typeface="+mn-ea"/>
                          <a:cs typeface="+mn-cs"/>
                        </a:rPr>
                        <a:t>Canadian Charter </a:t>
                      </a:r>
                      <a:endParaRPr lang="en-CA"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tx1"/>
                          </a:solidFill>
                          <a:effectLst/>
                          <a:latin typeface="+mn-lt"/>
                          <a:ea typeface="+mn-ea"/>
                          <a:cs typeface="+mn-cs"/>
                        </a:rPr>
                        <a:t>0 "No" 1 "Yes"</a:t>
                      </a:r>
                      <a:endParaRPr lang="en-CA" b="1" dirty="0"/>
                    </a:p>
                  </a:txBody>
                  <a:tcPr/>
                </a:tc>
                <a:tc>
                  <a:txBody>
                    <a:bodyPr/>
                    <a:lstStyle/>
                    <a:p>
                      <a:pPr algn="r">
                        <a:lnSpc>
                          <a:spcPct val="100000"/>
                        </a:lnSpc>
                      </a:pPr>
                      <a:endParaRPr lang="en-CA" b="1" dirty="0"/>
                    </a:p>
                  </a:txBody>
                  <a:tcPr/>
                </a:tc>
              </a:tr>
              <a:tr h="513224">
                <a:tc>
                  <a:txBody>
                    <a:bodyPr/>
                    <a:lstStyle/>
                    <a:p>
                      <a:pPr algn="l">
                        <a:lnSpc>
                          <a:spcPct val="100000"/>
                        </a:lnSpc>
                      </a:pPr>
                      <a:r>
                        <a:rPr lang="en-CA" sz="1800" b="1" kern="1200" dirty="0" smtClean="0">
                          <a:solidFill>
                            <a:schemeClr val="tx1"/>
                          </a:solidFill>
                          <a:effectLst/>
                          <a:latin typeface="+mn-lt"/>
                          <a:ea typeface="+mn-ea"/>
                          <a:cs typeface="+mn-cs"/>
                        </a:rPr>
                        <a:t>Tort</a:t>
                      </a:r>
                      <a:endParaRPr lang="en-CA" b="1"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tx1"/>
                          </a:solidFill>
                          <a:effectLst/>
                          <a:latin typeface="+mn-lt"/>
                          <a:ea typeface="+mn-ea"/>
                          <a:cs typeface="+mn-cs"/>
                        </a:rPr>
                        <a:t> 0 "No" 1 "Yes"</a:t>
                      </a:r>
                      <a:endParaRPr lang="en-CA" b="1" dirty="0"/>
                    </a:p>
                  </a:txBody>
                  <a:tcPr/>
                </a:tc>
                <a:tc hMerge="1">
                  <a:txBody>
                    <a:bodyPr/>
                    <a:lstStyle/>
                    <a:p>
                      <a:pPr algn="r"/>
                      <a:endParaRPr lang="en-CA" dirty="0"/>
                    </a:p>
                  </a:txBody>
                  <a:tcPr/>
                </a:tc>
              </a:tr>
            </a:tbl>
          </a:graphicData>
        </a:graphic>
      </p:graphicFrame>
    </p:spTree>
    <p:extLst>
      <p:ext uri="{BB962C8B-B14F-4D97-AF65-F5344CB8AC3E}">
        <p14:creationId xmlns:p14="http://schemas.microsoft.com/office/powerpoint/2010/main" val="19699241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“Manual” Review of Jurisdictional </a:t>
            </a:r>
            <a:r>
              <a:rPr lang="en-US" dirty="0"/>
              <a:t>I</a:t>
            </a:r>
            <a:r>
              <a:rPr lang="en-US" dirty="0" smtClean="0"/>
              <a:t>ssues - Results</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lvl="1" indent="-342900">
              <a:buFontTx/>
              <a:buChar char="•"/>
            </a:pPr>
            <a:r>
              <a:rPr lang="en-US" sz="2400" i="1" dirty="0" smtClean="0"/>
              <a:t>Weber</a:t>
            </a:r>
            <a:r>
              <a:rPr lang="en-US" sz="2400" dirty="0" smtClean="0"/>
              <a:t> issues accounted for 9 of of 49 jurisdictional issues decided. </a:t>
            </a:r>
          </a:p>
          <a:p>
            <a:pPr lvl="1" indent="-342900">
              <a:buFontTx/>
              <a:buChar char="•"/>
            </a:pPr>
            <a:r>
              <a:rPr lang="en-US" sz="2400" dirty="0" smtClean="0"/>
              <a:t>Predominance of traditional issues (timeliness,</a:t>
            </a:r>
            <a:r>
              <a:rPr lang="en-US" sz="2400" dirty="0"/>
              <a:t> </a:t>
            </a:r>
            <a:r>
              <a:rPr lang="en-US" sz="2400" dirty="0" smtClean="0"/>
              <a:t>scope of agreement).</a:t>
            </a:r>
          </a:p>
          <a:p>
            <a:pPr lvl="1" indent="-342900">
              <a:buFontTx/>
              <a:buChar char="•"/>
            </a:pPr>
            <a:r>
              <a:rPr lang="en-US" sz="2400" dirty="0" smtClean="0"/>
              <a:t>In about half of </a:t>
            </a:r>
            <a:r>
              <a:rPr lang="en-US" sz="2400" i="1" dirty="0" smtClean="0"/>
              <a:t>Weber</a:t>
            </a:r>
            <a:r>
              <a:rPr lang="en-US" sz="2400" dirty="0" smtClean="0"/>
              <a:t> jurisdiction cases cases it took markedly longer than average to get to a first hearing. </a:t>
            </a:r>
          </a:p>
          <a:p>
            <a:pPr lvl="1" indent="-342900">
              <a:buFontTx/>
              <a:buChar char="•"/>
            </a:pPr>
            <a:r>
              <a:rPr lang="en-US" sz="2400" dirty="0" smtClean="0"/>
              <a:t>No tendency away from average in hearing time or length of time from hearing to award.</a:t>
            </a:r>
          </a:p>
          <a:p>
            <a:pPr lvl="1" indent="-342900">
              <a:buFontTx/>
              <a:buChar char="•"/>
            </a:pPr>
            <a:r>
              <a:rPr lang="en-US" sz="2400" dirty="0"/>
              <a:t>Due to small </a:t>
            </a:r>
            <a:r>
              <a:rPr lang="en-US" sz="2400" dirty="0" smtClean="0"/>
              <a:t>population of </a:t>
            </a:r>
            <a:r>
              <a:rPr lang="en-US" sz="2400" i="1" dirty="0" smtClean="0"/>
              <a:t>Weber</a:t>
            </a:r>
            <a:r>
              <a:rPr lang="en-US" sz="2400" dirty="0" smtClean="0"/>
              <a:t> jurisdiction issues, </a:t>
            </a:r>
            <a:r>
              <a:rPr lang="en-US" sz="2400" dirty="0"/>
              <a:t>it is difficult to draw statistical inferences from </a:t>
            </a:r>
            <a:r>
              <a:rPr lang="en-US" sz="2400" dirty="0" smtClean="0"/>
              <a:t>these observations.</a:t>
            </a:r>
          </a:p>
          <a:p>
            <a:pPr lvl="1" indent="-342900">
              <a:buFontTx/>
              <a:buChar char="•"/>
            </a:pPr>
            <a:endParaRPr lang="en-US" sz="2400" dirty="0"/>
          </a:p>
          <a:p>
            <a:pPr marL="400050" lvl="1" indent="0">
              <a:buNone/>
            </a:pPr>
            <a:endParaRPr lang="en-US" sz="2400" dirty="0" smtClean="0"/>
          </a:p>
        </p:txBody>
      </p:sp>
    </p:spTree>
    <p:extLst>
      <p:ext uri="{BB962C8B-B14F-4D97-AF65-F5344CB8AC3E}">
        <p14:creationId xmlns:p14="http://schemas.microsoft.com/office/powerpoint/2010/main" val="116576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Conclusions</a:t>
            </a:r>
            <a:endParaRPr lang="en-US" dirty="0"/>
          </a:p>
        </p:txBody>
      </p:sp>
      <p:sp>
        <p:nvSpPr>
          <p:cNvPr id="5" name="Content Placeholder 4"/>
          <p:cNvSpPr>
            <a:spLocks noGrp="1"/>
          </p:cNvSpPr>
          <p:nvPr>
            <p:ph idx="4294967295"/>
          </p:nvPr>
        </p:nvSpPr>
        <p:spPr>
          <a:xfrm>
            <a:off x="457200" y="1600200"/>
            <a:ext cx="8229600" cy="4525963"/>
          </a:xfrm>
        </p:spPr>
        <p:txBody>
          <a:bodyPr>
            <a:normAutofit fontScale="85000" lnSpcReduction="10000"/>
          </a:bodyPr>
          <a:lstStyle/>
          <a:p>
            <a:pPr marL="514350" indent="-514350">
              <a:buAutoNum type="arabicPeriod"/>
            </a:pPr>
            <a:r>
              <a:rPr lang="en-US" sz="2400" dirty="0" smtClean="0"/>
              <a:t>The changed legal environment and culture of legalism hypotheses find little support in the data:</a:t>
            </a:r>
          </a:p>
          <a:p>
            <a:pPr marL="0" indent="0">
              <a:buNone/>
            </a:pPr>
            <a:endParaRPr lang="en-US" sz="2400" dirty="0" smtClean="0"/>
          </a:p>
          <a:p>
            <a:pPr marL="857250" lvl="1" indent="-457200">
              <a:buFont typeface="Arial" panose="020B0604020202020204" pitchFamily="34" charset="0"/>
              <a:buChar char="•"/>
            </a:pPr>
            <a:r>
              <a:rPr lang="en-US" sz="2400" dirty="0" smtClean="0"/>
              <a:t>Most </a:t>
            </a:r>
            <a:r>
              <a:rPr lang="en-US" sz="2400" dirty="0"/>
              <a:t>delay is prior to the hearing</a:t>
            </a:r>
            <a:r>
              <a:rPr lang="en-US" sz="2400" dirty="0" smtClean="0"/>
              <a:t>.</a:t>
            </a:r>
          </a:p>
          <a:p>
            <a:pPr marL="400050" lvl="1" indent="0">
              <a:buNone/>
            </a:pPr>
            <a:endParaRPr lang="en-US" sz="2400" dirty="0" smtClean="0"/>
          </a:p>
          <a:p>
            <a:pPr marL="857250" lvl="1" indent="-457200">
              <a:buFont typeface="Arial" panose="020B0604020202020204" pitchFamily="34" charset="0"/>
              <a:buChar char="•"/>
            </a:pPr>
            <a:r>
              <a:rPr lang="en-US" sz="2400" dirty="0" smtClean="0"/>
              <a:t>The number of legal subjects dealt with in an award has no statistically significant effect at any stage.</a:t>
            </a:r>
          </a:p>
          <a:p>
            <a:pPr marL="857250" lvl="1" indent="-457200">
              <a:buFont typeface="Arial" panose="020B0604020202020204" pitchFamily="34" charset="0"/>
              <a:buChar char="•"/>
            </a:pPr>
            <a:endParaRPr lang="en-US" sz="2400" dirty="0"/>
          </a:p>
          <a:p>
            <a:pPr marL="857250" lvl="1" indent="-457200">
              <a:buFont typeface="Arial" panose="020B0604020202020204" pitchFamily="34" charset="0"/>
              <a:buChar char="•"/>
            </a:pPr>
            <a:r>
              <a:rPr lang="en-US" sz="2400" dirty="0" smtClean="0"/>
              <a:t>The total number of cases raising issues within new jurisdiction is relatively small in relation to the total number of legal issues decided.</a:t>
            </a:r>
          </a:p>
          <a:p>
            <a:pPr marL="400050" lvl="1" indent="0">
              <a:buNone/>
            </a:pPr>
            <a:endParaRPr lang="en-US" sz="2400" dirty="0" smtClean="0"/>
          </a:p>
          <a:p>
            <a:pPr marL="857250" lvl="1" indent="-457200">
              <a:buFont typeface="Arial" panose="020B0604020202020204" pitchFamily="34" charset="0"/>
              <a:buChar char="•"/>
            </a:pPr>
            <a:r>
              <a:rPr lang="en-US" sz="2400" dirty="0"/>
              <a:t>Use of legal counsel by a party has no statistically significant effect except at the hearing stage.  There it is only </a:t>
            </a:r>
            <a:r>
              <a:rPr lang="en-US" sz="2400" dirty="0" smtClean="0"/>
              <a:t>the use </a:t>
            </a:r>
            <a:r>
              <a:rPr lang="en-US" sz="2400" dirty="0"/>
              <a:t>of counsel by unions that is </a:t>
            </a:r>
            <a:r>
              <a:rPr lang="en-US" sz="2400" dirty="0" smtClean="0"/>
              <a:t>significant.</a:t>
            </a:r>
          </a:p>
          <a:p>
            <a:pPr marL="857250" lvl="1" indent="-457200">
              <a:buFont typeface="Arial" panose="020B0604020202020204" pitchFamily="34" charset="0"/>
              <a:buChar char="•"/>
            </a:pPr>
            <a:endParaRPr lang="en-US" sz="2400" dirty="0"/>
          </a:p>
          <a:p>
            <a:pPr marL="400050" lvl="1" indent="0">
              <a:buNone/>
            </a:pPr>
            <a:endParaRPr lang="en-US" sz="2400" dirty="0" smtClean="0"/>
          </a:p>
        </p:txBody>
      </p:sp>
    </p:spTree>
    <p:extLst>
      <p:ext uri="{BB962C8B-B14F-4D97-AF65-F5344CB8AC3E}">
        <p14:creationId xmlns:p14="http://schemas.microsoft.com/office/powerpoint/2010/main" val="1949977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Conclusions</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lvl="1" indent="-342900">
              <a:buFontTx/>
              <a:buChar char="•"/>
            </a:pPr>
            <a:endParaRPr lang="en-US" sz="2400" dirty="0" smtClean="0"/>
          </a:p>
          <a:p>
            <a:pPr lvl="1" indent="-342900">
              <a:buFontTx/>
              <a:buChar char="•"/>
            </a:pPr>
            <a:r>
              <a:rPr lang="en-US" sz="2400" dirty="0" smtClean="0"/>
              <a:t>On the other hand, jurisdictional determinations are associated with delay prior to the first date of hearing.  The reasons for this require further investigation.</a:t>
            </a:r>
          </a:p>
          <a:p>
            <a:pPr marL="400050" lvl="1" indent="0">
              <a:buNone/>
            </a:pPr>
            <a:endParaRPr lang="en-US" sz="2400" dirty="0" smtClean="0"/>
          </a:p>
          <a:p>
            <a:pPr lvl="1" indent="-342900">
              <a:buFontTx/>
              <a:buChar char="•"/>
            </a:pPr>
            <a:r>
              <a:rPr lang="en-US" sz="2400" dirty="0" smtClean="0"/>
              <a:t>Determining </a:t>
            </a:r>
            <a:r>
              <a:rPr lang="en-US" sz="2400" i="1" dirty="0" smtClean="0"/>
              <a:t>Weber</a:t>
            </a:r>
            <a:r>
              <a:rPr lang="en-US" sz="2400" dirty="0" smtClean="0"/>
              <a:t> jurisdiction probably makes some contribution to the likelihood of this delay, but the number of </a:t>
            </a:r>
            <a:r>
              <a:rPr lang="en-US" sz="2400" i="1" dirty="0" smtClean="0"/>
              <a:t>Weber</a:t>
            </a:r>
            <a:r>
              <a:rPr lang="en-US" sz="2400" dirty="0" smtClean="0"/>
              <a:t> jurisdiction cases is small.</a:t>
            </a:r>
          </a:p>
          <a:p>
            <a:pPr marL="400050" lvl="1" indent="0">
              <a:buNone/>
            </a:pPr>
            <a:endParaRPr lang="en-US" sz="2400" dirty="0" smtClean="0"/>
          </a:p>
        </p:txBody>
      </p:sp>
    </p:spTree>
    <p:extLst>
      <p:ext uri="{BB962C8B-B14F-4D97-AF65-F5344CB8AC3E}">
        <p14:creationId xmlns:p14="http://schemas.microsoft.com/office/powerpoint/2010/main" val="30571116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Conclusions</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514350" indent="-514350">
              <a:buAutoNum type="arabicPeriod" startAt="2"/>
            </a:pPr>
            <a:r>
              <a:rPr lang="en-US" sz="2400" dirty="0" smtClean="0"/>
              <a:t>There is no evidence in our data suggesting that arbitral behavior is a significant contributor to systemic delay.</a:t>
            </a:r>
          </a:p>
          <a:p>
            <a:pPr marL="0" indent="0">
              <a:buNone/>
            </a:pPr>
            <a:endParaRPr lang="en-US" sz="2400" dirty="0" smtClean="0"/>
          </a:p>
          <a:p>
            <a:pPr marL="857250" lvl="1" indent="-457200">
              <a:buFont typeface="Arial" panose="020B0604020202020204" pitchFamily="34" charset="0"/>
              <a:buChar char="•"/>
            </a:pPr>
            <a:r>
              <a:rPr lang="en-US" sz="2400" dirty="0" smtClean="0"/>
              <a:t>Award time is a relatively small fraction of total delay.</a:t>
            </a:r>
          </a:p>
          <a:p>
            <a:pPr marL="857250" lvl="1" indent="-457200">
              <a:buFont typeface="Arial" panose="020B0604020202020204" pitchFamily="34" charset="0"/>
              <a:buChar char="•"/>
            </a:pPr>
            <a:r>
              <a:rPr lang="en-US" sz="2400" dirty="0" smtClean="0"/>
              <a:t>The length of awards has little effect on award time.</a:t>
            </a:r>
          </a:p>
          <a:p>
            <a:pPr marL="400050" lvl="1" indent="0">
              <a:buNone/>
            </a:pPr>
            <a:endParaRPr lang="en-US" sz="2400" dirty="0" smtClean="0"/>
          </a:p>
          <a:p>
            <a:pPr marL="514350" indent="-514350">
              <a:buAutoNum type="arabicPeriod" startAt="3"/>
            </a:pPr>
            <a:r>
              <a:rPr lang="en-US" sz="2400" dirty="0" smtClean="0"/>
              <a:t>Government parties are more prone to delay at every stage of the process, suggesting that institutional decision-making processes and resource allocations probably matter.</a:t>
            </a:r>
          </a:p>
          <a:p>
            <a:pPr marL="514350" indent="-514350">
              <a:buAutoNum type="arabicPeriod" startAt="3"/>
            </a:pPr>
            <a:endParaRPr lang="en-US" sz="2400" dirty="0" smtClean="0"/>
          </a:p>
        </p:txBody>
      </p:sp>
    </p:spTree>
    <p:extLst>
      <p:ext uri="{BB962C8B-B14F-4D97-AF65-F5344CB8AC3E}">
        <p14:creationId xmlns:p14="http://schemas.microsoft.com/office/powerpoint/2010/main" val="37237313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Conclusions</a:t>
            </a:r>
            <a:endParaRPr lang="en-US" dirty="0"/>
          </a:p>
        </p:txBody>
      </p:sp>
      <p:sp>
        <p:nvSpPr>
          <p:cNvPr id="5" name="Content Placeholder 4"/>
          <p:cNvSpPr>
            <a:spLocks noGrp="1"/>
          </p:cNvSpPr>
          <p:nvPr>
            <p:ph idx="4294967295"/>
          </p:nvPr>
        </p:nvSpPr>
        <p:spPr>
          <a:xfrm>
            <a:off x="457200" y="1600200"/>
            <a:ext cx="8229600" cy="4525963"/>
          </a:xfrm>
        </p:spPr>
        <p:txBody>
          <a:bodyPr>
            <a:noAutofit/>
          </a:bodyPr>
          <a:lstStyle/>
          <a:p>
            <a:pPr marL="514350" indent="-514350">
              <a:buAutoNum type="arabicPeriod" startAt="4"/>
            </a:pPr>
            <a:r>
              <a:rPr lang="en-US" sz="2200" dirty="0" smtClean="0"/>
              <a:t>Party caution or risk aversion in choices of representation, arbitrator or procedure appears to play relatively little role in delay at a systemic level:</a:t>
            </a:r>
          </a:p>
          <a:p>
            <a:pPr marL="914400" lvl="1" indent="-514350">
              <a:buFont typeface="Arial" panose="020B0604020202020204" pitchFamily="34" charset="0"/>
              <a:buChar char="•"/>
            </a:pPr>
            <a:r>
              <a:rPr lang="en-US" sz="2200" dirty="0" smtClean="0"/>
              <a:t>While tripartism causes delay, it is in sharp decline.</a:t>
            </a:r>
          </a:p>
          <a:p>
            <a:pPr marL="914400" lvl="1" indent="-514350">
              <a:buFont typeface="Arial" panose="020B0604020202020204" pitchFamily="34" charset="0"/>
              <a:buChar char="•"/>
            </a:pPr>
            <a:r>
              <a:rPr lang="en-US" sz="2200" dirty="0" smtClean="0"/>
              <a:t>Decisions to use the busiest arbitrators have little or no statistically significant effect on delay at any stage of the process.</a:t>
            </a:r>
          </a:p>
          <a:p>
            <a:pPr marL="914400" lvl="1" indent="-514350">
              <a:buFont typeface="Arial" panose="020B0604020202020204" pitchFamily="34" charset="0"/>
              <a:buChar char="•"/>
            </a:pPr>
            <a:r>
              <a:rPr lang="en-US" sz="2200" dirty="0" smtClean="0"/>
              <a:t>The raising of procedural issues appears to have no statistically significant effect on delay at any stage of the process.</a:t>
            </a:r>
          </a:p>
          <a:p>
            <a:pPr marL="914400" lvl="1" indent="-514350">
              <a:buFont typeface="Arial" panose="020B0604020202020204" pitchFamily="34" charset="0"/>
              <a:buChar char="•"/>
            </a:pPr>
            <a:r>
              <a:rPr lang="en-US" sz="2200" dirty="0" smtClean="0"/>
              <a:t>As noted above, use of legal counsel by a party has no statistically significant effect except at the hearing stage.  There it is only use of counsel by unions that is significant.</a:t>
            </a:r>
          </a:p>
        </p:txBody>
      </p:sp>
    </p:spTree>
    <p:extLst>
      <p:ext uri="{BB962C8B-B14F-4D97-AF65-F5344CB8AC3E}">
        <p14:creationId xmlns:p14="http://schemas.microsoft.com/office/powerpoint/2010/main" val="294813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Conclusions</a:t>
            </a:r>
            <a:endParaRPr lang="en-US" dirty="0"/>
          </a:p>
        </p:txBody>
      </p:sp>
      <p:sp>
        <p:nvSpPr>
          <p:cNvPr id="5" name="Content Placeholder 4"/>
          <p:cNvSpPr>
            <a:spLocks noGrp="1"/>
          </p:cNvSpPr>
          <p:nvPr>
            <p:ph idx="4294967295"/>
          </p:nvPr>
        </p:nvSpPr>
        <p:spPr>
          <a:xfrm>
            <a:off x="457200" y="1600200"/>
            <a:ext cx="8229600" cy="4525963"/>
          </a:xfrm>
        </p:spPr>
        <p:txBody>
          <a:bodyPr>
            <a:normAutofit fontScale="92500"/>
          </a:bodyPr>
          <a:lstStyle/>
          <a:p>
            <a:pPr marL="514350" indent="-514350">
              <a:buAutoNum type="arabicPeriod" startAt="5"/>
            </a:pPr>
            <a:r>
              <a:rPr lang="en-US" sz="2400" dirty="0" smtClean="0"/>
              <a:t>The principal causes of delay are therefore likely to lie in the priorities of the parties, or in incentive or coordination problems between them.</a:t>
            </a:r>
          </a:p>
          <a:p>
            <a:pPr marL="0" indent="0">
              <a:buNone/>
            </a:pPr>
            <a:endParaRPr lang="en-US" sz="2400" dirty="0" smtClean="0"/>
          </a:p>
          <a:p>
            <a:pPr marL="0" indent="0">
              <a:buNone/>
            </a:pPr>
            <a:r>
              <a:rPr lang="en-US" sz="2400" dirty="0" smtClean="0"/>
              <a:t>This is consistent with the concentration of delay in the pre-hearing stage.</a:t>
            </a:r>
          </a:p>
          <a:p>
            <a:pPr marL="0" indent="0">
              <a:buNone/>
            </a:pPr>
            <a:endParaRPr lang="en-US" sz="2400" dirty="0" smtClean="0"/>
          </a:p>
          <a:p>
            <a:pPr marL="0" indent="0">
              <a:buNone/>
            </a:pPr>
            <a:r>
              <a:rPr lang="en-US" sz="2400" dirty="0" smtClean="0"/>
              <a:t>The data do not permit us to sort out whether or to what extent such delays result from party decisions to use time to heal, to use delay tactically, to bring or defend cases for political reasons, or simply from a lack of information, lack of trust, or from dealing with an accumulated backlog resulting from resource constraints.</a:t>
            </a:r>
          </a:p>
          <a:p>
            <a:pPr marL="400050" lvl="1" indent="0">
              <a:buNone/>
            </a:pPr>
            <a:endParaRPr lang="en-US" sz="2400" dirty="0" smtClean="0"/>
          </a:p>
        </p:txBody>
      </p:sp>
    </p:spTree>
    <p:extLst>
      <p:ext uri="{BB962C8B-B14F-4D97-AF65-F5344CB8AC3E}">
        <p14:creationId xmlns:p14="http://schemas.microsoft.com/office/powerpoint/2010/main" val="35335776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Policy Implications</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400050" lvl="1" indent="0">
              <a:buNone/>
            </a:pPr>
            <a:r>
              <a:rPr lang="en-US" sz="2400" dirty="0" smtClean="0"/>
              <a:t>Addressing the bulk of increasing delay probably does not require:</a:t>
            </a:r>
          </a:p>
          <a:p>
            <a:pPr marL="400050" lvl="1" indent="0">
              <a:buNone/>
            </a:pPr>
            <a:endParaRPr lang="en-US" sz="2400" dirty="0" smtClean="0"/>
          </a:p>
          <a:p>
            <a:pPr lvl="1" indent="-342900">
              <a:buFontTx/>
              <a:buChar char="•"/>
            </a:pPr>
            <a:r>
              <a:rPr lang="en-US" sz="2400" dirty="0" smtClean="0"/>
              <a:t>Changes to arbitral jurisdiction</a:t>
            </a:r>
          </a:p>
          <a:p>
            <a:pPr lvl="1" indent="-342900">
              <a:buFontTx/>
              <a:buChar char="•"/>
            </a:pPr>
            <a:r>
              <a:rPr lang="en-US" sz="2400" dirty="0" smtClean="0"/>
              <a:t>Regulation of arbitral decision-making time lines.</a:t>
            </a:r>
          </a:p>
          <a:p>
            <a:pPr lvl="1" indent="-342900">
              <a:buFontTx/>
              <a:buChar char="•"/>
            </a:pPr>
            <a:r>
              <a:rPr lang="en-US" sz="2400" dirty="0" smtClean="0"/>
              <a:t>A larger supply of arbitrators.</a:t>
            </a:r>
          </a:p>
          <a:p>
            <a:pPr lvl="1" indent="-342900">
              <a:buFontTx/>
              <a:buChar char="•"/>
            </a:pPr>
            <a:r>
              <a:rPr lang="en-US" sz="2400" dirty="0" smtClean="0"/>
              <a:t>Moving away from legal representation.</a:t>
            </a:r>
          </a:p>
          <a:p>
            <a:pPr marL="400050" lvl="1" indent="0">
              <a:buNone/>
            </a:pPr>
            <a:endParaRPr lang="en-US" sz="2400" dirty="0"/>
          </a:p>
          <a:p>
            <a:pPr marL="400050" lvl="1" indent="0">
              <a:buNone/>
            </a:pPr>
            <a:endParaRPr lang="en-US" sz="2400" dirty="0" smtClean="0"/>
          </a:p>
          <a:p>
            <a:pPr lvl="1" indent="-342900">
              <a:buFontTx/>
              <a:buChar char="•"/>
            </a:pPr>
            <a:endParaRPr lang="en-US" sz="2400" dirty="0" smtClean="0"/>
          </a:p>
          <a:p>
            <a:pPr lvl="1" indent="-342900">
              <a:buFontTx/>
              <a:buChar char="•"/>
            </a:pPr>
            <a:endParaRPr lang="en-US" sz="2400" dirty="0"/>
          </a:p>
        </p:txBody>
      </p:sp>
    </p:spTree>
    <p:extLst>
      <p:ext uri="{BB962C8B-B14F-4D97-AF65-F5344CB8AC3E}">
        <p14:creationId xmlns:p14="http://schemas.microsoft.com/office/powerpoint/2010/main" val="24110665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Policy Implications</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400050" lvl="1" indent="0">
              <a:buNone/>
            </a:pPr>
            <a:r>
              <a:rPr lang="en-US" sz="2400" dirty="0" smtClean="0"/>
              <a:t>Further research is required to determine what prevents parties from moving more quickly.  Depending on the results of such research, policy makers might consider:</a:t>
            </a:r>
          </a:p>
          <a:p>
            <a:pPr marL="400050" lvl="1" indent="0">
              <a:buNone/>
            </a:pPr>
            <a:endParaRPr lang="en-US" sz="2400" dirty="0" smtClean="0"/>
          </a:p>
          <a:p>
            <a:pPr lvl="1" indent="-342900">
              <a:buFontTx/>
              <a:buChar char="•"/>
            </a:pPr>
            <a:r>
              <a:rPr lang="en-US" sz="2400" dirty="0" smtClean="0"/>
              <a:t>Providing information on the mechanics of and  business case for expedited procedures.</a:t>
            </a:r>
          </a:p>
          <a:p>
            <a:pPr lvl="1" indent="-342900">
              <a:buFontTx/>
              <a:buChar char="•"/>
            </a:pPr>
            <a:r>
              <a:rPr lang="en-US" sz="2400" smtClean="0"/>
              <a:t>Facilitating </a:t>
            </a:r>
            <a:r>
              <a:rPr lang="en-US" sz="2400" dirty="0" smtClean="0"/>
              <a:t>negotiation of expedited procedures.</a:t>
            </a:r>
          </a:p>
          <a:p>
            <a:pPr lvl="1" indent="-342900">
              <a:buFontTx/>
              <a:buChar char="•"/>
            </a:pPr>
            <a:r>
              <a:rPr lang="en-US" sz="2400" dirty="0" smtClean="0"/>
              <a:t>Enabling a party to elect from a wider range of mandatory expedited procedures.</a:t>
            </a:r>
          </a:p>
          <a:p>
            <a:pPr lvl="1" indent="-342900">
              <a:buFontTx/>
              <a:buChar char="•"/>
            </a:pPr>
            <a:r>
              <a:rPr lang="en-US" sz="2400" dirty="0" smtClean="0"/>
              <a:t>Requiring arbitrators to case-manage in the absence of agreement to the contrary.</a:t>
            </a:r>
          </a:p>
          <a:p>
            <a:pPr marL="400050" lvl="1" indent="0">
              <a:buNone/>
            </a:pPr>
            <a:endParaRPr lang="en-US" sz="2400" dirty="0" smtClean="0"/>
          </a:p>
          <a:p>
            <a:pPr lvl="1" indent="-342900">
              <a:buFontTx/>
              <a:buChar char="•"/>
            </a:pPr>
            <a:endParaRPr lang="en-US" sz="2400" dirty="0" smtClean="0"/>
          </a:p>
          <a:p>
            <a:pPr lvl="1" indent="-342900">
              <a:buFontTx/>
              <a:buChar char="•"/>
            </a:pPr>
            <a:endParaRPr lang="en-US" sz="2400" dirty="0"/>
          </a:p>
        </p:txBody>
      </p:sp>
    </p:spTree>
    <p:extLst>
      <p:ext uri="{BB962C8B-B14F-4D97-AF65-F5344CB8AC3E}">
        <p14:creationId xmlns:p14="http://schemas.microsoft.com/office/powerpoint/2010/main" val="1452184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Challenge to the System</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0" indent="0">
              <a:buNone/>
            </a:pPr>
            <a:endParaRPr lang="en-US" sz="2800" dirty="0" smtClean="0"/>
          </a:p>
          <a:p>
            <a:pPr marL="0" indent="0">
              <a:buNone/>
            </a:pPr>
            <a:r>
              <a:rPr lang="en-US" sz="2800" dirty="0" smtClean="0"/>
              <a:t>Ontario’s recently retired Chief Justice, has argued that “the present system of grievance arbitration can be slow, expensive and detached from the realities of the workplace”, “has lost its course, has lost its trajectory, has lost its vision”, and “is at risk of becoming dysfunctional and irrelevant”.</a:t>
            </a:r>
          </a:p>
        </p:txBody>
      </p:sp>
    </p:spTree>
    <p:extLst>
      <p:ext uri="{BB962C8B-B14F-4D97-AF65-F5344CB8AC3E}">
        <p14:creationId xmlns:p14="http://schemas.microsoft.com/office/powerpoint/2010/main" val="3627346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i="1" dirty="0"/>
              <a:t>Weber</a:t>
            </a:r>
            <a:r>
              <a:rPr lang="en-US" dirty="0"/>
              <a:t> and the changed legal </a:t>
            </a:r>
            <a:r>
              <a:rPr lang="en-US" dirty="0" smtClean="0"/>
              <a:t>environment</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0" indent="0">
              <a:buNone/>
            </a:pPr>
            <a:endParaRPr lang="en-US" sz="2400" dirty="0" smtClean="0"/>
          </a:p>
          <a:p>
            <a:r>
              <a:rPr lang="en-US" sz="2400" dirty="0" smtClean="0"/>
              <a:t>Increased complexity of legal issues facing arbitration due to the expansion of arbitral jurisdiction:</a:t>
            </a:r>
          </a:p>
          <a:p>
            <a:pPr lvl="1"/>
            <a:r>
              <a:rPr lang="en-US" sz="2400" i="1" dirty="0" smtClean="0"/>
              <a:t>Weber</a:t>
            </a:r>
            <a:r>
              <a:rPr lang="en-US" sz="2400" dirty="0" smtClean="0"/>
              <a:t> jurisdiction: torts, pension and benefit plans, Charter of Rights</a:t>
            </a:r>
          </a:p>
          <a:p>
            <a:pPr lvl="1"/>
            <a:r>
              <a:rPr lang="en-US" sz="2400" dirty="0" smtClean="0"/>
              <a:t>Human rights (anti-discrimination) and other statutory matters</a:t>
            </a:r>
          </a:p>
          <a:p>
            <a:pPr marL="457200" lvl="1" indent="0">
              <a:buNone/>
            </a:pPr>
            <a:endParaRPr lang="en-US" sz="2400" dirty="0" smtClean="0"/>
          </a:p>
          <a:p>
            <a:r>
              <a:rPr lang="en-US" sz="2400" dirty="0" smtClean="0"/>
              <a:t>Ambiguity in the scope of arbitral jurisdiction.</a:t>
            </a:r>
          </a:p>
          <a:p>
            <a:pPr marL="0" indent="0">
              <a:buNone/>
            </a:pPr>
            <a:endParaRPr lang="en-US" sz="2400" dirty="0" smtClean="0"/>
          </a:p>
          <a:p>
            <a:endParaRPr lang="en-US" sz="2400" dirty="0" smtClean="0"/>
          </a:p>
        </p:txBody>
      </p:sp>
    </p:spTree>
    <p:extLst>
      <p:ext uri="{BB962C8B-B14F-4D97-AF65-F5344CB8AC3E}">
        <p14:creationId xmlns:p14="http://schemas.microsoft.com/office/powerpoint/2010/main" val="602596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Framework of Hypotheses</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514350" indent="-514350">
              <a:buAutoNum type="alphaUcPeriod"/>
            </a:pPr>
            <a:r>
              <a:rPr lang="en-US" sz="2400" u="sng" dirty="0" smtClean="0"/>
              <a:t>Exogenous constraints (</a:t>
            </a:r>
            <a:r>
              <a:rPr lang="en-US" sz="2400" i="1" u="sng" dirty="0" smtClean="0"/>
              <a:t>Weber</a:t>
            </a:r>
            <a:r>
              <a:rPr lang="en-US" sz="2400" u="sng" dirty="0" smtClean="0"/>
              <a:t> and a radically changed environment):</a:t>
            </a:r>
          </a:p>
          <a:p>
            <a:pPr marL="914400" lvl="1" indent="-514350">
              <a:buFont typeface="+mj-lt"/>
              <a:buAutoNum type="arabicPeriod"/>
            </a:pPr>
            <a:r>
              <a:rPr lang="en-US" sz="2400" dirty="0"/>
              <a:t>p</a:t>
            </a:r>
            <a:r>
              <a:rPr lang="en-US" sz="2400" dirty="0" smtClean="0"/>
              <a:t>roportion of cases raising numerous or complex legal or factual issues</a:t>
            </a:r>
          </a:p>
          <a:p>
            <a:pPr marL="914400" lvl="1" indent="-514350">
              <a:buFont typeface="+mj-lt"/>
              <a:buAutoNum type="arabicPeriod"/>
            </a:pPr>
            <a:r>
              <a:rPr lang="en-US" sz="2400" dirty="0" smtClean="0"/>
              <a:t>proportion of cases raising jurisdiction issues</a:t>
            </a:r>
          </a:p>
          <a:p>
            <a:pPr marL="400050" lvl="1" indent="0">
              <a:buNone/>
            </a:pPr>
            <a:endParaRPr lang="en-US" sz="2400" dirty="0" smtClean="0"/>
          </a:p>
          <a:p>
            <a:pPr marL="514350" indent="-514350">
              <a:buFont typeface="+mj-lt"/>
              <a:buAutoNum type="alphaUcPeriod"/>
            </a:pPr>
            <a:r>
              <a:rPr lang="en-US" sz="2400" u="sng" dirty="0" smtClean="0"/>
              <a:t>Behaviour of Arbitrators</a:t>
            </a:r>
          </a:p>
          <a:p>
            <a:pPr marL="914400" lvl="1" indent="-514350">
              <a:buFont typeface="+mj-lt"/>
              <a:buAutoNum type="arabicPeriod"/>
            </a:pPr>
            <a:r>
              <a:rPr lang="en-US" sz="2400" dirty="0" smtClean="0"/>
              <a:t>Procrastination</a:t>
            </a:r>
          </a:p>
          <a:p>
            <a:pPr marL="914400" lvl="1" indent="-514350">
              <a:buFont typeface="+mj-lt"/>
              <a:buAutoNum type="arabicPeriod"/>
            </a:pPr>
            <a:r>
              <a:rPr lang="en-US" sz="2400" dirty="0" smtClean="0"/>
              <a:t>Lengthy and legalistic decision-making</a:t>
            </a:r>
          </a:p>
          <a:p>
            <a:pPr marL="914400" lvl="1" indent="-514350">
              <a:buFont typeface="+mj-lt"/>
              <a:buAutoNum type="arabicPeriod"/>
            </a:pPr>
            <a:r>
              <a:rPr lang="en-US" sz="2400" dirty="0" smtClean="0"/>
              <a:t>(Defaulting to non-management of proceedings)</a:t>
            </a:r>
          </a:p>
        </p:txBody>
      </p:sp>
    </p:spTree>
    <p:extLst>
      <p:ext uri="{BB962C8B-B14F-4D97-AF65-F5344CB8AC3E}">
        <p14:creationId xmlns:p14="http://schemas.microsoft.com/office/powerpoint/2010/main" val="3985194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Framework of Hypotheses</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514350" indent="-514350">
              <a:buAutoNum type="alphaUcPeriod" startAt="3"/>
            </a:pPr>
            <a:r>
              <a:rPr lang="en-US" sz="2400" u="sng" dirty="0" smtClean="0"/>
              <a:t>Institutional Characteristics of the Parties</a:t>
            </a:r>
          </a:p>
          <a:p>
            <a:pPr marL="914400" lvl="1" indent="-514350">
              <a:buAutoNum type="arabicPeriod"/>
            </a:pPr>
            <a:r>
              <a:rPr lang="en-US" sz="2400" dirty="0" smtClean="0"/>
              <a:t>public vs private</a:t>
            </a:r>
          </a:p>
          <a:p>
            <a:pPr marL="914400" lvl="1" indent="-514350">
              <a:buAutoNum type="arabicPeriod"/>
            </a:pPr>
            <a:r>
              <a:rPr lang="en-US" sz="2400" dirty="0" smtClean="0"/>
              <a:t>government vs health care vs education</a:t>
            </a:r>
          </a:p>
          <a:p>
            <a:pPr marL="914400" lvl="1" indent="-514350">
              <a:buAutoNum type="arabicPeriod"/>
            </a:pPr>
            <a:endParaRPr lang="en-US" sz="2400" dirty="0"/>
          </a:p>
          <a:p>
            <a:pPr marL="514350" indent="-514350">
              <a:buAutoNum type="alphaUcPeriod" startAt="3"/>
            </a:pPr>
            <a:r>
              <a:rPr lang="en-US" sz="2400" u="sng" dirty="0" smtClean="0"/>
              <a:t>Legitimate Preferences of the Parties</a:t>
            </a:r>
          </a:p>
          <a:p>
            <a:pPr marL="914400" lvl="1" indent="-514350">
              <a:buAutoNum type="arabicPeriod"/>
            </a:pPr>
            <a:r>
              <a:rPr lang="en-US" sz="2400" dirty="0" smtClean="0"/>
              <a:t>Risk-averse approach to ensuring high standards of fairness, high quality of decision, and acceptability of decision</a:t>
            </a:r>
          </a:p>
          <a:p>
            <a:pPr marL="914400" lvl="1" indent="-514350">
              <a:buAutoNum type="arabicPeriod"/>
            </a:pPr>
            <a:r>
              <a:rPr lang="en-US" sz="2400" dirty="0" smtClean="0"/>
              <a:t>Allowing time for healing</a:t>
            </a:r>
          </a:p>
        </p:txBody>
      </p:sp>
    </p:spTree>
    <p:extLst>
      <p:ext uri="{BB962C8B-B14F-4D97-AF65-F5344CB8AC3E}">
        <p14:creationId xmlns:p14="http://schemas.microsoft.com/office/powerpoint/2010/main" val="887240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Framework of Hypotheses</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pPr marL="514350" indent="-514350">
              <a:buAutoNum type="alphaUcPeriod" startAt="5"/>
            </a:pPr>
            <a:r>
              <a:rPr lang="en-US" sz="2400" u="sng" dirty="0" smtClean="0"/>
              <a:t>Incentive or coordination problems among the parties</a:t>
            </a:r>
          </a:p>
          <a:p>
            <a:pPr marL="914400" lvl="1" indent="-514350">
              <a:buAutoNum type="arabicPeriod"/>
            </a:pPr>
            <a:r>
              <a:rPr lang="en-US" sz="2400" dirty="0" smtClean="0"/>
              <a:t>Pursuit of tactical or political advantage</a:t>
            </a:r>
          </a:p>
          <a:p>
            <a:pPr marL="914400" lvl="1" indent="-514350">
              <a:buAutoNum type="arabicPeriod"/>
            </a:pPr>
            <a:r>
              <a:rPr lang="en-US" sz="2400" dirty="0" smtClean="0"/>
              <a:t>Lack of information on more efficient processes</a:t>
            </a:r>
          </a:p>
          <a:p>
            <a:pPr marL="914400" lvl="1" indent="-514350">
              <a:buAutoNum type="arabicPeriod"/>
            </a:pPr>
            <a:r>
              <a:rPr lang="en-US" sz="2400" dirty="0" smtClean="0"/>
              <a:t>Costs associated with moving to more efficient processes</a:t>
            </a:r>
          </a:p>
          <a:p>
            <a:pPr marL="1314450" lvl="2" indent="-514350">
              <a:buFont typeface="+mj-lt"/>
              <a:buAutoNum type="alphaLcPeriod"/>
            </a:pPr>
            <a:r>
              <a:rPr lang="en-US" dirty="0" smtClean="0"/>
              <a:t>up-front costs of negotiation and establishment</a:t>
            </a:r>
          </a:p>
          <a:p>
            <a:pPr marL="1314450" lvl="2" indent="-514350">
              <a:buFont typeface="+mj-lt"/>
              <a:buAutoNum type="alphaLcPeriod"/>
            </a:pPr>
            <a:r>
              <a:rPr lang="en-US" dirty="0" smtClean="0"/>
              <a:t>up-front costs of clearing backlogs</a:t>
            </a:r>
          </a:p>
          <a:p>
            <a:pPr marL="1314450" lvl="2" indent="-514350">
              <a:buFont typeface="+mj-lt"/>
              <a:buAutoNum type="alphaLcPeriod"/>
            </a:pPr>
            <a:r>
              <a:rPr lang="en-US" dirty="0"/>
              <a:t>p</a:t>
            </a:r>
            <a:r>
              <a:rPr lang="en-US" dirty="0" smtClean="0"/>
              <a:t>otential for wasted investment in early fact-finding and disclosure</a:t>
            </a:r>
          </a:p>
          <a:p>
            <a:pPr marL="914400" lvl="1" indent="-514350">
              <a:buFont typeface="+mj-lt"/>
              <a:buAutoNum type="arabicPeriod"/>
            </a:pPr>
            <a:r>
              <a:rPr lang="en-US" sz="2400" dirty="0" smtClean="0"/>
              <a:t>Lack of trust may heighten risks or perceived risk of net loss</a:t>
            </a:r>
          </a:p>
        </p:txBody>
      </p:sp>
    </p:spTree>
    <p:extLst>
      <p:ext uri="{BB962C8B-B14F-4D97-AF65-F5344CB8AC3E}">
        <p14:creationId xmlns:p14="http://schemas.microsoft.com/office/powerpoint/2010/main" val="1896295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Methods</a:t>
            </a:r>
            <a:endParaRPr lang="en-US" dirty="0"/>
          </a:p>
        </p:txBody>
      </p:sp>
      <p:sp>
        <p:nvSpPr>
          <p:cNvPr id="5" name="Content Placeholder 4"/>
          <p:cNvSpPr>
            <a:spLocks noGrp="1"/>
          </p:cNvSpPr>
          <p:nvPr>
            <p:ph idx="4294967295"/>
          </p:nvPr>
        </p:nvSpPr>
        <p:spPr>
          <a:xfrm>
            <a:off x="457200" y="1600200"/>
            <a:ext cx="8229600" cy="4525963"/>
          </a:xfrm>
        </p:spPr>
        <p:txBody>
          <a:bodyPr>
            <a:noAutofit/>
          </a:bodyPr>
          <a:lstStyle/>
          <a:p>
            <a:r>
              <a:rPr lang="en-US" sz="2300" dirty="0" smtClean="0"/>
              <a:t>Detailed legal subject matter coding of all grievance arbitration awards in Ontario Labour Arbitration Awards, 2010</a:t>
            </a:r>
          </a:p>
          <a:p>
            <a:r>
              <a:rPr lang="en-US" sz="2300" dirty="0" smtClean="0"/>
              <a:t>Record time from grievance or event to first hearing, first hearing to last hearing, last hearing to award, and number of hearing days</a:t>
            </a:r>
          </a:p>
          <a:p>
            <a:r>
              <a:rPr lang="en-US" sz="2300" dirty="0" smtClean="0"/>
              <a:t>Process variables coded include details on arbitrator/board, party representatives, whether expedited procedures or agreed statements of fact were used, and length of award</a:t>
            </a:r>
          </a:p>
          <a:p>
            <a:r>
              <a:rPr lang="en-US" sz="2300" dirty="0" smtClean="0"/>
              <a:t>Coding government, health care, education and other employers</a:t>
            </a:r>
          </a:p>
          <a:p>
            <a:r>
              <a:rPr lang="en-US" sz="2300" dirty="0" smtClean="0"/>
              <a:t>Proxy for busiest arbitrators </a:t>
            </a:r>
          </a:p>
          <a:p>
            <a:r>
              <a:rPr lang="en-US" sz="2300" dirty="0" smtClean="0"/>
              <a:t>Consent awards and interim awards excluded</a:t>
            </a:r>
          </a:p>
        </p:txBody>
      </p:sp>
    </p:spTree>
    <p:extLst>
      <p:ext uri="{BB962C8B-B14F-4D97-AF65-F5344CB8AC3E}">
        <p14:creationId xmlns:p14="http://schemas.microsoft.com/office/powerpoint/2010/main" val="2923894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this enables us to measure</a:t>
            </a:r>
            <a:endParaRPr lang="en-US" dirty="0"/>
          </a:p>
        </p:txBody>
      </p:sp>
      <p:sp>
        <p:nvSpPr>
          <p:cNvPr id="5" name="Content Placeholder 4"/>
          <p:cNvSpPr>
            <a:spLocks noGrp="1"/>
          </p:cNvSpPr>
          <p:nvPr>
            <p:ph idx="4294967295"/>
          </p:nvPr>
        </p:nvSpPr>
        <p:spPr>
          <a:xfrm>
            <a:off x="457200" y="1600200"/>
            <a:ext cx="8229600" cy="4525963"/>
          </a:xfrm>
        </p:spPr>
        <p:txBody>
          <a:bodyPr>
            <a:normAutofit/>
          </a:bodyPr>
          <a:lstStyle/>
          <a:p>
            <a:endParaRPr lang="en-US" sz="2800" dirty="0" smtClean="0"/>
          </a:p>
          <a:p>
            <a:r>
              <a:rPr lang="en-US" sz="2800" dirty="0" smtClean="0"/>
              <a:t>At what stage delay tends to arise, and</a:t>
            </a:r>
          </a:p>
          <a:p>
            <a:pPr marL="0" indent="0">
              <a:buNone/>
            </a:pPr>
            <a:endParaRPr lang="en-US" sz="2800" dirty="0" smtClean="0"/>
          </a:p>
          <a:p>
            <a:r>
              <a:rPr lang="en-US" sz="2800" dirty="0" smtClean="0"/>
              <a:t>What institutional, legal or procedural factors tend to cause it.</a:t>
            </a:r>
          </a:p>
          <a:p>
            <a:endParaRPr lang="en-US" sz="2800" dirty="0" smtClean="0"/>
          </a:p>
        </p:txBody>
      </p:sp>
    </p:spTree>
    <p:extLst>
      <p:ext uri="{BB962C8B-B14F-4D97-AF65-F5344CB8AC3E}">
        <p14:creationId xmlns:p14="http://schemas.microsoft.com/office/powerpoint/2010/main" val="2787019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TotalTime>
  <Words>1908</Words>
  <Application>Microsoft Office PowerPoint</Application>
  <PresentationFormat>On-screen Show (4:3)</PresentationFormat>
  <Paragraphs>491</Paragraphs>
  <Slides>29</Slides>
  <Notes>23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Weber Delay? </vt:lpstr>
      <vt:lpstr>The Problem</vt:lpstr>
      <vt:lpstr>A Challenge to the System</vt:lpstr>
      <vt:lpstr>Weber and the changed legal environment</vt:lpstr>
      <vt:lpstr>A Framework of Hypotheses</vt:lpstr>
      <vt:lpstr>A Framework of Hypotheses</vt:lpstr>
      <vt:lpstr>A Framework of Hypotheses</vt:lpstr>
      <vt:lpstr>Methods</vt:lpstr>
      <vt:lpstr>What this enables us to measure</vt:lpstr>
      <vt:lpstr>What this enables us to infer directly</vt:lpstr>
      <vt:lpstr>What this enables us to infer indirectly</vt:lpstr>
      <vt:lpstr>PowerPoint Presentation</vt:lpstr>
      <vt:lpstr>PowerPoint Presentation</vt:lpstr>
      <vt:lpstr>PowerPoint Presentation</vt:lpstr>
      <vt:lpstr>PowerPoint Presentation</vt:lpstr>
      <vt:lpstr>PowerPoint Presentation</vt:lpstr>
      <vt:lpstr>Start to First Hearing</vt:lpstr>
      <vt:lpstr>First Hearing to Last Hearing</vt:lpstr>
      <vt:lpstr>Last Hearing to Award Date</vt:lpstr>
      <vt:lpstr>Hearing Days</vt:lpstr>
      <vt:lpstr>“Weber Specification” Results</vt:lpstr>
      <vt:lpstr>“Manual” Review of Jurisdictional Issues - Results</vt:lpstr>
      <vt:lpstr>Conclusions</vt:lpstr>
      <vt:lpstr>Conclusions</vt:lpstr>
      <vt:lpstr>Conclusions</vt:lpstr>
      <vt:lpstr>Conclusions</vt:lpstr>
      <vt:lpstr>Conclusions</vt:lpstr>
      <vt:lpstr>Policy Implications</vt:lpstr>
      <vt:lpstr>Policy Implications</vt:lpstr>
    </vt:vector>
  </TitlesOfParts>
  <Company>Queen's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Natalie Moniz-Henne</dc:creator>
  <cp:lastModifiedBy>Natalie Moniz-Henne</cp:lastModifiedBy>
  <cp:revision>45</cp:revision>
  <dcterms:created xsi:type="dcterms:W3CDTF">2011-04-07T18:40:47Z</dcterms:created>
  <dcterms:modified xsi:type="dcterms:W3CDTF">2015-10-26T17:42:25Z</dcterms:modified>
</cp:coreProperties>
</file>