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DDE9DA-043D-4F29-8AFE-B9D85FC87C97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E07C21-06BB-463C-8E7D-DBC254617F05}">
      <dgm:prSet phldrT="[Text]"/>
      <dgm:spPr/>
      <dgm:t>
        <a:bodyPr/>
        <a:lstStyle/>
        <a:p>
          <a:r>
            <a:rPr lang="en-US" dirty="0" smtClean="0"/>
            <a:t>Non-pension</a:t>
          </a:r>
          <a:endParaRPr lang="en-US" dirty="0"/>
        </a:p>
      </dgm:t>
    </dgm:pt>
    <dgm:pt modelId="{66256011-8975-47CA-BD24-F5E14430254D}" type="parTrans" cxnId="{406ACE80-D99C-472D-877A-987657D6FA0B}">
      <dgm:prSet/>
      <dgm:spPr/>
      <dgm:t>
        <a:bodyPr/>
        <a:lstStyle/>
        <a:p>
          <a:endParaRPr lang="en-US"/>
        </a:p>
      </dgm:t>
    </dgm:pt>
    <dgm:pt modelId="{5D4D183E-7CBF-4EC6-AAF8-598FBABB3E82}" type="sibTrans" cxnId="{406ACE80-D99C-472D-877A-987657D6FA0B}">
      <dgm:prSet/>
      <dgm:spPr/>
      <dgm:t>
        <a:bodyPr/>
        <a:lstStyle/>
        <a:p>
          <a:endParaRPr lang="en-US"/>
        </a:p>
      </dgm:t>
    </dgm:pt>
    <dgm:pt modelId="{6593C4C0-7CDC-4365-9640-92E050EFD034}">
      <dgm:prSet phldrT="[Text]"/>
      <dgm:spPr/>
      <dgm:t>
        <a:bodyPr/>
        <a:lstStyle/>
        <a:p>
          <a:r>
            <a:rPr lang="en-US" dirty="0" smtClean="0"/>
            <a:t>Non-union</a:t>
          </a:r>
          <a:endParaRPr lang="en-US" dirty="0"/>
        </a:p>
      </dgm:t>
    </dgm:pt>
    <dgm:pt modelId="{31F08B34-081E-4AC5-BA92-59B3411851ED}" type="parTrans" cxnId="{7A75A364-F7C9-4A5B-8833-8053C6BA1E4F}">
      <dgm:prSet/>
      <dgm:spPr/>
      <dgm:t>
        <a:bodyPr/>
        <a:lstStyle/>
        <a:p>
          <a:endParaRPr lang="en-US"/>
        </a:p>
      </dgm:t>
    </dgm:pt>
    <dgm:pt modelId="{E5E8AFEA-7865-4C44-9927-978D84D378E8}" type="sibTrans" cxnId="{7A75A364-F7C9-4A5B-8833-8053C6BA1E4F}">
      <dgm:prSet/>
      <dgm:spPr/>
      <dgm:t>
        <a:bodyPr/>
        <a:lstStyle/>
        <a:p>
          <a:endParaRPr lang="en-US"/>
        </a:p>
      </dgm:t>
    </dgm:pt>
    <dgm:pt modelId="{4842E50B-9FD2-454F-94EA-22BED6772C6B}">
      <dgm:prSet phldrT="[Text]"/>
      <dgm:spPr/>
      <dgm:t>
        <a:bodyPr/>
        <a:lstStyle/>
        <a:p>
          <a:r>
            <a:rPr lang="en-US" dirty="0" smtClean="0"/>
            <a:t>Non-pension</a:t>
          </a:r>
          <a:endParaRPr lang="en-US" dirty="0"/>
        </a:p>
      </dgm:t>
    </dgm:pt>
    <dgm:pt modelId="{FC64281B-7356-417D-A38B-B3ABFC2FE5AC}" type="parTrans" cxnId="{59558411-DFAD-429C-AD65-10B96CB0B32F}">
      <dgm:prSet/>
      <dgm:spPr/>
      <dgm:t>
        <a:bodyPr/>
        <a:lstStyle/>
        <a:p>
          <a:endParaRPr lang="en-US"/>
        </a:p>
      </dgm:t>
    </dgm:pt>
    <dgm:pt modelId="{2F898BCC-CCE1-4647-AD31-5A304AEBAB64}" type="sibTrans" cxnId="{59558411-DFAD-429C-AD65-10B96CB0B32F}">
      <dgm:prSet/>
      <dgm:spPr/>
      <dgm:t>
        <a:bodyPr/>
        <a:lstStyle/>
        <a:p>
          <a:endParaRPr lang="en-US"/>
        </a:p>
      </dgm:t>
    </dgm:pt>
    <dgm:pt modelId="{8769A9D8-1C14-4D45-AD32-311F26136A33}">
      <dgm:prSet phldrT="[Text]"/>
      <dgm:spPr/>
      <dgm:t>
        <a:bodyPr/>
        <a:lstStyle/>
        <a:p>
          <a:r>
            <a:rPr lang="en-US" dirty="0" smtClean="0"/>
            <a:t>Union</a:t>
          </a:r>
          <a:endParaRPr lang="en-US" dirty="0"/>
        </a:p>
      </dgm:t>
    </dgm:pt>
    <dgm:pt modelId="{89CEABB3-0082-4421-96DD-0B2A5D91133B}" type="parTrans" cxnId="{41E95F3F-192D-4D36-B9A8-3B9CFE593791}">
      <dgm:prSet/>
      <dgm:spPr/>
      <dgm:t>
        <a:bodyPr/>
        <a:lstStyle/>
        <a:p>
          <a:endParaRPr lang="en-US"/>
        </a:p>
      </dgm:t>
    </dgm:pt>
    <dgm:pt modelId="{B0EFF1F9-D05E-42A1-90AA-237F5AFA75AF}" type="sibTrans" cxnId="{41E95F3F-192D-4D36-B9A8-3B9CFE593791}">
      <dgm:prSet/>
      <dgm:spPr/>
      <dgm:t>
        <a:bodyPr/>
        <a:lstStyle/>
        <a:p>
          <a:endParaRPr lang="en-US"/>
        </a:p>
      </dgm:t>
    </dgm:pt>
    <dgm:pt modelId="{413B5471-F0B8-41F7-813A-1610E87D74B8}">
      <dgm:prSet phldrT="[Text]"/>
      <dgm:spPr/>
      <dgm:t>
        <a:bodyPr/>
        <a:lstStyle/>
        <a:p>
          <a:r>
            <a:rPr lang="en-US" dirty="0" smtClean="0"/>
            <a:t>Pension</a:t>
          </a:r>
          <a:endParaRPr lang="en-US" dirty="0"/>
        </a:p>
      </dgm:t>
    </dgm:pt>
    <dgm:pt modelId="{2A136CF8-1C11-486E-AA7C-03CFC75864FF}" type="parTrans" cxnId="{4B320474-767C-4D8F-9A8D-145B28EC3DB0}">
      <dgm:prSet/>
      <dgm:spPr/>
      <dgm:t>
        <a:bodyPr/>
        <a:lstStyle/>
        <a:p>
          <a:endParaRPr lang="en-US"/>
        </a:p>
      </dgm:t>
    </dgm:pt>
    <dgm:pt modelId="{61C68ACF-C288-4157-AC5D-2C77EC9EDC34}" type="sibTrans" cxnId="{4B320474-767C-4D8F-9A8D-145B28EC3DB0}">
      <dgm:prSet/>
      <dgm:spPr/>
      <dgm:t>
        <a:bodyPr/>
        <a:lstStyle/>
        <a:p>
          <a:endParaRPr lang="en-US"/>
        </a:p>
      </dgm:t>
    </dgm:pt>
    <dgm:pt modelId="{A7064DEB-79FD-4636-87B7-275AA904A1AB}">
      <dgm:prSet phldrT="[Text]"/>
      <dgm:spPr/>
      <dgm:t>
        <a:bodyPr/>
        <a:lstStyle/>
        <a:p>
          <a:r>
            <a:rPr lang="en-US" dirty="0" smtClean="0"/>
            <a:t>Both union and non-union</a:t>
          </a:r>
          <a:endParaRPr lang="en-US" dirty="0"/>
        </a:p>
      </dgm:t>
    </dgm:pt>
    <dgm:pt modelId="{37F140AF-6F07-4F75-AE7B-4B6C675EAC6F}" type="parTrans" cxnId="{E32A6A41-3B40-468F-85D9-424D39FCC00D}">
      <dgm:prSet/>
      <dgm:spPr/>
      <dgm:t>
        <a:bodyPr/>
        <a:lstStyle/>
        <a:p>
          <a:endParaRPr lang="en-US"/>
        </a:p>
      </dgm:t>
    </dgm:pt>
    <dgm:pt modelId="{419A9BA9-7048-4CB6-B668-A449FB0BACBC}" type="sibTrans" cxnId="{E32A6A41-3B40-468F-85D9-424D39FCC00D}">
      <dgm:prSet/>
      <dgm:spPr/>
      <dgm:t>
        <a:bodyPr/>
        <a:lstStyle/>
        <a:p>
          <a:endParaRPr lang="en-US"/>
        </a:p>
      </dgm:t>
    </dgm:pt>
    <dgm:pt modelId="{6A8C561A-6834-4680-991E-065958544E16}" type="pres">
      <dgm:prSet presAssocID="{0CDDE9DA-043D-4F29-8AFE-B9D85FC87C9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426BF0-0D14-4F2C-B683-8BE2E077C03F}" type="pres">
      <dgm:prSet presAssocID="{C2E07C21-06BB-463C-8E7D-DBC254617F05}" presName="composite" presStyleCnt="0"/>
      <dgm:spPr/>
    </dgm:pt>
    <dgm:pt modelId="{D7AB00C7-2A4B-42FC-91DE-817C920CB704}" type="pres">
      <dgm:prSet presAssocID="{C2E07C21-06BB-463C-8E7D-DBC254617F05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304D7-3FB1-4099-92A6-79A824A297B3}" type="pres">
      <dgm:prSet presAssocID="{C2E07C21-06BB-463C-8E7D-DBC254617F05}" presName="parSh" presStyleLbl="node1" presStyleIdx="0" presStyleCnt="3"/>
      <dgm:spPr/>
      <dgm:t>
        <a:bodyPr/>
        <a:lstStyle/>
        <a:p>
          <a:endParaRPr lang="en-US"/>
        </a:p>
      </dgm:t>
    </dgm:pt>
    <dgm:pt modelId="{543D647E-7DA8-41E3-BA16-047F70B26181}" type="pres">
      <dgm:prSet presAssocID="{C2E07C21-06BB-463C-8E7D-DBC254617F05}" presName="desTx" presStyleLbl="fgAcc1" presStyleIdx="0" presStyleCnt="3" custScaleY="78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CFCC7-76A1-4A20-ACEB-8BA96EC9CE02}" type="pres">
      <dgm:prSet presAssocID="{5D4D183E-7CBF-4EC6-AAF8-598FBABB3E8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E07CDB8-8B3B-4855-8DD4-897B58263C9B}" type="pres">
      <dgm:prSet presAssocID="{5D4D183E-7CBF-4EC6-AAF8-598FBABB3E82}" presName="connTx" presStyleLbl="sibTrans2D1" presStyleIdx="0" presStyleCnt="2"/>
      <dgm:spPr/>
      <dgm:t>
        <a:bodyPr/>
        <a:lstStyle/>
        <a:p>
          <a:endParaRPr lang="en-US"/>
        </a:p>
      </dgm:t>
    </dgm:pt>
    <dgm:pt modelId="{E366C3B6-C37B-41A3-A845-96F593226779}" type="pres">
      <dgm:prSet presAssocID="{4842E50B-9FD2-454F-94EA-22BED6772C6B}" presName="composite" presStyleCnt="0"/>
      <dgm:spPr/>
    </dgm:pt>
    <dgm:pt modelId="{57DB7E2A-A6E6-417D-B868-779E9AFFB680}" type="pres">
      <dgm:prSet presAssocID="{4842E50B-9FD2-454F-94EA-22BED6772C6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4FEC4-E635-4288-A401-A45D8D816BCE}" type="pres">
      <dgm:prSet presAssocID="{4842E50B-9FD2-454F-94EA-22BED6772C6B}" presName="parSh" presStyleLbl="node1" presStyleIdx="1" presStyleCnt="3"/>
      <dgm:spPr/>
      <dgm:t>
        <a:bodyPr/>
        <a:lstStyle/>
        <a:p>
          <a:endParaRPr lang="en-US"/>
        </a:p>
      </dgm:t>
    </dgm:pt>
    <dgm:pt modelId="{C089B73B-4D80-46E4-AF8F-7B2514CF62CC}" type="pres">
      <dgm:prSet presAssocID="{4842E50B-9FD2-454F-94EA-22BED6772C6B}" presName="desTx" presStyleLbl="fgAcc1" presStyleIdx="1" presStyleCnt="3" custScaleY="78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627F3-2D93-427A-8EF3-D4FCB1BC5039}" type="pres">
      <dgm:prSet presAssocID="{2F898BCC-CCE1-4647-AD31-5A304AEBAB6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78C84D0-6688-4666-A60F-6D6200787F12}" type="pres">
      <dgm:prSet presAssocID="{2F898BCC-CCE1-4647-AD31-5A304AEBAB64}" presName="connTx" presStyleLbl="sibTrans2D1" presStyleIdx="1" presStyleCnt="2"/>
      <dgm:spPr/>
      <dgm:t>
        <a:bodyPr/>
        <a:lstStyle/>
        <a:p>
          <a:endParaRPr lang="en-US"/>
        </a:p>
      </dgm:t>
    </dgm:pt>
    <dgm:pt modelId="{A42B0A95-6EA7-4305-83D9-B91B5C52E3F2}" type="pres">
      <dgm:prSet presAssocID="{413B5471-F0B8-41F7-813A-1610E87D74B8}" presName="composite" presStyleCnt="0"/>
      <dgm:spPr/>
    </dgm:pt>
    <dgm:pt modelId="{9DC8FFD3-4CCE-4954-B012-785B7586FED4}" type="pres">
      <dgm:prSet presAssocID="{413B5471-F0B8-41F7-813A-1610E87D74B8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0A91E-6CEE-44AF-B7CF-FCD3664BB819}" type="pres">
      <dgm:prSet presAssocID="{413B5471-F0B8-41F7-813A-1610E87D74B8}" presName="parSh" presStyleLbl="node1" presStyleIdx="2" presStyleCnt="3"/>
      <dgm:spPr/>
      <dgm:t>
        <a:bodyPr/>
        <a:lstStyle/>
        <a:p>
          <a:endParaRPr lang="en-US"/>
        </a:p>
      </dgm:t>
    </dgm:pt>
    <dgm:pt modelId="{67B89653-43BA-4FED-91F1-0C0934ED394C}" type="pres">
      <dgm:prSet presAssocID="{413B5471-F0B8-41F7-813A-1610E87D74B8}" presName="desTx" presStyleLbl="fgAcc1" presStyleIdx="2" presStyleCnt="3" custScaleX="158923" custScaleY="78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320474-767C-4D8F-9A8D-145B28EC3DB0}" srcId="{0CDDE9DA-043D-4F29-8AFE-B9D85FC87C97}" destId="{413B5471-F0B8-41F7-813A-1610E87D74B8}" srcOrd="2" destOrd="0" parTransId="{2A136CF8-1C11-486E-AA7C-03CFC75864FF}" sibTransId="{61C68ACF-C288-4157-AC5D-2C77EC9EDC34}"/>
    <dgm:cxn modelId="{CB2DB7B7-2134-4A40-999C-943F52C87698}" type="presOf" srcId="{2F898BCC-CCE1-4647-AD31-5A304AEBAB64}" destId="{F30627F3-2D93-427A-8EF3-D4FCB1BC5039}" srcOrd="0" destOrd="0" presId="urn:microsoft.com/office/officeart/2005/8/layout/process3"/>
    <dgm:cxn modelId="{D759A175-99C3-4689-91D6-AF6ECDF06704}" type="presOf" srcId="{413B5471-F0B8-41F7-813A-1610E87D74B8}" destId="{4DF0A91E-6CEE-44AF-B7CF-FCD3664BB819}" srcOrd="1" destOrd="0" presId="urn:microsoft.com/office/officeart/2005/8/layout/process3"/>
    <dgm:cxn modelId="{8C2C1B42-BFBF-42DA-893E-D26564433977}" type="presOf" srcId="{A7064DEB-79FD-4636-87B7-275AA904A1AB}" destId="{67B89653-43BA-4FED-91F1-0C0934ED394C}" srcOrd="0" destOrd="0" presId="urn:microsoft.com/office/officeart/2005/8/layout/process3"/>
    <dgm:cxn modelId="{7A75A364-F7C9-4A5B-8833-8053C6BA1E4F}" srcId="{C2E07C21-06BB-463C-8E7D-DBC254617F05}" destId="{6593C4C0-7CDC-4365-9640-92E050EFD034}" srcOrd="0" destOrd="0" parTransId="{31F08B34-081E-4AC5-BA92-59B3411851ED}" sibTransId="{E5E8AFEA-7865-4C44-9927-978D84D378E8}"/>
    <dgm:cxn modelId="{41E95F3F-192D-4D36-B9A8-3B9CFE593791}" srcId="{4842E50B-9FD2-454F-94EA-22BED6772C6B}" destId="{8769A9D8-1C14-4D45-AD32-311F26136A33}" srcOrd="0" destOrd="0" parTransId="{89CEABB3-0082-4421-96DD-0B2A5D91133B}" sibTransId="{B0EFF1F9-D05E-42A1-90AA-237F5AFA75AF}"/>
    <dgm:cxn modelId="{74FE3ABA-B775-428D-B974-D40EB648FDF7}" type="presOf" srcId="{C2E07C21-06BB-463C-8E7D-DBC254617F05}" destId="{069304D7-3FB1-4099-92A6-79A824A297B3}" srcOrd="1" destOrd="0" presId="urn:microsoft.com/office/officeart/2005/8/layout/process3"/>
    <dgm:cxn modelId="{E32A6A41-3B40-468F-85D9-424D39FCC00D}" srcId="{413B5471-F0B8-41F7-813A-1610E87D74B8}" destId="{A7064DEB-79FD-4636-87B7-275AA904A1AB}" srcOrd="0" destOrd="0" parTransId="{37F140AF-6F07-4F75-AE7B-4B6C675EAC6F}" sibTransId="{419A9BA9-7048-4CB6-B668-A449FB0BACBC}"/>
    <dgm:cxn modelId="{257CE3AE-AF2C-49C0-A98F-0CC2FC64BA16}" type="presOf" srcId="{C2E07C21-06BB-463C-8E7D-DBC254617F05}" destId="{D7AB00C7-2A4B-42FC-91DE-817C920CB704}" srcOrd="0" destOrd="0" presId="urn:microsoft.com/office/officeart/2005/8/layout/process3"/>
    <dgm:cxn modelId="{A9A26E47-0EBA-4AC7-9A1D-5A051C7F2729}" type="presOf" srcId="{6593C4C0-7CDC-4365-9640-92E050EFD034}" destId="{543D647E-7DA8-41E3-BA16-047F70B26181}" srcOrd="0" destOrd="0" presId="urn:microsoft.com/office/officeart/2005/8/layout/process3"/>
    <dgm:cxn modelId="{59558411-DFAD-429C-AD65-10B96CB0B32F}" srcId="{0CDDE9DA-043D-4F29-8AFE-B9D85FC87C97}" destId="{4842E50B-9FD2-454F-94EA-22BED6772C6B}" srcOrd="1" destOrd="0" parTransId="{FC64281B-7356-417D-A38B-B3ABFC2FE5AC}" sibTransId="{2F898BCC-CCE1-4647-AD31-5A304AEBAB64}"/>
    <dgm:cxn modelId="{6B19627D-DF44-4E26-ABDB-E3334DFC5B6A}" type="presOf" srcId="{5D4D183E-7CBF-4EC6-AAF8-598FBABB3E82}" destId="{BE07CDB8-8B3B-4855-8DD4-897B58263C9B}" srcOrd="1" destOrd="0" presId="urn:microsoft.com/office/officeart/2005/8/layout/process3"/>
    <dgm:cxn modelId="{376DD282-F36A-4C04-9FDB-49C6B1BC0BC2}" type="presOf" srcId="{2F898BCC-CCE1-4647-AD31-5A304AEBAB64}" destId="{D78C84D0-6688-4666-A60F-6D6200787F12}" srcOrd="1" destOrd="0" presId="urn:microsoft.com/office/officeart/2005/8/layout/process3"/>
    <dgm:cxn modelId="{456A2EF9-ABE2-4E78-9883-7F12701AE460}" type="presOf" srcId="{4842E50B-9FD2-454F-94EA-22BED6772C6B}" destId="{5F74FEC4-E635-4288-A401-A45D8D816BCE}" srcOrd="1" destOrd="0" presId="urn:microsoft.com/office/officeart/2005/8/layout/process3"/>
    <dgm:cxn modelId="{ECD54BF1-226F-416D-9D70-7859367958B5}" type="presOf" srcId="{8769A9D8-1C14-4D45-AD32-311F26136A33}" destId="{C089B73B-4D80-46E4-AF8F-7B2514CF62CC}" srcOrd="0" destOrd="0" presId="urn:microsoft.com/office/officeart/2005/8/layout/process3"/>
    <dgm:cxn modelId="{3A0362A2-22CF-4932-834B-50AC00C7807C}" type="presOf" srcId="{0CDDE9DA-043D-4F29-8AFE-B9D85FC87C97}" destId="{6A8C561A-6834-4680-991E-065958544E16}" srcOrd="0" destOrd="0" presId="urn:microsoft.com/office/officeart/2005/8/layout/process3"/>
    <dgm:cxn modelId="{8B969BC9-8AA3-4BDF-A35A-F60896CA30CC}" type="presOf" srcId="{413B5471-F0B8-41F7-813A-1610E87D74B8}" destId="{9DC8FFD3-4CCE-4954-B012-785B7586FED4}" srcOrd="0" destOrd="0" presId="urn:microsoft.com/office/officeart/2005/8/layout/process3"/>
    <dgm:cxn modelId="{310C8D53-56D8-43ED-9B24-1A80C291956A}" type="presOf" srcId="{4842E50B-9FD2-454F-94EA-22BED6772C6B}" destId="{57DB7E2A-A6E6-417D-B868-779E9AFFB680}" srcOrd="0" destOrd="0" presId="urn:microsoft.com/office/officeart/2005/8/layout/process3"/>
    <dgm:cxn modelId="{E496E2C8-E08A-41F7-BE72-E325DCF98E02}" type="presOf" srcId="{5D4D183E-7CBF-4EC6-AAF8-598FBABB3E82}" destId="{D1DCFCC7-76A1-4A20-ACEB-8BA96EC9CE02}" srcOrd="0" destOrd="0" presId="urn:microsoft.com/office/officeart/2005/8/layout/process3"/>
    <dgm:cxn modelId="{406ACE80-D99C-472D-877A-987657D6FA0B}" srcId="{0CDDE9DA-043D-4F29-8AFE-B9D85FC87C97}" destId="{C2E07C21-06BB-463C-8E7D-DBC254617F05}" srcOrd="0" destOrd="0" parTransId="{66256011-8975-47CA-BD24-F5E14430254D}" sibTransId="{5D4D183E-7CBF-4EC6-AAF8-598FBABB3E82}"/>
    <dgm:cxn modelId="{091E92BB-F293-4A2E-8A0D-A92E43F978C8}" type="presParOf" srcId="{6A8C561A-6834-4680-991E-065958544E16}" destId="{63426BF0-0D14-4F2C-B683-8BE2E077C03F}" srcOrd="0" destOrd="0" presId="urn:microsoft.com/office/officeart/2005/8/layout/process3"/>
    <dgm:cxn modelId="{F25CD88B-75DC-46C8-9486-85861A56BC77}" type="presParOf" srcId="{63426BF0-0D14-4F2C-B683-8BE2E077C03F}" destId="{D7AB00C7-2A4B-42FC-91DE-817C920CB704}" srcOrd="0" destOrd="0" presId="urn:microsoft.com/office/officeart/2005/8/layout/process3"/>
    <dgm:cxn modelId="{01BE27C5-0A29-4ABD-AA01-F71460CAB166}" type="presParOf" srcId="{63426BF0-0D14-4F2C-B683-8BE2E077C03F}" destId="{069304D7-3FB1-4099-92A6-79A824A297B3}" srcOrd="1" destOrd="0" presId="urn:microsoft.com/office/officeart/2005/8/layout/process3"/>
    <dgm:cxn modelId="{778A954E-5AD1-4CC7-B746-29E0092BE589}" type="presParOf" srcId="{63426BF0-0D14-4F2C-B683-8BE2E077C03F}" destId="{543D647E-7DA8-41E3-BA16-047F70B26181}" srcOrd="2" destOrd="0" presId="urn:microsoft.com/office/officeart/2005/8/layout/process3"/>
    <dgm:cxn modelId="{F0A323CD-9793-4EE2-879B-6EAC50CF7F62}" type="presParOf" srcId="{6A8C561A-6834-4680-991E-065958544E16}" destId="{D1DCFCC7-76A1-4A20-ACEB-8BA96EC9CE02}" srcOrd="1" destOrd="0" presId="urn:microsoft.com/office/officeart/2005/8/layout/process3"/>
    <dgm:cxn modelId="{93AD9796-275A-45CB-8147-9582F53132C9}" type="presParOf" srcId="{D1DCFCC7-76A1-4A20-ACEB-8BA96EC9CE02}" destId="{BE07CDB8-8B3B-4855-8DD4-897B58263C9B}" srcOrd="0" destOrd="0" presId="urn:microsoft.com/office/officeart/2005/8/layout/process3"/>
    <dgm:cxn modelId="{8FA296C8-9CED-44BF-A6A1-4FE211563F2F}" type="presParOf" srcId="{6A8C561A-6834-4680-991E-065958544E16}" destId="{E366C3B6-C37B-41A3-A845-96F593226779}" srcOrd="2" destOrd="0" presId="urn:microsoft.com/office/officeart/2005/8/layout/process3"/>
    <dgm:cxn modelId="{6680B8CC-7983-48CA-A5FF-B117A12E7682}" type="presParOf" srcId="{E366C3B6-C37B-41A3-A845-96F593226779}" destId="{57DB7E2A-A6E6-417D-B868-779E9AFFB680}" srcOrd="0" destOrd="0" presId="urn:microsoft.com/office/officeart/2005/8/layout/process3"/>
    <dgm:cxn modelId="{53FD9B99-656A-4BA6-88A5-2BC2207BA0B6}" type="presParOf" srcId="{E366C3B6-C37B-41A3-A845-96F593226779}" destId="{5F74FEC4-E635-4288-A401-A45D8D816BCE}" srcOrd="1" destOrd="0" presId="urn:microsoft.com/office/officeart/2005/8/layout/process3"/>
    <dgm:cxn modelId="{9F60C44C-B767-40F9-9034-90F5E078CD4E}" type="presParOf" srcId="{E366C3B6-C37B-41A3-A845-96F593226779}" destId="{C089B73B-4D80-46E4-AF8F-7B2514CF62CC}" srcOrd="2" destOrd="0" presId="urn:microsoft.com/office/officeart/2005/8/layout/process3"/>
    <dgm:cxn modelId="{FFCBF490-6D2F-452C-AABF-1F8FC92685F5}" type="presParOf" srcId="{6A8C561A-6834-4680-991E-065958544E16}" destId="{F30627F3-2D93-427A-8EF3-D4FCB1BC5039}" srcOrd="3" destOrd="0" presId="urn:microsoft.com/office/officeart/2005/8/layout/process3"/>
    <dgm:cxn modelId="{B98B0693-7293-4D40-9ADE-DC6C0D58C118}" type="presParOf" srcId="{F30627F3-2D93-427A-8EF3-D4FCB1BC5039}" destId="{D78C84D0-6688-4666-A60F-6D6200787F12}" srcOrd="0" destOrd="0" presId="urn:microsoft.com/office/officeart/2005/8/layout/process3"/>
    <dgm:cxn modelId="{1F7B4131-61C1-42D8-BA05-5BA879AD20AB}" type="presParOf" srcId="{6A8C561A-6834-4680-991E-065958544E16}" destId="{A42B0A95-6EA7-4305-83D9-B91B5C52E3F2}" srcOrd="4" destOrd="0" presId="urn:microsoft.com/office/officeart/2005/8/layout/process3"/>
    <dgm:cxn modelId="{760BA5ED-2020-4881-B340-3317B6B2A4B1}" type="presParOf" srcId="{A42B0A95-6EA7-4305-83D9-B91B5C52E3F2}" destId="{9DC8FFD3-4CCE-4954-B012-785B7586FED4}" srcOrd="0" destOrd="0" presId="urn:microsoft.com/office/officeart/2005/8/layout/process3"/>
    <dgm:cxn modelId="{312C537F-9AE9-4622-8698-E9550BA70BAC}" type="presParOf" srcId="{A42B0A95-6EA7-4305-83D9-B91B5C52E3F2}" destId="{4DF0A91E-6CEE-44AF-B7CF-FCD3664BB819}" srcOrd="1" destOrd="0" presId="urn:microsoft.com/office/officeart/2005/8/layout/process3"/>
    <dgm:cxn modelId="{28760D4B-4E9B-4694-B790-DC8F8B541B1E}" type="presParOf" srcId="{A42B0A95-6EA7-4305-83D9-B91B5C52E3F2}" destId="{67B89653-43BA-4FED-91F1-0C0934ED394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D15A0C-6727-44E8-A015-3767F9042F5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722C43-4D2C-428C-AF9E-EFC85A736526}">
      <dgm:prSet phldrT="[Text]"/>
      <dgm:spPr/>
      <dgm:t>
        <a:bodyPr/>
        <a:lstStyle/>
        <a:p>
          <a:r>
            <a:rPr lang="en-US" dirty="0" smtClean="0"/>
            <a:t>Non-union</a:t>
          </a:r>
          <a:endParaRPr lang="en-US" dirty="0"/>
        </a:p>
      </dgm:t>
    </dgm:pt>
    <dgm:pt modelId="{65031A26-5292-4C74-8A9D-599D63F025DA}" type="parTrans" cxnId="{C6678F52-4642-45CB-AA2D-7C8529E4FBAF}">
      <dgm:prSet/>
      <dgm:spPr/>
      <dgm:t>
        <a:bodyPr/>
        <a:lstStyle/>
        <a:p>
          <a:endParaRPr lang="en-US"/>
        </a:p>
      </dgm:t>
    </dgm:pt>
    <dgm:pt modelId="{A4D0350E-60A6-4051-99A5-9EDC55FCA833}" type="sibTrans" cxnId="{C6678F52-4642-45CB-AA2D-7C8529E4FBAF}">
      <dgm:prSet/>
      <dgm:spPr/>
      <dgm:t>
        <a:bodyPr/>
        <a:lstStyle/>
        <a:p>
          <a:endParaRPr lang="en-US"/>
        </a:p>
      </dgm:t>
    </dgm:pt>
    <dgm:pt modelId="{0C1CBD2F-8E0B-4E60-8891-2ECCEB52B296}">
      <dgm:prSet phldrT="[Text]"/>
      <dgm:spPr/>
      <dgm:t>
        <a:bodyPr/>
        <a:lstStyle/>
        <a:p>
          <a:r>
            <a:rPr lang="en-US" dirty="0" smtClean="0"/>
            <a:t>Non-pension</a:t>
          </a:r>
          <a:endParaRPr lang="en-US" dirty="0"/>
        </a:p>
      </dgm:t>
    </dgm:pt>
    <dgm:pt modelId="{8C83EB42-735D-48B6-B99F-A2AD2CD16124}" type="parTrans" cxnId="{4BDC1500-A0D3-4E4D-9D40-D2900D4CD277}">
      <dgm:prSet/>
      <dgm:spPr/>
      <dgm:t>
        <a:bodyPr/>
        <a:lstStyle/>
        <a:p>
          <a:endParaRPr lang="en-US"/>
        </a:p>
      </dgm:t>
    </dgm:pt>
    <dgm:pt modelId="{9F189059-FAED-4E22-AA5A-69D96E5B4E4E}" type="sibTrans" cxnId="{4BDC1500-A0D3-4E4D-9D40-D2900D4CD277}">
      <dgm:prSet/>
      <dgm:spPr/>
      <dgm:t>
        <a:bodyPr/>
        <a:lstStyle/>
        <a:p>
          <a:endParaRPr lang="en-US"/>
        </a:p>
      </dgm:t>
    </dgm:pt>
    <dgm:pt modelId="{49AD0DEE-EF1B-4CE9-8EB0-7FBB85BD1EB2}">
      <dgm:prSet phldrT="[Text]"/>
      <dgm:spPr/>
      <dgm:t>
        <a:bodyPr/>
        <a:lstStyle/>
        <a:p>
          <a:r>
            <a:rPr lang="en-US" dirty="0" smtClean="0"/>
            <a:t>Union</a:t>
          </a:r>
          <a:endParaRPr lang="en-US" dirty="0"/>
        </a:p>
      </dgm:t>
    </dgm:pt>
    <dgm:pt modelId="{4AA7656D-3D22-433A-B648-8FF2F490D400}" type="parTrans" cxnId="{53250EF6-54A5-488E-B59C-922BF1D36F54}">
      <dgm:prSet/>
      <dgm:spPr/>
      <dgm:t>
        <a:bodyPr/>
        <a:lstStyle/>
        <a:p>
          <a:endParaRPr lang="en-US"/>
        </a:p>
      </dgm:t>
    </dgm:pt>
    <dgm:pt modelId="{F0AC7C11-F92B-4CFD-9B5B-715CD0B228FD}" type="sibTrans" cxnId="{53250EF6-54A5-488E-B59C-922BF1D36F54}">
      <dgm:prSet/>
      <dgm:spPr/>
      <dgm:t>
        <a:bodyPr/>
        <a:lstStyle/>
        <a:p>
          <a:endParaRPr lang="en-US"/>
        </a:p>
      </dgm:t>
    </dgm:pt>
    <dgm:pt modelId="{4004D1E8-7D50-4A95-A481-1FAA5FF80256}">
      <dgm:prSet phldrT="[Text]"/>
      <dgm:spPr/>
      <dgm:t>
        <a:bodyPr/>
        <a:lstStyle/>
        <a:p>
          <a:r>
            <a:rPr lang="en-US" dirty="0" smtClean="0"/>
            <a:t>Non-pension</a:t>
          </a:r>
          <a:endParaRPr lang="en-US" dirty="0"/>
        </a:p>
      </dgm:t>
    </dgm:pt>
    <dgm:pt modelId="{7E8449DB-B9A6-4357-8F40-69079298AB32}" type="parTrans" cxnId="{33E6852F-06CA-4B5B-9D76-3E84951849A8}">
      <dgm:prSet/>
      <dgm:spPr/>
      <dgm:t>
        <a:bodyPr/>
        <a:lstStyle/>
        <a:p>
          <a:endParaRPr lang="en-US"/>
        </a:p>
      </dgm:t>
    </dgm:pt>
    <dgm:pt modelId="{33C034EE-08B4-42A4-9216-0B1C60E7509F}" type="sibTrans" cxnId="{33E6852F-06CA-4B5B-9D76-3E84951849A8}">
      <dgm:prSet/>
      <dgm:spPr/>
      <dgm:t>
        <a:bodyPr/>
        <a:lstStyle/>
        <a:p>
          <a:endParaRPr lang="en-US"/>
        </a:p>
      </dgm:t>
    </dgm:pt>
    <dgm:pt modelId="{9A9891F5-2AA3-4E7B-8BAE-E9D3DBC00E6C}">
      <dgm:prSet phldrT="[Text]"/>
      <dgm:spPr/>
      <dgm:t>
        <a:bodyPr/>
        <a:lstStyle/>
        <a:p>
          <a:r>
            <a:rPr lang="en-US" dirty="0" smtClean="0"/>
            <a:t>Pensions</a:t>
          </a:r>
          <a:endParaRPr lang="en-US" dirty="0"/>
        </a:p>
      </dgm:t>
    </dgm:pt>
    <dgm:pt modelId="{261A7684-914B-44BA-9E65-1DE65B0B70CC}" type="parTrans" cxnId="{2C6058CF-6277-410B-9573-513F7A289FF1}">
      <dgm:prSet/>
      <dgm:spPr/>
      <dgm:t>
        <a:bodyPr/>
        <a:lstStyle/>
        <a:p>
          <a:endParaRPr lang="en-US"/>
        </a:p>
      </dgm:t>
    </dgm:pt>
    <dgm:pt modelId="{280704FB-F252-4133-8186-9368A6EDA9C2}" type="sibTrans" cxnId="{2C6058CF-6277-410B-9573-513F7A289FF1}">
      <dgm:prSet/>
      <dgm:spPr/>
      <dgm:t>
        <a:bodyPr/>
        <a:lstStyle/>
        <a:p>
          <a:endParaRPr lang="en-US"/>
        </a:p>
      </dgm:t>
    </dgm:pt>
    <dgm:pt modelId="{53352E7F-3E3F-4C8C-AEA6-82B703A0A9E9}">
      <dgm:prSet phldrT="[Text]"/>
      <dgm:spPr/>
      <dgm:t>
        <a:bodyPr/>
        <a:lstStyle/>
        <a:p>
          <a:r>
            <a:rPr lang="en-US" dirty="0" smtClean="0"/>
            <a:t>Funding</a:t>
          </a:r>
          <a:endParaRPr lang="en-US" dirty="0"/>
        </a:p>
      </dgm:t>
    </dgm:pt>
    <dgm:pt modelId="{09D8128B-B51C-465B-B656-4179977CCD1C}" type="parTrans" cxnId="{B3EC2E69-399F-441B-8D16-69925EBC944B}">
      <dgm:prSet/>
      <dgm:spPr/>
      <dgm:t>
        <a:bodyPr/>
        <a:lstStyle/>
        <a:p>
          <a:endParaRPr lang="en-US"/>
        </a:p>
      </dgm:t>
    </dgm:pt>
    <dgm:pt modelId="{FDD3DF8F-1E22-4939-9FCA-0B9D9447AEED}" type="sibTrans" cxnId="{B3EC2E69-399F-441B-8D16-69925EBC944B}">
      <dgm:prSet/>
      <dgm:spPr/>
      <dgm:t>
        <a:bodyPr/>
        <a:lstStyle/>
        <a:p>
          <a:endParaRPr lang="en-US"/>
        </a:p>
      </dgm:t>
    </dgm:pt>
    <dgm:pt modelId="{DB193445-13E1-4DB9-ABBB-D88A69A969CE}">
      <dgm:prSet phldrT="[Text]"/>
      <dgm:spPr/>
      <dgm:t>
        <a:bodyPr/>
        <a:lstStyle/>
        <a:p>
          <a:r>
            <a:rPr lang="en-US" dirty="0" smtClean="0"/>
            <a:t>Disclaimer</a:t>
          </a:r>
          <a:endParaRPr lang="en-US" dirty="0"/>
        </a:p>
      </dgm:t>
    </dgm:pt>
    <dgm:pt modelId="{47182D4D-5F2C-4512-971B-651A0A796076}" type="parTrans" cxnId="{686ADF78-C7B2-43C7-A68A-C44E5BBF04A2}">
      <dgm:prSet/>
      <dgm:spPr/>
      <dgm:t>
        <a:bodyPr/>
        <a:lstStyle/>
        <a:p>
          <a:endParaRPr lang="en-US"/>
        </a:p>
      </dgm:t>
    </dgm:pt>
    <dgm:pt modelId="{AFFF3D87-8AE9-4008-9843-F01D96913E30}" type="sibTrans" cxnId="{686ADF78-C7B2-43C7-A68A-C44E5BBF04A2}">
      <dgm:prSet/>
      <dgm:spPr/>
      <dgm:t>
        <a:bodyPr/>
        <a:lstStyle/>
        <a:p>
          <a:endParaRPr lang="en-US"/>
        </a:p>
      </dgm:t>
    </dgm:pt>
    <dgm:pt modelId="{86D479F4-6A9F-451D-ADFB-005A0BC032E5}">
      <dgm:prSet phldrT="[Text]"/>
      <dgm:spPr/>
      <dgm:t>
        <a:bodyPr/>
        <a:lstStyle/>
        <a:p>
          <a:r>
            <a:rPr lang="en-US" dirty="0" smtClean="0"/>
            <a:t>Compromise of retiree benefits</a:t>
          </a:r>
          <a:endParaRPr lang="en-US" dirty="0"/>
        </a:p>
      </dgm:t>
    </dgm:pt>
    <dgm:pt modelId="{CA7EF8FA-7032-4E63-8DE0-2360C86510BA}" type="parTrans" cxnId="{4E262AD9-A608-451A-A1D8-4422E1216E7F}">
      <dgm:prSet/>
      <dgm:spPr/>
      <dgm:t>
        <a:bodyPr/>
        <a:lstStyle/>
        <a:p>
          <a:endParaRPr lang="en-US"/>
        </a:p>
      </dgm:t>
    </dgm:pt>
    <dgm:pt modelId="{069A5CBD-029B-46D6-9A46-608E278E8AEF}" type="sibTrans" cxnId="{4E262AD9-A608-451A-A1D8-4422E1216E7F}">
      <dgm:prSet/>
      <dgm:spPr/>
      <dgm:t>
        <a:bodyPr/>
        <a:lstStyle/>
        <a:p>
          <a:endParaRPr lang="en-US"/>
        </a:p>
      </dgm:t>
    </dgm:pt>
    <dgm:pt modelId="{257A4108-AF66-4BC4-889C-0FF15CB77981}">
      <dgm:prSet phldrT="[Text]"/>
      <dgm:spPr/>
      <dgm:t>
        <a:bodyPr/>
        <a:lstStyle/>
        <a:p>
          <a:r>
            <a:rPr lang="en-US" dirty="0" smtClean="0"/>
            <a:t>Extensions of time to pay</a:t>
          </a:r>
          <a:endParaRPr lang="en-US" dirty="0"/>
        </a:p>
      </dgm:t>
    </dgm:pt>
    <dgm:pt modelId="{6003284B-8D5B-48B8-9C2A-CB2EB2B0572D}" type="parTrans" cxnId="{18767BB8-80CD-4705-AD63-F165E87C3A8C}">
      <dgm:prSet/>
      <dgm:spPr/>
      <dgm:t>
        <a:bodyPr/>
        <a:lstStyle/>
        <a:p>
          <a:endParaRPr lang="en-US"/>
        </a:p>
      </dgm:t>
    </dgm:pt>
    <dgm:pt modelId="{342F4617-19BD-422A-B5EC-07B56C2A536B}" type="sibTrans" cxnId="{18767BB8-80CD-4705-AD63-F165E87C3A8C}">
      <dgm:prSet/>
      <dgm:spPr/>
      <dgm:t>
        <a:bodyPr/>
        <a:lstStyle/>
        <a:p>
          <a:endParaRPr lang="en-US"/>
        </a:p>
      </dgm:t>
    </dgm:pt>
    <dgm:pt modelId="{9062C3C3-DB17-42B4-9B69-D1AE69862D69}" type="pres">
      <dgm:prSet presAssocID="{DED15A0C-6727-44E8-A015-3767F9042F5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47572C-ABE9-4852-AA9B-ABA5FA0F41FE}" type="pres">
      <dgm:prSet presAssocID="{A6722C43-4D2C-428C-AF9E-EFC85A736526}" presName="composite" presStyleCnt="0"/>
      <dgm:spPr/>
    </dgm:pt>
    <dgm:pt modelId="{DC72FCC0-3C69-411F-9C11-8D63B595E69D}" type="pres">
      <dgm:prSet presAssocID="{A6722C43-4D2C-428C-AF9E-EFC85A7365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B0705-6014-489E-B25F-F8051573191C}" type="pres">
      <dgm:prSet presAssocID="{A6722C43-4D2C-428C-AF9E-EFC85A736526}" presName="parSh" presStyleLbl="node1" presStyleIdx="0" presStyleCnt="3"/>
      <dgm:spPr/>
      <dgm:t>
        <a:bodyPr/>
        <a:lstStyle/>
        <a:p>
          <a:endParaRPr lang="en-US"/>
        </a:p>
      </dgm:t>
    </dgm:pt>
    <dgm:pt modelId="{21DB271E-DA73-4CD2-8301-F56B2E8E2B02}" type="pres">
      <dgm:prSet presAssocID="{A6722C43-4D2C-428C-AF9E-EFC85A736526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E1B45-A55C-4672-BACA-2817FBEC3EA0}" type="pres">
      <dgm:prSet presAssocID="{A4D0350E-60A6-4051-99A5-9EDC55FCA83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2C04783-0771-485F-8F3E-DFDB560507DC}" type="pres">
      <dgm:prSet presAssocID="{A4D0350E-60A6-4051-99A5-9EDC55FCA833}" presName="connTx" presStyleLbl="sibTrans2D1" presStyleIdx="0" presStyleCnt="2"/>
      <dgm:spPr/>
      <dgm:t>
        <a:bodyPr/>
        <a:lstStyle/>
        <a:p>
          <a:endParaRPr lang="en-US"/>
        </a:p>
      </dgm:t>
    </dgm:pt>
    <dgm:pt modelId="{C3B08821-BAEA-42B1-B195-AC8AE66AA795}" type="pres">
      <dgm:prSet presAssocID="{49AD0DEE-EF1B-4CE9-8EB0-7FBB85BD1EB2}" presName="composite" presStyleCnt="0"/>
      <dgm:spPr/>
    </dgm:pt>
    <dgm:pt modelId="{F04802B0-6D84-4750-B85F-1D3FCA732826}" type="pres">
      <dgm:prSet presAssocID="{49AD0DEE-EF1B-4CE9-8EB0-7FBB85BD1EB2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B86178-C1F6-423A-A5E3-C1FF5B96FC20}" type="pres">
      <dgm:prSet presAssocID="{49AD0DEE-EF1B-4CE9-8EB0-7FBB85BD1EB2}" presName="parSh" presStyleLbl="node1" presStyleIdx="1" presStyleCnt="3"/>
      <dgm:spPr/>
      <dgm:t>
        <a:bodyPr/>
        <a:lstStyle/>
        <a:p>
          <a:endParaRPr lang="en-US"/>
        </a:p>
      </dgm:t>
    </dgm:pt>
    <dgm:pt modelId="{88CEB6C7-F17E-402E-9661-78366DCB6E9C}" type="pres">
      <dgm:prSet presAssocID="{49AD0DEE-EF1B-4CE9-8EB0-7FBB85BD1EB2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1C30F-EDDC-47ED-B6E6-61D318D0690D}" type="pres">
      <dgm:prSet presAssocID="{F0AC7C11-F92B-4CFD-9B5B-715CD0B228FD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6DE47DB-5BDD-4FC5-8370-8987354CBB98}" type="pres">
      <dgm:prSet presAssocID="{F0AC7C11-F92B-4CFD-9B5B-715CD0B228FD}" presName="connTx" presStyleLbl="sibTrans2D1" presStyleIdx="1" presStyleCnt="2"/>
      <dgm:spPr/>
      <dgm:t>
        <a:bodyPr/>
        <a:lstStyle/>
        <a:p>
          <a:endParaRPr lang="en-US"/>
        </a:p>
      </dgm:t>
    </dgm:pt>
    <dgm:pt modelId="{1DA52778-B99C-461E-A68D-C2D078AB3369}" type="pres">
      <dgm:prSet presAssocID="{9A9891F5-2AA3-4E7B-8BAE-E9D3DBC00E6C}" presName="composite" presStyleCnt="0"/>
      <dgm:spPr/>
    </dgm:pt>
    <dgm:pt modelId="{71F47ED7-FAAA-4D42-A015-C4E3C587828F}" type="pres">
      <dgm:prSet presAssocID="{9A9891F5-2AA3-4E7B-8BAE-E9D3DBC00E6C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E99E3-63AD-4003-B40B-F09DB043CE45}" type="pres">
      <dgm:prSet presAssocID="{9A9891F5-2AA3-4E7B-8BAE-E9D3DBC00E6C}" presName="parSh" presStyleLbl="node1" presStyleIdx="2" presStyleCnt="3"/>
      <dgm:spPr/>
      <dgm:t>
        <a:bodyPr/>
        <a:lstStyle/>
        <a:p>
          <a:endParaRPr lang="en-US"/>
        </a:p>
      </dgm:t>
    </dgm:pt>
    <dgm:pt modelId="{DAEA8CF4-AD6C-4AB6-B7CD-2FF321A77314}" type="pres">
      <dgm:prSet presAssocID="{9A9891F5-2AA3-4E7B-8BAE-E9D3DBC00E6C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20F3B7-46A3-4D23-BC86-5B26BA031E9E}" type="presOf" srcId="{53352E7F-3E3F-4C8C-AEA6-82B703A0A9E9}" destId="{DAEA8CF4-AD6C-4AB6-B7CD-2FF321A77314}" srcOrd="0" destOrd="0" presId="urn:microsoft.com/office/officeart/2005/8/layout/process3"/>
    <dgm:cxn modelId="{0F099E45-DDA7-4762-8D43-642740A47552}" type="presOf" srcId="{4004D1E8-7D50-4A95-A481-1FAA5FF80256}" destId="{88CEB6C7-F17E-402E-9661-78366DCB6E9C}" srcOrd="0" destOrd="0" presId="urn:microsoft.com/office/officeart/2005/8/layout/process3"/>
    <dgm:cxn modelId="{53250EF6-54A5-488E-B59C-922BF1D36F54}" srcId="{DED15A0C-6727-44E8-A015-3767F9042F50}" destId="{49AD0DEE-EF1B-4CE9-8EB0-7FBB85BD1EB2}" srcOrd="1" destOrd="0" parTransId="{4AA7656D-3D22-433A-B648-8FF2F490D400}" sibTransId="{F0AC7C11-F92B-4CFD-9B5B-715CD0B228FD}"/>
    <dgm:cxn modelId="{CEF82E94-7DEC-4C79-B2AF-81478DFD4D77}" type="presOf" srcId="{49AD0DEE-EF1B-4CE9-8EB0-7FBB85BD1EB2}" destId="{B9B86178-C1F6-423A-A5E3-C1FF5B96FC20}" srcOrd="1" destOrd="0" presId="urn:microsoft.com/office/officeart/2005/8/layout/process3"/>
    <dgm:cxn modelId="{30153252-98F5-4D77-88E3-394BEAEABD63}" type="presOf" srcId="{9A9891F5-2AA3-4E7B-8BAE-E9D3DBC00E6C}" destId="{560E99E3-63AD-4003-B40B-F09DB043CE45}" srcOrd="1" destOrd="0" presId="urn:microsoft.com/office/officeart/2005/8/layout/process3"/>
    <dgm:cxn modelId="{04DAF410-10EA-40CC-B551-4910C2225C28}" type="presOf" srcId="{9A9891F5-2AA3-4E7B-8BAE-E9D3DBC00E6C}" destId="{71F47ED7-FAAA-4D42-A015-C4E3C587828F}" srcOrd="0" destOrd="0" presId="urn:microsoft.com/office/officeart/2005/8/layout/process3"/>
    <dgm:cxn modelId="{B3EC2E69-399F-441B-8D16-69925EBC944B}" srcId="{9A9891F5-2AA3-4E7B-8BAE-E9D3DBC00E6C}" destId="{53352E7F-3E3F-4C8C-AEA6-82B703A0A9E9}" srcOrd="0" destOrd="0" parTransId="{09D8128B-B51C-465B-B656-4179977CCD1C}" sibTransId="{FDD3DF8F-1E22-4939-9FCA-0B9D9447AEED}"/>
    <dgm:cxn modelId="{8A2ABD9F-F392-4C46-8DED-DABC348FC17B}" type="presOf" srcId="{DB193445-13E1-4DB9-ABBB-D88A69A969CE}" destId="{21DB271E-DA73-4CD2-8301-F56B2E8E2B02}" srcOrd="0" destOrd="1" presId="urn:microsoft.com/office/officeart/2005/8/layout/process3"/>
    <dgm:cxn modelId="{881C7324-39A3-42F8-80DE-2F8BF9BC560F}" type="presOf" srcId="{F0AC7C11-F92B-4CFD-9B5B-715CD0B228FD}" destId="{4151C30F-EDDC-47ED-B6E6-61D318D0690D}" srcOrd="0" destOrd="0" presId="urn:microsoft.com/office/officeart/2005/8/layout/process3"/>
    <dgm:cxn modelId="{83F7C144-A7E6-4F44-8FDB-31CD7E5ADC51}" type="presOf" srcId="{A4D0350E-60A6-4051-99A5-9EDC55FCA833}" destId="{D2C04783-0771-485F-8F3E-DFDB560507DC}" srcOrd="1" destOrd="0" presId="urn:microsoft.com/office/officeart/2005/8/layout/process3"/>
    <dgm:cxn modelId="{C6678F52-4642-45CB-AA2D-7C8529E4FBAF}" srcId="{DED15A0C-6727-44E8-A015-3767F9042F50}" destId="{A6722C43-4D2C-428C-AF9E-EFC85A736526}" srcOrd="0" destOrd="0" parTransId="{65031A26-5292-4C74-8A9D-599D63F025DA}" sibTransId="{A4D0350E-60A6-4051-99A5-9EDC55FCA833}"/>
    <dgm:cxn modelId="{B3E952D7-F785-4339-AB02-5656AC289E79}" type="presOf" srcId="{86D479F4-6A9F-451D-ADFB-005A0BC032E5}" destId="{88CEB6C7-F17E-402E-9661-78366DCB6E9C}" srcOrd="0" destOrd="1" presId="urn:microsoft.com/office/officeart/2005/8/layout/process3"/>
    <dgm:cxn modelId="{686ADF78-C7B2-43C7-A68A-C44E5BBF04A2}" srcId="{A6722C43-4D2C-428C-AF9E-EFC85A736526}" destId="{DB193445-13E1-4DB9-ABBB-D88A69A969CE}" srcOrd="1" destOrd="0" parTransId="{47182D4D-5F2C-4512-971B-651A0A796076}" sibTransId="{AFFF3D87-8AE9-4008-9843-F01D96913E30}"/>
    <dgm:cxn modelId="{33E6852F-06CA-4B5B-9D76-3E84951849A8}" srcId="{49AD0DEE-EF1B-4CE9-8EB0-7FBB85BD1EB2}" destId="{4004D1E8-7D50-4A95-A481-1FAA5FF80256}" srcOrd="0" destOrd="0" parTransId="{7E8449DB-B9A6-4357-8F40-69079298AB32}" sibTransId="{33C034EE-08B4-42A4-9216-0B1C60E7509F}"/>
    <dgm:cxn modelId="{0716CA75-0A75-400B-AB3B-78A0F36C9E53}" type="presOf" srcId="{A6722C43-4D2C-428C-AF9E-EFC85A736526}" destId="{80CB0705-6014-489E-B25F-F8051573191C}" srcOrd="1" destOrd="0" presId="urn:microsoft.com/office/officeart/2005/8/layout/process3"/>
    <dgm:cxn modelId="{3622955A-3B4A-4CD2-8498-80384D6790C3}" type="presOf" srcId="{257A4108-AF66-4BC4-889C-0FF15CB77981}" destId="{DAEA8CF4-AD6C-4AB6-B7CD-2FF321A77314}" srcOrd="0" destOrd="1" presId="urn:microsoft.com/office/officeart/2005/8/layout/process3"/>
    <dgm:cxn modelId="{C5652D0F-C435-496E-8D51-22D8FE182D7A}" type="presOf" srcId="{49AD0DEE-EF1B-4CE9-8EB0-7FBB85BD1EB2}" destId="{F04802B0-6D84-4750-B85F-1D3FCA732826}" srcOrd="0" destOrd="0" presId="urn:microsoft.com/office/officeart/2005/8/layout/process3"/>
    <dgm:cxn modelId="{8464D013-9756-46E6-9BC0-674D1A529EAC}" type="presOf" srcId="{DED15A0C-6727-44E8-A015-3767F9042F50}" destId="{9062C3C3-DB17-42B4-9B69-D1AE69862D69}" srcOrd="0" destOrd="0" presId="urn:microsoft.com/office/officeart/2005/8/layout/process3"/>
    <dgm:cxn modelId="{F88FE9D7-AE46-483B-AA7C-02DB569B415F}" type="presOf" srcId="{A4D0350E-60A6-4051-99A5-9EDC55FCA833}" destId="{7C0E1B45-A55C-4672-BACA-2817FBEC3EA0}" srcOrd="0" destOrd="0" presId="urn:microsoft.com/office/officeart/2005/8/layout/process3"/>
    <dgm:cxn modelId="{0DBC0001-A923-4831-A45A-9FA15D3855B6}" type="presOf" srcId="{F0AC7C11-F92B-4CFD-9B5B-715CD0B228FD}" destId="{16DE47DB-5BDD-4FC5-8370-8987354CBB98}" srcOrd="1" destOrd="0" presId="urn:microsoft.com/office/officeart/2005/8/layout/process3"/>
    <dgm:cxn modelId="{4E262AD9-A608-451A-A1D8-4422E1216E7F}" srcId="{49AD0DEE-EF1B-4CE9-8EB0-7FBB85BD1EB2}" destId="{86D479F4-6A9F-451D-ADFB-005A0BC032E5}" srcOrd="1" destOrd="0" parTransId="{CA7EF8FA-7032-4E63-8DE0-2360C86510BA}" sibTransId="{069A5CBD-029B-46D6-9A46-608E278E8AEF}"/>
    <dgm:cxn modelId="{18767BB8-80CD-4705-AD63-F165E87C3A8C}" srcId="{9A9891F5-2AA3-4E7B-8BAE-E9D3DBC00E6C}" destId="{257A4108-AF66-4BC4-889C-0FF15CB77981}" srcOrd="1" destOrd="0" parTransId="{6003284B-8D5B-48B8-9C2A-CB2EB2B0572D}" sibTransId="{342F4617-19BD-422A-B5EC-07B56C2A536B}"/>
    <dgm:cxn modelId="{C844B598-8667-4711-93BC-D6AA289DF11A}" type="presOf" srcId="{0C1CBD2F-8E0B-4E60-8891-2ECCEB52B296}" destId="{21DB271E-DA73-4CD2-8301-F56B2E8E2B02}" srcOrd="0" destOrd="0" presId="urn:microsoft.com/office/officeart/2005/8/layout/process3"/>
    <dgm:cxn modelId="{78F1450E-196F-466B-B0F0-1B177C6F8113}" type="presOf" srcId="{A6722C43-4D2C-428C-AF9E-EFC85A736526}" destId="{DC72FCC0-3C69-411F-9C11-8D63B595E69D}" srcOrd="0" destOrd="0" presId="urn:microsoft.com/office/officeart/2005/8/layout/process3"/>
    <dgm:cxn modelId="{2C6058CF-6277-410B-9573-513F7A289FF1}" srcId="{DED15A0C-6727-44E8-A015-3767F9042F50}" destId="{9A9891F5-2AA3-4E7B-8BAE-E9D3DBC00E6C}" srcOrd="2" destOrd="0" parTransId="{261A7684-914B-44BA-9E65-1DE65B0B70CC}" sibTransId="{280704FB-F252-4133-8186-9368A6EDA9C2}"/>
    <dgm:cxn modelId="{4BDC1500-A0D3-4E4D-9D40-D2900D4CD277}" srcId="{A6722C43-4D2C-428C-AF9E-EFC85A736526}" destId="{0C1CBD2F-8E0B-4E60-8891-2ECCEB52B296}" srcOrd="0" destOrd="0" parTransId="{8C83EB42-735D-48B6-B99F-A2AD2CD16124}" sibTransId="{9F189059-FAED-4E22-AA5A-69D96E5B4E4E}"/>
    <dgm:cxn modelId="{39332F27-506D-4A5B-8C05-8910DF80D749}" type="presParOf" srcId="{9062C3C3-DB17-42B4-9B69-D1AE69862D69}" destId="{DA47572C-ABE9-4852-AA9B-ABA5FA0F41FE}" srcOrd="0" destOrd="0" presId="urn:microsoft.com/office/officeart/2005/8/layout/process3"/>
    <dgm:cxn modelId="{5EB23602-4C21-41C9-8AA9-FEFCD612AD00}" type="presParOf" srcId="{DA47572C-ABE9-4852-AA9B-ABA5FA0F41FE}" destId="{DC72FCC0-3C69-411F-9C11-8D63B595E69D}" srcOrd="0" destOrd="0" presId="urn:microsoft.com/office/officeart/2005/8/layout/process3"/>
    <dgm:cxn modelId="{B1CA868F-8E9D-482F-8054-D6BFABF3961A}" type="presParOf" srcId="{DA47572C-ABE9-4852-AA9B-ABA5FA0F41FE}" destId="{80CB0705-6014-489E-B25F-F8051573191C}" srcOrd="1" destOrd="0" presId="urn:microsoft.com/office/officeart/2005/8/layout/process3"/>
    <dgm:cxn modelId="{6B5066FE-4839-4FD0-8E26-878ECBC313AD}" type="presParOf" srcId="{DA47572C-ABE9-4852-AA9B-ABA5FA0F41FE}" destId="{21DB271E-DA73-4CD2-8301-F56B2E8E2B02}" srcOrd="2" destOrd="0" presId="urn:microsoft.com/office/officeart/2005/8/layout/process3"/>
    <dgm:cxn modelId="{9C5705C9-DF74-4536-B83E-01947F759BEB}" type="presParOf" srcId="{9062C3C3-DB17-42B4-9B69-D1AE69862D69}" destId="{7C0E1B45-A55C-4672-BACA-2817FBEC3EA0}" srcOrd="1" destOrd="0" presId="urn:microsoft.com/office/officeart/2005/8/layout/process3"/>
    <dgm:cxn modelId="{EA9C4884-2938-4173-974D-F4C4919D82CC}" type="presParOf" srcId="{7C0E1B45-A55C-4672-BACA-2817FBEC3EA0}" destId="{D2C04783-0771-485F-8F3E-DFDB560507DC}" srcOrd="0" destOrd="0" presId="urn:microsoft.com/office/officeart/2005/8/layout/process3"/>
    <dgm:cxn modelId="{30687B78-75A9-4B97-8216-E2D5998EEABD}" type="presParOf" srcId="{9062C3C3-DB17-42B4-9B69-D1AE69862D69}" destId="{C3B08821-BAEA-42B1-B195-AC8AE66AA795}" srcOrd="2" destOrd="0" presId="urn:microsoft.com/office/officeart/2005/8/layout/process3"/>
    <dgm:cxn modelId="{3723B2DF-CD97-48EA-81FC-0CE998A08CF4}" type="presParOf" srcId="{C3B08821-BAEA-42B1-B195-AC8AE66AA795}" destId="{F04802B0-6D84-4750-B85F-1D3FCA732826}" srcOrd="0" destOrd="0" presId="urn:microsoft.com/office/officeart/2005/8/layout/process3"/>
    <dgm:cxn modelId="{B48FCE6C-5E6D-4E00-A479-3DE95C478482}" type="presParOf" srcId="{C3B08821-BAEA-42B1-B195-AC8AE66AA795}" destId="{B9B86178-C1F6-423A-A5E3-C1FF5B96FC20}" srcOrd="1" destOrd="0" presId="urn:microsoft.com/office/officeart/2005/8/layout/process3"/>
    <dgm:cxn modelId="{271D56DD-98FB-416A-B50B-301D871EA218}" type="presParOf" srcId="{C3B08821-BAEA-42B1-B195-AC8AE66AA795}" destId="{88CEB6C7-F17E-402E-9661-78366DCB6E9C}" srcOrd="2" destOrd="0" presId="urn:microsoft.com/office/officeart/2005/8/layout/process3"/>
    <dgm:cxn modelId="{79DFB5F5-89EF-44A7-B3A6-2290EBF16AFA}" type="presParOf" srcId="{9062C3C3-DB17-42B4-9B69-D1AE69862D69}" destId="{4151C30F-EDDC-47ED-B6E6-61D318D0690D}" srcOrd="3" destOrd="0" presId="urn:microsoft.com/office/officeart/2005/8/layout/process3"/>
    <dgm:cxn modelId="{0EAB3950-2FDA-43F4-B3A6-DC773C64C7EA}" type="presParOf" srcId="{4151C30F-EDDC-47ED-B6E6-61D318D0690D}" destId="{16DE47DB-5BDD-4FC5-8370-8987354CBB98}" srcOrd="0" destOrd="0" presId="urn:microsoft.com/office/officeart/2005/8/layout/process3"/>
    <dgm:cxn modelId="{D5C41D58-8B9B-4F51-B1BD-D9BC518E9804}" type="presParOf" srcId="{9062C3C3-DB17-42B4-9B69-D1AE69862D69}" destId="{1DA52778-B99C-461E-A68D-C2D078AB3369}" srcOrd="4" destOrd="0" presId="urn:microsoft.com/office/officeart/2005/8/layout/process3"/>
    <dgm:cxn modelId="{4BF0B5C5-EB7B-4788-BD14-AA0D11ABB53D}" type="presParOf" srcId="{1DA52778-B99C-461E-A68D-C2D078AB3369}" destId="{71F47ED7-FAAA-4D42-A015-C4E3C587828F}" srcOrd="0" destOrd="0" presId="urn:microsoft.com/office/officeart/2005/8/layout/process3"/>
    <dgm:cxn modelId="{B5CB4EE8-E09B-43ED-BBEB-A846C3FC51D7}" type="presParOf" srcId="{1DA52778-B99C-461E-A68D-C2D078AB3369}" destId="{560E99E3-63AD-4003-B40B-F09DB043CE45}" srcOrd="1" destOrd="0" presId="urn:microsoft.com/office/officeart/2005/8/layout/process3"/>
    <dgm:cxn modelId="{CF62A058-F657-4EE9-B3F8-B370A14A6A17}" type="presParOf" srcId="{1DA52778-B99C-461E-A68D-C2D078AB3369}" destId="{DAEA8CF4-AD6C-4AB6-B7CD-2FF321A7731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9304D7-3FB1-4099-92A6-79A824A297B3}">
      <dsp:nvSpPr>
        <dsp:cNvPr id="0" name=""/>
        <dsp:cNvSpPr/>
      </dsp:nvSpPr>
      <dsp:spPr>
        <a:xfrm>
          <a:off x="6742" y="1561193"/>
          <a:ext cx="1710977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Non-pension</a:t>
          </a:r>
          <a:endParaRPr lang="en-US" sz="1900" kern="1200" dirty="0"/>
        </a:p>
      </dsp:txBody>
      <dsp:txXfrm>
        <a:off x="6742" y="1561193"/>
        <a:ext cx="1710977" cy="547200"/>
      </dsp:txXfrm>
    </dsp:sp>
    <dsp:sp modelId="{543D647E-7DA8-41E3-BA16-047F70B26181}">
      <dsp:nvSpPr>
        <dsp:cNvPr id="0" name=""/>
        <dsp:cNvSpPr/>
      </dsp:nvSpPr>
      <dsp:spPr>
        <a:xfrm>
          <a:off x="357183" y="2232254"/>
          <a:ext cx="1710977" cy="915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Non-union</a:t>
          </a:r>
          <a:endParaRPr lang="en-US" sz="1900" kern="1200" dirty="0"/>
        </a:p>
      </dsp:txBody>
      <dsp:txXfrm>
        <a:off x="357183" y="2232254"/>
        <a:ext cx="1710977" cy="915077"/>
      </dsp:txXfrm>
    </dsp:sp>
    <dsp:sp modelId="{D1DCFCC7-76A1-4A20-ACEB-8BA96EC9CE02}">
      <dsp:nvSpPr>
        <dsp:cNvPr id="0" name=""/>
        <dsp:cNvSpPr/>
      </dsp:nvSpPr>
      <dsp:spPr>
        <a:xfrm rot="21599640">
          <a:off x="1977097" y="1621655"/>
          <a:ext cx="549881" cy="4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21599640">
        <a:off x="1977097" y="1621655"/>
        <a:ext cx="549881" cy="425983"/>
      </dsp:txXfrm>
    </dsp:sp>
    <dsp:sp modelId="{5F74FEC4-E635-4288-A401-A45D8D816BCE}">
      <dsp:nvSpPr>
        <dsp:cNvPr id="0" name=""/>
        <dsp:cNvSpPr/>
      </dsp:nvSpPr>
      <dsp:spPr>
        <a:xfrm>
          <a:off x="2755231" y="1560905"/>
          <a:ext cx="1710977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Non-pension</a:t>
          </a:r>
          <a:endParaRPr lang="en-US" sz="1900" kern="1200" dirty="0"/>
        </a:p>
      </dsp:txBody>
      <dsp:txXfrm>
        <a:off x="2755231" y="1560905"/>
        <a:ext cx="1710977" cy="547200"/>
      </dsp:txXfrm>
    </dsp:sp>
    <dsp:sp modelId="{C089B73B-4D80-46E4-AF8F-7B2514CF62CC}">
      <dsp:nvSpPr>
        <dsp:cNvPr id="0" name=""/>
        <dsp:cNvSpPr/>
      </dsp:nvSpPr>
      <dsp:spPr>
        <a:xfrm>
          <a:off x="3105672" y="2231391"/>
          <a:ext cx="1710977" cy="91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Union</a:t>
          </a:r>
          <a:endParaRPr lang="en-US" sz="1900" kern="1200" dirty="0"/>
        </a:p>
      </dsp:txBody>
      <dsp:txXfrm>
        <a:off x="3105672" y="2231391"/>
        <a:ext cx="1710977" cy="916228"/>
      </dsp:txXfrm>
    </dsp:sp>
    <dsp:sp modelId="{F30627F3-2D93-427A-8EF3-D4FCB1BC5039}">
      <dsp:nvSpPr>
        <dsp:cNvPr id="0" name=""/>
        <dsp:cNvSpPr/>
      </dsp:nvSpPr>
      <dsp:spPr>
        <a:xfrm>
          <a:off x="4763996" y="1621513"/>
          <a:ext cx="631309" cy="4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763996" y="1621513"/>
        <a:ext cx="631309" cy="425983"/>
      </dsp:txXfrm>
    </dsp:sp>
    <dsp:sp modelId="{4DF0A91E-6CEE-44AF-B7CF-FCD3664BB819}">
      <dsp:nvSpPr>
        <dsp:cNvPr id="0" name=""/>
        <dsp:cNvSpPr/>
      </dsp:nvSpPr>
      <dsp:spPr>
        <a:xfrm>
          <a:off x="5657359" y="1560905"/>
          <a:ext cx="1710977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Pension</a:t>
          </a:r>
          <a:endParaRPr lang="en-US" sz="1900" kern="1200" dirty="0"/>
        </a:p>
      </dsp:txBody>
      <dsp:txXfrm>
        <a:off x="5657359" y="1560905"/>
        <a:ext cx="1710977" cy="547200"/>
      </dsp:txXfrm>
    </dsp:sp>
    <dsp:sp modelId="{67B89653-43BA-4FED-91F1-0C0934ED394C}">
      <dsp:nvSpPr>
        <dsp:cNvPr id="0" name=""/>
        <dsp:cNvSpPr/>
      </dsp:nvSpPr>
      <dsp:spPr>
        <a:xfrm>
          <a:off x="5503720" y="2231391"/>
          <a:ext cx="2719136" cy="91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Both union and non-union</a:t>
          </a:r>
          <a:endParaRPr lang="en-US" sz="1900" kern="1200" dirty="0"/>
        </a:p>
      </dsp:txBody>
      <dsp:txXfrm>
        <a:off x="5503720" y="2231391"/>
        <a:ext cx="2719136" cy="9162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01B1-AA33-402F-B122-2A8AE1E5AE58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725B-FC49-4A9C-8EEF-DF6D31C5BC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01B1-AA33-402F-B122-2A8AE1E5AE58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725B-FC49-4A9C-8EEF-DF6D31C5B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01B1-AA33-402F-B122-2A8AE1E5AE58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725B-FC49-4A9C-8EEF-DF6D31C5B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01B1-AA33-402F-B122-2A8AE1E5AE58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725B-FC49-4A9C-8EEF-DF6D31C5B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01B1-AA33-402F-B122-2A8AE1E5AE58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A17725B-FC49-4A9C-8EEF-DF6D31C5B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01B1-AA33-402F-B122-2A8AE1E5AE58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725B-FC49-4A9C-8EEF-DF6D31C5B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01B1-AA33-402F-B122-2A8AE1E5AE58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725B-FC49-4A9C-8EEF-DF6D31C5B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01B1-AA33-402F-B122-2A8AE1E5AE58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725B-FC49-4A9C-8EEF-DF6D31C5B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01B1-AA33-402F-B122-2A8AE1E5AE58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725B-FC49-4A9C-8EEF-DF6D31C5B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01B1-AA33-402F-B122-2A8AE1E5AE58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725B-FC49-4A9C-8EEF-DF6D31C5B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01B1-AA33-402F-B122-2A8AE1E5AE58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725B-FC49-4A9C-8EEF-DF6D31C5B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D801B1-AA33-402F-B122-2A8AE1E5AE58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17725B-FC49-4A9C-8EEF-DF6D31C5B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Security of Retirement Benefits in Canada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609600"/>
            <a:ext cx="7848600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549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Liquidation: Non-pension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possibility of successor rights claim</a:t>
            </a:r>
          </a:p>
          <a:p>
            <a:r>
              <a:rPr lang="en-US" dirty="0" smtClean="0"/>
              <a:t>Sale of assets by trustee and distribution</a:t>
            </a:r>
          </a:p>
          <a:p>
            <a:pPr lvl="1"/>
            <a:r>
              <a:rPr lang="en-US" dirty="0" smtClean="0"/>
              <a:t>Governed by scheme of priorities in BIA</a:t>
            </a:r>
          </a:p>
          <a:p>
            <a:pPr lvl="2"/>
            <a:r>
              <a:rPr lang="en-US" dirty="0" smtClean="0"/>
              <a:t>Some protection for active employee wages up to $2,000 – secured charge</a:t>
            </a:r>
          </a:p>
          <a:p>
            <a:pPr lvl="2"/>
            <a:r>
              <a:rPr lang="en-US" dirty="0" smtClean="0"/>
              <a:t>Retiree benefits unsecured charge – share what’s left</a:t>
            </a:r>
          </a:p>
          <a:p>
            <a:pPr lvl="2"/>
            <a:r>
              <a:rPr lang="en-US" dirty="0" smtClean="0"/>
              <a:t>Liquidation same whether union or non-union</a:t>
            </a:r>
          </a:p>
          <a:p>
            <a:pPr lvl="3"/>
            <a:r>
              <a:rPr lang="en-US" dirty="0" smtClean="0"/>
              <a:t>Zero security</a:t>
            </a:r>
          </a:p>
          <a:p>
            <a:pPr lvl="1"/>
            <a:r>
              <a:rPr lang="en-US" dirty="0" smtClean="0"/>
              <a:t>Exception – funds set aside for future costs</a:t>
            </a:r>
          </a:p>
          <a:p>
            <a:pPr lvl="2"/>
            <a:r>
              <a:rPr lang="en-US" dirty="0" smtClean="0"/>
              <a:t>Must be in third party custody – trust, insurance,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724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Liquidation: Pension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 termination </a:t>
            </a:r>
          </a:p>
          <a:p>
            <a:pPr lvl="1"/>
            <a:r>
              <a:rPr lang="en-US" dirty="0" smtClean="0"/>
              <a:t>No further benefits</a:t>
            </a:r>
          </a:p>
          <a:p>
            <a:pPr lvl="1"/>
            <a:r>
              <a:rPr lang="en-US" dirty="0" smtClean="0"/>
              <a:t>Accrued benefits secured by pension fund</a:t>
            </a:r>
          </a:p>
          <a:p>
            <a:pPr lvl="2"/>
            <a:r>
              <a:rPr lang="en-US" dirty="0" smtClean="0"/>
              <a:t>Funded by employer/employee contributions as benefits accrued</a:t>
            </a:r>
          </a:p>
          <a:p>
            <a:pPr lvl="3"/>
            <a:r>
              <a:rPr lang="en-US" dirty="0" smtClean="0"/>
              <a:t>Held by third party – employer’s creditors denied access</a:t>
            </a:r>
          </a:p>
          <a:p>
            <a:pPr lvl="2"/>
            <a:r>
              <a:rPr lang="en-US" dirty="0" smtClean="0"/>
              <a:t>Security dependent on adequate funding</a:t>
            </a:r>
          </a:p>
          <a:p>
            <a:pPr lvl="3"/>
            <a:r>
              <a:rPr lang="en-US" dirty="0" smtClean="0"/>
              <a:t>If not adequate pension law requires employer pay difference</a:t>
            </a:r>
          </a:p>
          <a:p>
            <a:pPr lvl="3"/>
            <a:r>
              <a:rPr lang="en-US" dirty="0" smtClean="0"/>
              <a:t>Insolvency law - payments to pension fund unsecured </a:t>
            </a:r>
          </a:p>
          <a:p>
            <a:pPr lvl="4"/>
            <a:r>
              <a:rPr lang="en-US" dirty="0" smtClean="0"/>
              <a:t>except the arrears for normal cost of benefits </a:t>
            </a:r>
          </a:p>
        </p:txBody>
      </p:sp>
    </p:spTree>
    <p:extLst>
      <p:ext uri="{BB962C8B-B14F-4D97-AF65-F5344CB8AC3E}">
        <p14:creationId xmlns:p14="http://schemas.microsoft.com/office/powerpoint/2010/main" xmlns="" val="159232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Liquidation: Constitutional Craps – Dice Are Loaded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Pension law </a:t>
            </a:r>
            <a:r>
              <a:rPr lang="en-US" dirty="0" smtClean="0"/>
              <a:t>provisions intended to increase priority in insolvency rejected </a:t>
            </a:r>
            <a:r>
              <a:rPr lang="en-US" dirty="0"/>
              <a:t>by courts</a:t>
            </a:r>
          </a:p>
          <a:p>
            <a:pPr lvl="1"/>
            <a:r>
              <a:rPr lang="en-US" dirty="0"/>
              <a:t>Deemed trust, </a:t>
            </a:r>
            <a:r>
              <a:rPr lang="en-US" dirty="0" smtClean="0"/>
              <a:t>lien and charge. </a:t>
            </a:r>
          </a:p>
          <a:p>
            <a:pPr lvl="2"/>
            <a:r>
              <a:rPr lang="en-US" dirty="0" smtClean="0"/>
              <a:t>Courts concerned about provincial property and civil rights legislation altering federal priorities in insolvency</a:t>
            </a:r>
          </a:p>
          <a:p>
            <a:pPr lvl="3"/>
            <a:r>
              <a:rPr lang="en-US" dirty="0" smtClean="0"/>
              <a:t>Insistence that only real trusts be recognized</a:t>
            </a:r>
          </a:p>
          <a:p>
            <a:pPr lvl="3"/>
            <a:r>
              <a:rPr lang="en-US" dirty="0" smtClean="0"/>
              <a:t>Interpretation of secured charge to restrict one created in pension legislation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638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Restructuring: A New Deck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Goal – continue the business in some form</a:t>
            </a:r>
          </a:p>
          <a:p>
            <a:pPr lvl="1"/>
            <a:r>
              <a:rPr lang="en-US" dirty="0" smtClean="0"/>
              <a:t>Generates more value for creditors than piecemeal liquidation</a:t>
            </a:r>
          </a:p>
          <a:p>
            <a:pPr lvl="1"/>
            <a:r>
              <a:rPr lang="en-US" dirty="0" smtClean="0"/>
              <a:t>Employer remains in ostensible control</a:t>
            </a:r>
          </a:p>
          <a:p>
            <a:pPr lvl="1"/>
            <a:r>
              <a:rPr lang="en-US" dirty="0" smtClean="0"/>
              <a:t>Court </a:t>
            </a:r>
            <a:r>
              <a:rPr lang="en-US" dirty="0"/>
              <a:t>-</a:t>
            </a:r>
            <a:r>
              <a:rPr lang="en-US" dirty="0" smtClean="0"/>
              <a:t> stay of all proceedings against employer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ease making payments for pension shortfall or non-pension benefits</a:t>
            </a:r>
          </a:p>
          <a:p>
            <a:pPr lvl="3"/>
            <a:r>
              <a:rPr lang="en-US" dirty="0" smtClean="0"/>
              <a:t>Rationale – pre-insolvency debts – can’t pay some before others</a:t>
            </a:r>
          </a:p>
          <a:p>
            <a:pPr lvl="3"/>
            <a:r>
              <a:rPr lang="en-US" dirty="0" smtClean="0"/>
              <a:t>Federal authorization for court to make order - paramountcy</a:t>
            </a:r>
          </a:p>
          <a:p>
            <a:pPr lvl="4"/>
            <a:r>
              <a:rPr lang="en-US" dirty="0" smtClean="0"/>
              <a:t>provincial legislation of no force and effect if impair federal objectives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89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Restructuring: Active Employees Get An 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require immediate payment for services</a:t>
            </a:r>
          </a:p>
          <a:p>
            <a:pPr lvl="1"/>
            <a:r>
              <a:rPr lang="en-US" dirty="0" smtClean="0"/>
              <a:t>Can’t be required to work for less than collective agreement rates</a:t>
            </a:r>
          </a:p>
          <a:p>
            <a:pPr lvl="1"/>
            <a:r>
              <a:rPr lang="en-US" dirty="0" smtClean="0"/>
              <a:t>Continued payment for their pension costs as benefits accrued [but not for any pre-insolvency shortfall]</a:t>
            </a:r>
          </a:p>
          <a:p>
            <a:pPr lvl="1"/>
            <a:r>
              <a:rPr lang="en-US" dirty="0" smtClean="0"/>
              <a:t>Not applicable for payment falling due after insolvency for pre-insolvency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842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Restructuring: Non-union Employees Get Trumped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Non-union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Union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Insolvency statutes </a:t>
            </a:r>
          </a:p>
          <a:p>
            <a:pPr lvl="1"/>
            <a:r>
              <a:rPr lang="en-US" dirty="0" smtClean="0"/>
              <a:t>Authorize disclaimer of contracts</a:t>
            </a:r>
          </a:p>
          <a:p>
            <a:pPr lvl="1"/>
            <a:r>
              <a:rPr lang="en-US" dirty="0" smtClean="0"/>
              <a:t>Enhance prospects for restructuring</a:t>
            </a:r>
          </a:p>
          <a:p>
            <a:pPr lvl="1"/>
            <a:r>
              <a:rPr lang="en-US" dirty="0" smtClean="0"/>
              <a:t>No significant financial hardship to other party</a:t>
            </a:r>
          </a:p>
          <a:p>
            <a:pPr lvl="2"/>
            <a:r>
              <a:rPr lang="en-US" dirty="0" smtClean="0"/>
              <a:t>Other party gets provable claim dealt with in final plan</a:t>
            </a:r>
          </a:p>
          <a:p>
            <a:pPr lvl="1"/>
            <a:r>
              <a:rPr lang="en-US" dirty="0" smtClean="0"/>
              <a:t>Not applicable to pension benefits</a:t>
            </a:r>
          </a:p>
          <a:p>
            <a:pPr lvl="2"/>
            <a:r>
              <a:rPr lang="en-US" dirty="0" smtClean="0"/>
              <a:t>Vesting &amp; separate funding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Insolvency statutes</a:t>
            </a:r>
          </a:p>
          <a:p>
            <a:pPr lvl="1"/>
            <a:r>
              <a:rPr lang="en-US" dirty="0" smtClean="0"/>
              <a:t>Exempt collective agreement from disclaimer regime</a:t>
            </a:r>
          </a:p>
          <a:p>
            <a:pPr lvl="1"/>
            <a:r>
              <a:rPr lang="en-US" dirty="0" smtClean="0"/>
              <a:t>Union must agree to any amendments</a:t>
            </a:r>
          </a:p>
          <a:p>
            <a:pPr lvl="1"/>
            <a:r>
              <a:rPr lang="en-US" dirty="0" smtClean="0"/>
              <a:t>Pension benefits protected by vesting &amp; separate funding</a:t>
            </a:r>
          </a:p>
        </p:txBody>
      </p:sp>
    </p:spTree>
    <p:extLst>
      <p:ext uri="{BB962C8B-B14F-4D97-AF65-F5344CB8AC3E}">
        <p14:creationId xmlns:p14="http://schemas.microsoft.com/office/powerpoint/2010/main" xmlns="" val="30391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Exit: Playing the cards you’ve been dealt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Retirees have little to “trade” in restructuring</a:t>
            </a:r>
          </a:p>
          <a:p>
            <a:pPr lvl="1"/>
            <a:r>
              <a:rPr lang="en-US" dirty="0" smtClean="0"/>
              <a:t>Contrast active employees </a:t>
            </a:r>
          </a:p>
          <a:p>
            <a:pPr lvl="2"/>
            <a:r>
              <a:rPr lang="en-US" dirty="0" smtClean="0"/>
              <a:t>If retiree benefits in collective agreement –advantage</a:t>
            </a:r>
          </a:p>
          <a:p>
            <a:pPr lvl="2"/>
            <a:r>
              <a:rPr lang="en-US" dirty="0" smtClean="0"/>
              <a:t>Could also be rolled into separate trust </a:t>
            </a:r>
          </a:p>
          <a:p>
            <a:pPr lvl="3"/>
            <a:r>
              <a:rPr lang="en-US" dirty="0" smtClean="0"/>
              <a:t>Employer obligations fixed to defined contributions</a:t>
            </a:r>
          </a:p>
          <a:p>
            <a:r>
              <a:rPr lang="en-US" dirty="0" smtClean="0"/>
              <a:t>Pension benefits – compromise</a:t>
            </a:r>
          </a:p>
          <a:p>
            <a:pPr lvl="1"/>
            <a:r>
              <a:rPr lang="en-US" dirty="0" smtClean="0"/>
              <a:t>Lengthen time to  pay shortfall [from 5 – 10 years]</a:t>
            </a:r>
          </a:p>
          <a:p>
            <a:pPr lvl="2"/>
            <a:r>
              <a:rPr lang="en-US" dirty="0" smtClean="0"/>
              <a:t>Now being offered to employers outside of insolvency</a:t>
            </a:r>
          </a:p>
          <a:p>
            <a:pPr lvl="2"/>
            <a:r>
              <a:rPr lang="en-US" dirty="0" smtClean="0"/>
              <a:t>Risks to security increased with length of extension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39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Insolvency: Not a “Friendly” Game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67548461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187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Facing the Odds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Pension benefits </a:t>
            </a:r>
          </a:p>
          <a:p>
            <a:pPr lvl="1"/>
            <a:r>
              <a:rPr lang="en-US" dirty="0" smtClean="0"/>
              <a:t>Recognize that there are “known unknowns”</a:t>
            </a:r>
          </a:p>
          <a:p>
            <a:pPr lvl="2"/>
            <a:r>
              <a:rPr lang="en-US" dirty="0" smtClean="0"/>
              <a:t>Clearly assign the risks of miscalculation</a:t>
            </a:r>
          </a:p>
          <a:p>
            <a:pPr lvl="2"/>
            <a:r>
              <a:rPr lang="en-US" dirty="0" smtClean="0"/>
              <a:t>Price [contributions] affects degree of risk</a:t>
            </a:r>
          </a:p>
          <a:p>
            <a:r>
              <a:rPr lang="en-US" dirty="0" smtClean="0"/>
              <a:t>Non-pension benefits</a:t>
            </a:r>
          </a:p>
          <a:p>
            <a:pPr lvl="1"/>
            <a:r>
              <a:rPr lang="en-US" dirty="0" smtClean="0"/>
              <a:t>Adopt the pension fund pre-funding/vesting model 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onsistent with accounting treatment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he “known unknowns” are different</a:t>
            </a:r>
          </a:p>
          <a:p>
            <a:pPr lvl="2"/>
            <a:r>
              <a:rPr lang="en-US" dirty="0" smtClean="0"/>
              <a:t>Assign the risks based on price [contributions]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78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Arbitrary basis</a:t>
            </a:r>
          </a:p>
          <a:p>
            <a:pPr lvl="1"/>
            <a:r>
              <a:rPr lang="en-US" dirty="0" smtClean="0"/>
              <a:t>Union v. non-union</a:t>
            </a:r>
          </a:p>
          <a:p>
            <a:pPr lvl="1"/>
            <a:r>
              <a:rPr lang="en-US" dirty="0" smtClean="0"/>
              <a:t>Pension v. non-pension</a:t>
            </a:r>
          </a:p>
          <a:p>
            <a:r>
              <a:rPr lang="en-US" dirty="0" smtClean="0"/>
              <a:t>Disconnected from the essence of the promise</a:t>
            </a:r>
          </a:p>
          <a:p>
            <a:pPr lvl="1"/>
            <a:r>
              <a:rPr lang="en-US" dirty="0" smtClean="0"/>
              <a:t>Work today – benefits tomorrow</a:t>
            </a:r>
          </a:p>
          <a:p>
            <a:pPr lvl="1"/>
            <a:r>
              <a:rPr lang="en-US" dirty="0" smtClean="0"/>
              <a:t>Should be recognized as deferred wages </a:t>
            </a:r>
          </a:p>
          <a:p>
            <a:pPr lvl="2"/>
            <a:r>
              <a:rPr lang="en-US" dirty="0" smtClean="0"/>
              <a:t>Similar treatment should be mandated.</a:t>
            </a:r>
          </a:p>
          <a:p>
            <a:pPr lvl="2"/>
            <a:r>
              <a:rPr lang="en-US" dirty="0" smtClean="0"/>
              <a:t>Better to pay for benefits as they are earned</a:t>
            </a:r>
          </a:p>
          <a:p>
            <a:pPr lvl="3"/>
            <a:r>
              <a:rPr lang="en-US" dirty="0" smtClean="0"/>
              <a:t>Unfair to lay the burden on next generation</a:t>
            </a:r>
          </a:p>
        </p:txBody>
      </p:sp>
    </p:spTree>
    <p:extLst>
      <p:ext uri="{BB962C8B-B14F-4D97-AF65-F5344CB8AC3E}">
        <p14:creationId xmlns:p14="http://schemas.microsoft.com/office/powerpoint/2010/main" xmlns="" val="586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your game?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 descr="C:\Documents and Settings\Ron Davis\Local Settings\Temporary Internet Files\Content.IE5\JH3201RB\MP90042253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0780"/>
            <a:ext cx="4495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Ron Davis\Local Settings\Temporary Internet Files\Content.IE5\S8L4KKGC\MP90040030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0780"/>
            <a:ext cx="3733800" cy="45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81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employers back the game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Industrialization</a:t>
            </a:r>
          </a:p>
          <a:p>
            <a:pPr lvl="1"/>
            <a:r>
              <a:rPr lang="en-US" dirty="0" smtClean="0"/>
              <a:t>Farm to factory</a:t>
            </a:r>
          </a:p>
          <a:p>
            <a:pPr lvl="1"/>
            <a:r>
              <a:rPr lang="en-US" dirty="0" smtClean="0"/>
              <a:t>End of family enterprise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Counter-unionization</a:t>
            </a:r>
          </a:p>
          <a:p>
            <a:pPr lvl="1"/>
            <a:r>
              <a:rPr lang="en-US" dirty="0" smtClean="0"/>
              <a:t>Human face</a:t>
            </a:r>
          </a:p>
          <a:p>
            <a:pPr lvl="1"/>
            <a:r>
              <a:rPr lang="en-US" dirty="0" smtClean="0"/>
              <a:t>Benefit tied to keeping your job.</a:t>
            </a:r>
          </a:p>
          <a:p>
            <a:r>
              <a:rPr lang="en-US" dirty="0" smtClean="0"/>
              <a:t>Rationalization</a:t>
            </a:r>
          </a:p>
          <a:p>
            <a:pPr lvl="1"/>
            <a:r>
              <a:rPr lang="en-US" dirty="0" smtClean="0"/>
              <a:t>Pyramid organization</a:t>
            </a:r>
          </a:p>
          <a:p>
            <a:pPr lvl="2"/>
            <a:r>
              <a:rPr lang="en-US" dirty="0" smtClean="0"/>
              <a:t>Retain skilled workers</a:t>
            </a:r>
          </a:p>
          <a:p>
            <a:pPr lvl="1"/>
            <a:r>
              <a:rPr lang="en-US" dirty="0" smtClean="0"/>
              <a:t>Exit for less productive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7315" y="3047999"/>
            <a:ext cx="4189927" cy="2332831"/>
          </a:xfrm>
        </p:spPr>
      </p:pic>
      <p:pic>
        <p:nvPicPr>
          <p:cNvPr id="2059" name="Picture 11" descr="C:\Documents and Settings\Ron Davis\Local Settings\Temporary Internet Files\Content.IE5\AKQF6PB2\MP90044410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7315" y="1600200"/>
            <a:ext cx="4189927" cy="15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Documents and Settings\Ron Davis\Local Settings\Temporary Internet Files\Content.IE5\S8L4KKGC\MP90041183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7315" y="4876800"/>
            <a:ext cx="4189927" cy="152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061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stakes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Non-pension benefits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Pensions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Life insurance</a:t>
            </a:r>
          </a:p>
          <a:p>
            <a:pPr lvl="1"/>
            <a:r>
              <a:rPr lang="en-US" dirty="0" smtClean="0"/>
              <a:t>Age factor in premiums</a:t>
            </a:r>
          </a:p>
          <a:p>
            <a:r>
              <a:rPr lang="en-US" dirty="0" smtClean="0"/>
              <a:t>Extended health</a:t>
            </a:r>
          </a:p>
          <a:p>
            <a:pPr lvl="1"/>
            <a:r>
              <a:rPr lang="en-US" dirty="0" smtClean="0"/>
              <a:t>Utilization increase with age</a:t>
            </a:r>
          </a:p>
          <a:p>
            <a:r>
              <a:rPr lang="en-US" dirty="0" smtClean="0"/>
              <a:t>Dental</a:t>
            </a:r>
          </a:p>
          <a:p>
            <a:pPr lvl="1"/>
            <a:r>
              <a:rPr lang="en-US" dirty="0" smtClean="0"/>
              <a:t>Age not as big a factor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Defined contribution</a:t>
            </a:r>
          </a:p>
          <a:p>
            <a:pPr lvl="1"/>
            <a:r>
              <a:rPr lang="en-US" dirty="0" smtClean="0"/>
              <a:t>Promise to pay fixed amount into account while working</a:t>
            </a:r>
          </a:p>
          <a:p>
            <a:pPr lvl="1"/>
            <a:r>
              <a:rPr lang="en-US" dirty="0" smtClean="0"/>
              <a:t>Pension based on amount in account on retirement, </a:t>
            </a:r>
          </a:p>
          <a:p>
            <a:pPr lvl="2"/>
            <a:r>
              <a:rPr lang="en-US" dirty="0" smtClean="0"/>
              <a:t>employee takes risk may be inadequate</a:t>
            </a:r>
          </a:p>
          <a:p>
            <a:r>
              <a:rPr lang="en-US" dirty="0" smtClean="0"/>
              <a:t>Defined benefit</a:t>
            </a:r>
          </a:p>
          <a:p>
            <a:pPr lvl="1"/>
            <a:r>
              <a:rPr lang="en-US" dirty="0" smtClean="0"/>
              <a:t>Promise to pay amount for life on retirement</a:t>
            </a:r>
          </a:p>
          <a:p>
            <a:pPr lvl="2"/>
            <a:r>
              <a:rPr lang="en-US" dirty="0" smtClean="0"/>
              <a:t>If funding inadequate employer to make up difference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512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House: Non-pension Benefits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Non-unionized employment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Unionized employment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Employment Law</a:t>
            </a:r>
          </a:p>
          <a:p>
            <a:pPr lvl="1"/>
            <a:r>
              <a:rPr lang="en-US" dirty="0" smtClean="0"/>
              <a:t>Employer may terminate without cause</a:t>
            </a:r>
          </a:p>
          <a:p>
            <a:pPr lvl="2"/>
            <a:r>
              <a:rPr lang="en-US" dirty="0" smtClean="0"/>
              <a:t>Must provide “reasonable notice” of termination</a:t>
            </a:r>
          </a:p>
          <a:p>
            <a:pPr lvl="1"/>
            <a:r>
              <a:rPr lang="en-US" dirty="0" smtClean="0"/>
              <a:t>Termination without notice = “wrongful dismissal”</a:t>
            </a:r>
          </a:p>
          <a:p>
            <a:pPr lvl="2"/>
            <a:r>
              <a:rPr lang="en-US" dirty="0" smtClean="0"/>
              <a:t>Damages = compensation for lack of notice</a:t>
            </a:r>
          </a:p>
          <a:p>
            <a:pPr lvl="1"/>
            <a:r>
              <a:rPr lang="en-US" dirty="0" smtClean="0"/>
              <a:t>Employer unilateral changes only constrained by willingness to terminate, if employee objects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Collective bargaining law</a:t>
            </a:r>
          </a:p>
          <a:p>
            <a:pPr lvl="1"/>
            <a:r>
              <a:rPr lang="en-US" dirty="0" smtClean="0"/>
              <a:t>Employer may not terminate without “just cause”</a:t>
            </a:r>
          </a:p>
          <a:p>
            <a:pPr lvl="1"/>
            <a:r>
              <a:rPr lang="en-US" dirty="0" smtClean="0"/>
              <a:t>Unjust dismissal may = reinstatement + compensation for lost wages</a:t>
            </a:r>
          </a:p>
          <a:p>
            <a:pPr lvl="1"/>
            <a:r>
              <a:rPr lang="en-US" dirty="0" smtClean="0"/>
              <a:t>Employer obliged to negotiate changes in terms of employment with union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05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Bet: Legal Status Non-pension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Non-unionized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nionized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Risks</a:t>
            </a:r>
          </a:p>
          <a:p>
            <a:pPr lvl="1"/>
            <a:r>
              <a:rPr lang="en-US" dirty="0" smtClean="0"/>
              <a:t>Termination before vesting</a:t>
            </a:r>
          </a:p>
          <a:p>
            <a:pPr lvl="2"/>
            <a:r>
              <a:rPr lang="en-US" dirty="0" smtClean="0"/>
              <a:t>Vesting within notice period</a:t>
            </a:r>
          </a:p>
          <a:p>
            <a:pPr lvl="1"/>
            <a:r>
              <a:rPr lang="en-US" dirty="0" smtClean="0"/>
              <a:t>Unilateral change – active </a:t>
            </a:r>
          </a:p>
          <a:p>
            <a:pPr lvl="2"/>
            <a:r>
              <a:rPr lang="en-US" dirty="0" smtClean="0"/>
              <a:t>Defiance or termination</a:t>
            </a:r>
          </a:p>
          <a:p>
            <a:pPr lvl="1"/>
            <a:r>
              <a:rPr lang="en-US" dirty="0" smtClean="0"/>
              <a:t>Unilateral change – retired</a:t>
            </a:r>
          </a:p>
          <a:p>
            <a:pPr lvl="2"/>
            <a:r>
              <a:rPr lang="en-US" dirty="0" smtClean="0"/>
              <a:t>Ill-defined rights</a:t>
            </a:r>
          </a:p>
          <a:p>
            <a:pPr lvl="2"/>
            <a:r>
              <a:rPr lang="en-US" dirty="0" smtClean="0"/>
              <a:t>Interpretation as contingent or subject to amendment</a:t>
            </a:r>
          </a:p>
          <a:p>
            <a:pPr lvl="2"/>
            <a:r>
              <a:rPr lang="en-US" dirty="0" smtClean="0"/>
              <a:t>If vested  - employer solvency.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Risks</a:t>
            </a:r>
          </a:p>
          <a:p>
            <a:pPr lvl="1"/>
            <a:r>
              <a:rPr lang="en-US" dirty="0" smtClean="0"/>
              <a:t>“Just cause” protection</a:t>
            </a:r>
          </a:p>
          <a:p>
            <a:pPr lvl="2"/>
            <a:r>
              <a:rPr lang="en-US" dirty="0" smtClean="0"/>
              <a:t>Can satisfy vesting conditions</a:t>
            </a:r>
          </a:p>
          <a:p>
            <a:pPr lvl="1"/>
            <a:r>
              <a:rPr lang="en-US" dirty="0" smtClean="0"/>
              <a:t>Changes must be bargained</a:t>
            </a:r>
          </a:p>
          <a:p>
            <a:pPr lvl="2"/>
            <a:r>
              <a:rPr lang="en-US" dirty="0" smtClean="0"/>
              <a:t>Active -retirement benefits dependent on bargaining power</a:t>
            </a:r>
          </a:p>
          <a:p>
            <a:pPr lvl="2"/>
            <a:r>
              <a:rPr lang="en-US" dirty="0" smtClean="0"/>
              <a:t>Retirees – can union bargain to reduce benefits for retirees?</a:t>
            </a:r>
          </a:p>
          <a:p>
            <a:pPr lvl="3"/>
            <a:r>
              <a:rPr lang="en-US" dirty="0" smtClean="0"/>
              <a:t>Access to remedy if union won’t take grievance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619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House: Pension Benefits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statutory protection - union/non-union</a:t>
            </a:r>
          </a:p>
          <a:p>
            <a:pPr lvl="1"/>
            <a:r>
              <a:rPr lang="en-US" dirty="0" smtClean="0"/>
              <a:t>No retroactive benefit reductions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rospective reduction/termination permitted</a:t>
            </a:r>
          </a:p>
          <a:p>
            <a:pPr lvl="3"/>
            <a:r>
              <a:rPr lang="en-US" dirty="0" smtClean="0"/>
              <a:t>Only security against this same as for non-pension benefits</a:t>
            </a:r>
          </a:p>
          <a:p>
            <a:pPr lvl="1"/>
            <a:r>
              <a:rPr lang="en-US" dirty="0"/>
              <a:t>Short period </a:t>
            </a:r>
            <a:r>
              <a:rPr lang="en-US" dirty="0" smtClean="0"/>
              <a:t>vesting</a:t>
            </a:r>
          </a:p>
          <a:p>
            <a:pPr lvl="2"/>
            <a:r>
              <a:rPr lang="en-US" dirty="0" smtClean="0"/>
              <a:t>Claim not extinguished by termination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958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Odds: Legal Status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6232770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5107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Bets Are Off: Insolvency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Constitutional Factors</a:t>
            </a:r>
          </a:p>
          <a:p>
            <a:pPr lvl="1"/>
            <a:r>
              <a:rPr lang="en-US" dirty="0" smtClean="0"/>
              <a:t>Insolvency: federal; Employment: provincial</a:t>
            </a:r>
          </a:p>
          <a:p>
            <a:pPr lvl="2"/>
            <a:r>
              <a:rPr lang="en-US" dirty="0" smtClean="0"/>
              <a:t>Federal paramountcy – conflict or undermining purpose</a:t>
            </a:r>
          </a:p>
          <a:p>
            <a:r>
              <a:rPr lang="en-US" dirty="0" smtClean="0"/>
              <a:t>Factors affecting the odds</a:t>
            </a:r>
          </a:p>
          <a:p>
            <a:pPr lvl="1"/>
            <a:r>
              <a:rPr lang="en-US" dirty="0" smtClean="0"/>
              <a:t>Priority of claims in a liquidation</a:t>
            </a:r>
          </a:p>
          <a:p>
            <a:pPr lvl="1"/>
            <a:r>
              <a:rPr lang="en-US" dirty="0" smtClean="0"/>
              <a:t>Union or non-union</a:t>
            </a:r>
          </a:p>
          <a:p>
            <a:pPr lvl="1"/>
            <a:r>
              <a:rPr lang="en-US" dirty="0" smtClean="0"/>
              <a:t>Type of benefit</a:t>
            </a:r>
          </a:p>
          <a:p>
            <a:pPr lvl="1"/>
            <a:r>
              <a:rPr lang="en-US" dirty="0" smtClean="0"/>
              <a:t>Presence of separate fund</a:t>
            </a:r>
          </a:p>
        </p:txBody>
      </p:sp>
    </p:spTree>
    <p:extLst>
      <p:ext uri="{BB962C8B-B14F-4D97-AF65-F5344CB8AC3E}">
        <p14:creationId xmlns:p14="http://schemas.microsoft.com/office/powerpoint/2010/main" xmlns="" val="15533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314</TotalTime>
  <Words>959</Words>
  <Application>Microsoft Office PowerPoint</Application>
  <PresentationFormat>On-screen Show (4:3)</PresentationFormat>
  <Paragraphs>179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Slide 1</vt:lpstr>
      <vt:lpstr>What’s your game?</vt:lpstr>
      <vt:lpstr>Why employers back the game</vt:lpstr>
      <vt:lpstr>The stakes</vt:lpstr>
      <vt:lpstr>The House: Non-pension Benefits</vt:lpstr>
      <vt:lpstr>The Bet: Legal Status Non-pension</vt:lpstr>
      <vt:lpstr>The House: Pension Benefits</vt:lpstr>
      <vt:lpstr>The Odds: Legal Status</vt:lpstr>
      <vt:lpstr>All Bets Are Off: Insolvency</vt:lpstr>
      <vt:lpstr>Liquidation: Non-pension benefits</vt:lpstr>
      <vt:lpstr>Liquidation: Pension Benefits</vt:lpstr>
      <vt:lpstr>Liquidation: Constitutional Craps – Dice Are Loaded</vt:lpstr>
      <vt:lpstr>Restructuring: A New Deck</vt:lpstr>
      <vt:lpstr>Restructuring: Active Employees Get An Ace</vt:lpstr>
      <vt:lpstr>Restructuring: Non-union Employees Get Trumped </vt:lpstr>
      <vt:lpstr>Exit: Playing the cards you’ve been dealt</vt:lpstr>
      <vt:lpstr>Insolvency: Not a “Friendly” Game</vt:lpstr>
      <vt:lpstr>Facing the Odds</vt:lpstr>
      <vt:lpstr>Security?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nm62</cp:lastModifiedBy>
  <cp:revision>30</cp:revision>
  <dcterms:created xsi:type="dcterms:W3CDTF">2012-04-20T17:40:10Z</dcterms:created>
  <dcterms:modified xsi:type="dcterms:W3CDTF">2012-04-25T14:51:00Z</dcterms:modified>
</cp:coreProperties>
</file>