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8" r:id="rId2"/>
    <p:sldId id="259" r:id="rId3"/>
    <p:sldId id="260" r:id="rId4"/>
    <p:sldId id="261" r:id="rId5"/>
    <p:sldId id="262" r:id="rId6"/>
    <p:sldId id="263" r:id="rId7"/>
    <p:sldId id="264" r:id="rId8"/>
    <p:sldId id="265" r:id="rId9"/>
    <p:sldId id="266" r:id="rId10"/>
    <p:sldId id="267" r:id="rId11"/>
    <p:sldId id="269" r:id="rId12"/>
    <p:sldId id="268" r:id="rId13"/>
    <p:sldId id="272"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0F0D14-6593-3946-B935-E450F24AC693}" type="datetimeFigureOut">
              <a:rPr lang="en-US" smtClean="0"/>
              <a:pPr/>
              <a:t>11/13/2012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B5279-7ECD-F744-B770-9275C3FD80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EB5279-7ECD-F744-B770-9275C3FD801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23379CDB-45B7-6F4A-A6CA-D8EE1C9DF76F}" type="datetimeFigureOut">
              <a:rPr lang="en-US" smtClean="0"/>
              <a:pPr/>
              <a:t>11/13/2012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9B732F-DAB8-7542-B566-35E09BE695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79CDB-45B7-6F4A-A6CA-D8EE1C9DF76F}" type="datetimeFigureOut">
              <a:rPr lang="en-US" smtClean="0"/>
              <a:pPr/>
              <a:t>11/13/2012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B732F-DAB8-7542-B566-35E09BE695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7"/>
            <a:ext cx="8229600" cy="1143000"/>
          </a:xfrm>
        </p:spPr>
        <p:txBody>
          <a:bodyPr>
            <a:normAutofit/>
          </a:bodyPr>
          <a:lstStyle/>
          <a:p>
            <a:r>
              <a:rPr lang="en-US" sz="2800" dirty="0" smtClean="0"/>
              <a:t>Ontario Human Rights Commission as Law Enforcer</a:t>
            </a:r>
            <a:br>
              <a:rPr lang="en-US" sz="2800" dirty="0" smtClean="0"/>
            </a:br>
            <a:r>
              <a:rPr lang="en-US" sz="2800" dirty="0" smtClean="0"/>
              <a:t>Historical Roots</a:t>
            </a:r>
            <a:endParaRPr lang="en-US" sz="2800" dirty="0"/>
          </a:p>
        </p:txBody>
      </p:sp>
      <p:sp>
        <p:nvSpPr>
          <p:cNvPr id="3" name="Content Placeholder 2"/>
          <p:cNvSpPr>
            <a:spLocks noGrp="1"/>
          </p:cNvSpPr>
          <p:nvPr>
            <p:ph idx="1"/>
          </p:nvPr>
        </p:nvSpPr>
        <p:spPr>
          <a:xfrm>
            <a:off x="457200" y="1600200"/>
            <a:ext cx="8229600" cy="4986867"/>
          </a:xfrm>
        </p:spPr>
        <p:txBody>
          <a:bodyPr>
            <a:normAutofit fontScale="85000" lnSpcReduction="20000"/>
          </a:bodyPr>
          <a:lstStyle/>
          <a:p>
            <a:pPr>
              <a:buNone/>
            </a:pPr>
            <a:r>
              <a:rPr lang="en-US" sz="2800" dirty="0" smtClean="0"/>
              <a:t>public						conciliation-			direct</a:t>
            </a:r>
          </a:p>
          <a:p>
            <a:pPr>
              <a:buNone/>
            </a:pPr>
            <a:r>
              <a:rPr lang="en-US" sz="2800" dirty="0" smtClean="0"/>
              <a:t>responsibility				education				enforcement/</a:t>
            </a:r>
          </a:p>
          <a:p>
            <a:pPr>
              <a:buNone/>
            </a:pPr>
            <a:r>
              <a:rPr lang="en-US" sz="2800" dirty="0" smtClean="0"/>
              <a:t>&amp;									vs.					“enforce” in</a:t>
            </a:r>
          </a:p>
          <a:p>
            <a:pPr>
              <a:buNone/>
            </a:pPr>
            <a:r>
              <a:rPr lang="en-US" sz="2800" dirty="0" smtClean="0"/>
              <a:t>enforcement				adjudication			context</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lgn="ctr">
              <a:buNone/>
            </a:pPr>
            <a:endParaRPr lang="en-US" sz="2800" dirty="0" smtClean="0"/>
          </a:p>
          <a:p>
            <a:pPr algn="ctr">
              <a:buNone/>
            </a:pPr>
            <a:r>
              <a:rPr lang="en-US" sz="2800" dirty="0" smtClean="0"/>
              <a:t>OHRC</a:t>
            </a:r>
          </a:p>
          <a:p>
            <a:pPr algn="ctr">
              <a:buNone/>
            </a:pPr>
            <a:r>
              <a:rPr lang="en-US" sz="2800" dirty="0" smtClean="0"/>
              <a:t>Grievance arbitration</a:t>
            </a:r>
          </a:p>
          <a:p>
            <a:pPr algn="ctr">
              <a:buNone/>
            </a:pPr>
            <a:r>
              <a:rPr lang="en-US" sz="2800" dirty="0" smtClean="0"/>
              <a:t>Direct access</a:t>
            </a:r>
          </a:p>
          <a:p>
            <a:pPr>
              <a:buNone/>
            </a:pPr>
            <a:r>
              <a:rPr lang="en-US" sz="2800" dirty="0" smtClean="0"/>
              <a:t>          													</a:t>
            </a:r>
          </a:p>
        </p:txBody>
      </p:sp>
      <p:cxnSp>
        <p:nvCxnSpPr>
          <p:cNvPr id="5" name="Straight Arrow Connector 4"/>
          <p:cNvCxnSpPr/>
          <p:nvPr/>
        </p:nvCxnSpPr>
        <p:spPr>
          <a:xfrm>
            <a:off x="1422400" y="4013200"/>
            <a:ext cx="914400" cy="711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a:off x="4004734" y="3843867"/>
            <a:ext cx="110066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rot="5400000">
            <a:off x="6273404" y="4208331"/>
            <a:ext cx="1101460" cy="3725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0015"/>
          </a:xfrm>
        </p:spPr>
        <p:txBody>
          <a:bodyPr>
            <a:normAutofit/>
          </a:bodyPr>
          <a:lstStyle/>
          <a:p>
            <a:r>
              <a:rPr lang="en-US" sz="3200" dirty="0" smtClean="0"/>
              <a:t>How Enforcement?</a:t>
            </a:r>
            <a:endParaRPr lang="en-US" sz="3200" dirty="0"/>
          </a:p>
        </p:txBody>
      </p:sp>
      <p:sp>
        <p:nvSpPr>
          <p:cNvPr id="3" name="Content Placeholder 2"/>
          <p:cNvSpPr>
            <a:spLocks noGrp="1"/>
          </p:cNvSpPr>
          <p:nvPr>
            <p:ph idx="1"/>
          </p:nvPr>
        </p:nvSpPr>
        <p:spPr>
          <a:xfrm>
            <a:off x="457200" y="1094654"/>
            <a:ext cx="8229600" cy="5429478"/>
          </a:xfrm>
        </p:spPr>
        <p:txBody>
          <a:bodyPr>
            <a:normAutofit fontScale="85000" lnSpcReduction="20000"/>
          </a:bodyPr>
          <a:lstStyle/>
          <a:p>
            <a:r>
              <a:rPr lang="en-US" dirty="0" smtClean="0"/>
              <a:t>emphasis on conciliation and persuasion</a:t>
            </a:r>
          </a:p>
          <a:p>
            <a:endParaRPr lang="en-US" dirty="0" smtClean="0"/>
          </a:p>
          <a:p>
            <a:r>
              <a:rPr lang="en-US" dirty="0" smtClean="0"/>
              <a:t>Velvet glove vs. iron hand / iron fist</a:t>
            </a:r>
          </a:p>
          <a:p>
            <a:endParaRPr lang="en-US" dirty="0" smtClean="0"/>
          </a:p>
          <a:p>
            <a:r>
              <a:rPr lang="en-US" dirty="0" smtClean="0"/>
              <a:t>US experience – very few cases referred to adjudication</a:t>
            </a:r>
          </a:p>
          <a:p>
            <a:endParaRPr lang="en-US" dirty="0" smtClean="0"/>
          </a:p>
          <a:p>
            <a:r>
              <a:rPr lang="en-US" dirty="0" smtClean="0"/>
              <a:t>Ontario:</a:t>
            </a:r>
          </a:p>
          <a:p>
            <a:pPr lvl="1"/>
            <a:r>
              <a:rPr lang="en-US" dirty="0" smtClean="0"/>
              <a:t>FEPB, Ministry of Labour</a:t>
            </a:r>
          </a:p>
          <a:p>
            <a:pPr lvl="1"/>
            <a:r>
              <a:rPr lang="en-US" dirty="0" smtClean="0"/>
              <a:t>Decisions both about conciliation &amp; referral to tribunal made by Minister, on advice of Director of FEPB</a:t>
            </a:r>
          </a:p>
          <a:p>
            <a:pPr lvl="1"/>
            <a:endParaRPr lang="en-US" dirty="0" smtClean="0"/>
          </a:p>
          <a:p>
            <a:pPr lvl="1">
              <a:buNone/>
            </a:pPr>
            <a:endParaRPr lang="en-US" dirty="0" smtClean="0"/>
          </a:p>
          <a:p>
            <a:r>
              <a:rPr lang="en-US" dirty="0" smtClean="0"/>
              <a:t>OHRC – emphasis on settlement, gatekeeper to tribunal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725" y="274638"/>
            <a:ext cx="8229600" cy="688656"/>
          </a:xfrm>
        </p:spPr>
        <p:txBody>
          <a:bodyPr>
            <a:normAutofit/>
          </a:bodyPr>
          <a:lstStyle/>
          <a:p>
            <a:r>
              <a:rPr lang="en-US" sz="3200" dirty="0" smtClean="0"/>
              <a:t>How Did it Work?</a:t>
            </a:r>
            <a:endParaRPr lang="en-US" sz="3200" dirty="0"/>
          </a:p>
        </p:txBody>
      </p:sp>
      <p:sp>
        <p:nvSpPr>
          <p:cNvPr id="3" name="Content Placeholder 2"/>
          <p:cNvSpPr>
            <a:spLocks noGrp="1"/>
          </p:cNvSpPr>
          <p:nvPr>
            <p:ph idx="1"/>
          </p:nvPr>
        </p:nvSpPr>
        <p:spPr>
          <a:xfrm>
            <a:off x="457200" y="963294"/>
            <a:ext cx="8229600" cy="5451372"/>
          </a:xfrm>
        </p:spPr>
        <p:txBody>
          <a:bodyPr>
            <a:normAutofit fontScale="92500" lnSpcReduction="10000"/>
          </a:bodyPr>
          <a:lstStyle/>
          <a:p>
            <a:r>
              <a:rPr lang="en-US" dirty="0" smtClean="0"/>
              <a:t>Fewer complaints than anticipated – need for support and assistance</a:t>
            </a:r>
          </a:p>
          <a:p>
            <a:endParaRPr lang="en-US" dirty="0" smtClean="0"/>
          </a:p>
          <a:p>
            <a:r>
              <a:rPr lang="en-US" dirty="0" smtClean="0"/>
              <a:t>Few resolutions:</a:t>
            </a:r>
          </a:p>
          <a:p>
            <a:endParaRPr lang="en-US" dirty="0" smtClean="0"/>
          </a:p>
          <a:p>
            <a:pPr lvl="1"/>
            <a:r>
              <a:rPr lang="en-US" dirty="0" smtClean="0"/>
              <a:t> US data for fair employment practices = 32% of claims “satisfactorily adjusted”</a:t>
            </a:r>
          </a:p>
          <a:p>
            <a:pPr lvl="1"/>
            <a:endParaRPr lang="en-US" dirty="0" smtClean="0"/>
          </a:p>
          <a:p>
            <a:pPr lvl="1"/>
            <a:r>
              <a:rPr lang="en-US" dirty="0" smtClean="0"/>
              <a:t>Ontario data for fair employment practices = 4 out of 45 complaints validated</a:t>
            </a:r>
          </a:p>
          <a:p>
            <a:pPr lvl="1"/>
            <a:endParaRPr lang="en-US" dirty="0" smtClean="0"/>
          </a:p>
          <a:p>
            <a:r>
              <a:rPr lang="en-US" dirty="0" smtClean="0"/>
              <a:t>Need for more systemic approaches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8656"/>
          </a:xfrm>
        </p:spPr>
        <p:txBody>
          <a:bodyPr>
            <a:normAutofit/>
          </a:bodyPr>
          <a:lstStyle/>
          <a:p>
            <a:r>
              <a:rPr lang="en-US" sz="3200" dirty="0" smtClean="0"/>
              <a:t>Discrimination &amp; Problems of “Proof”</a:t>
            </a:r>
            <a:endParaRPr lang="en-US" sz="3200" dirty="0"/>
          </a:p>
        </p:txBody>
      </p:sp>
      <p:sp>
        <p:nvSpPr>
          <p:cNvPr id="3" name="Content Placeholder 2"/>
          <p:cNvSpPr>
            <a:spLocks noGrp="1"/>
          </p:cNvSpPr>
          <p:nvPr>
            <p:ph idx="1"/>
          </p:nvPr>
        </p:nvSpPr>
        <p:spPr>
          <a:xfrm>
            <a:off x="457200" y="963294"/>
            <a:ext cx="8229600" cy="5894706"/>
          </a:xfrm>
        </p:spPr>
        <p:txBody>
          <a:bodyPr>
            <a:noAutofit/>
          </a:bodyPr>
          <a:lstStyle/>
          <a:p>
            <a:r>
              <a:rPr lang="en-US" sz="2200" dirty="0" smtClean="0"/>
              <a:t>Even with conciliation - low rates of resolution</a:t>
            </a:r>
          </a:p>
          <a:p>
            <a:r>
              <a:rPr lang="en-US" sz="2200" dirty="0" smtClean="0"/>
              <a:t>Essential for adjudication</a:t>
            </a:r>
          </a:p>
          <a:p>
            <a:r>
              <a:rPr lang="en-US" sz="2200" dirty="0" smtClean="0"/>
              <a:t>“An American Dilemma – Proof of Discrimination” (1949) Chicago Law Review</a:t>
            </a:r>
          </a:p>
          <a:p>
            <a:pPr>
              <a:buNone/>
            </a:pPr>
            <a:r>
              <a:rPr lang="en-US" sz="2200" dirty="0" smtClean="0"/>
              <a:t>	“Nevertheless</a:t>
            </a:r>
            <a:r>
              <a:rPr lang="en-US" sz="2200" dirty="0"/>
              <a:t>, the essential element of </a:t>
            </a:r>
            <a:r>
              <a:rPr lang="en-US" sz="2200" dirty="0" smtClean="0"/>
              <a:t>discrimination </a:t>
            </a:r>
            <a:r>
              <a:rPr lang="en-US" sz="2200" dirty="0"/>
              <a:t>in its legal context is the mental process of the alleged discriminator</a:t>
            </a:r>
            <a:r>
              <a:rPr lang="en-US" sz="2200" dirty="0" smtClean="0"/>
              <a:t>. … </a:t>
            </a:r>
            <a:r>
              <a:rPr lang="en-US" sz="2200" dirty="0"/>
              <a:t>The </a:t>
            </a:r>
            <a:r>
              <a:rPr lang="en-US" sz="2200" dirty="0" smtClean="0"/>
              <a:t>lawyer … [unlike the sociologist]  because </a:t>
            </a:r>
            <a:r>
              <a:rPr lang="en-US" sz="2200" dirty="0"/>
              <a:t>he is, in many cases, forced to deal merely with a single instance of unequal treatment is deprived of other instances with which he can make a comparison. As a result he must look directly to the mental processes of the alleged discriminator in order to determine whether there has been discrimination</a:t>
            </a:r>
            <a:r>
              <a:rPr lang="en-US" sz="2200" dirty="0" smtClean="0"/>
              <a:t>.”</a:t>
            </a:r>
            <a:r>
              <a:rPr lang="en-US" sz="2200" baseline="30000" dirty="0" smtClean="0"/>
              <a:t> </a:t>
            </a:r>
          </a:p>
          <a:p>
            <a:pPr>
              <a:buNone/>
            </a:pPr>
            <a:endParaRPr lang="en-US" sz="2200" baseline="30000" dirty="0" smtClean="0"/>
          </a:p>
          <a:p>
            <a:pPr>
              <a:buNone/>
            </a:pPr>
            <a:endParaRPr lang="en-US" sz="2200" baseline="30000" dirty="0" smtClean="0"/>
          </a:p>
          <a:p>
            <a:pPr>
              <a:buNone/>
            </a:pPr>
            <a:r>
              <a:rPr lang="en-US" sz="2200" dirty="0" smtClean="0"/>
              <a:t>Direct discrimination: intentional connection a factor</a:t>
            </a:r>
          </a:p>
          <a:p>
            <a:pPr>
              <a:buNone/>
            </a:pPr>
            <a:r>
              <a:rPr lang="en-US" sz="2200" dirty="0" smtClean="0"/>
              <a:t>Adverse effects:  impact connection</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8122"/>
          </a:xfrm>
        </p:spPr>
        <p:txBody>
          <a:bodyPr>
            <a:normAutofit/>
          </a:bodyPr>
          <a:lstStyle/>
          <a:p>
            <a:r>
              <a:rPr lang="en-US" sz="3200" dirty="0" smtClean="0"/>
              <a:t>Discrimination &amp; Stigma</a:t>
            </a:r>
            <a:endParaRPr lang="en-US" sz="3200" dirty="0"/>
          </a:p>
        </p:txBody>
      </p:sp>
      <p:sp>
        <p:nvSpPr>
          <p:cNvPr id="3" name="Content Placeholder 2"/>
          <p:cNvSpPr>
            <a:spLocks noGrp="1"/>
          </p:cNvSpPr>
          <p:nvPr>
            <p:ph idx="1"/>
          </p:nvPr>
        </p:nvSpPr>
        <p:spPr>
          <a:xfrm>
            <a:off x="457200" y="1072760"/>
            <a:ext cx="8229600" cy="5363799"/>
          </a:xfrm>
        </p:spPr>
        <p:txBody>
          <a:bodyPr>
            <a:normAutofit fontScale="85000" lnSpcReduction="10000"/>
          </a:bodyPr>
          <a:lstStyle/>
          <a:p>
            <a:r>
              <a:rPr lang="en-US" dirty="0" smtClean="0"/>
              <a:t>Legacy of moral condemnation</a:t>
            </a:r>
          </a:p>
          <a:p>
            <a:endParaRPr lang="en-US" dirty="0" smtClean="0"/>
          </a:p>
          <a:p>
            <a:endParaRPr lang="en-US" dirty="0" smtClean="0"/>
          </a:p>
          <a:p>
            <a:r>
              <a:rPr lang="en-US" dirty="0" smtClean="0"/>
              <a:t>Sid Blum, 1963:</a:t>
            </a:r>
          </a:p>
          <a:p>
            <a:endParaRPr lang="en-US" dirty="0" smtClean="0"/>
          </a:p>
          <a:p>
            <a:pPr indent="0">
              <a:buNone/>
            </a:pPr>
            <a:r>
              <a:rPr lang="en-US" dirty="0"/>
              <a:t>‘If a respondent is asked whether he has committed a discriminatory act, almost invariably he will deny it.  Once having denied it, his very self-respect will impel him to resist conciliation overtures.  A settlement would be perceived as an admission of guilt.’</a:t>
            </a:r>
            <a:r>
              <a:rPr lang="en-US" dirty="0" smtClean="0"/>
              <a:t> </a:t>
            </a:r>
          </a:p>
          <a:p>
            <a:pPr indent="0">
              <a:buNone/>
            </a:pPr>
            <a:endParaRPr lang="en-US" dirty="0" smtClean="0"/>
          </a:p>
          <a:p>
            <a:pPr indent="0">
              <a:buNone/>
            </a:pPr>
            <a:r>
              <a:rPr lang="en-US" dirty="0" smtClean="0"/>
              <a:t>“stigma of being labelled a human rights violator”</a:t>
            </a:r>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336"/>
          </a:xfrm>
        </p:spPr>
        <p:txBody>
          <a:bodyPr>
            <a:normAutofit/>
          </a:bodyPr>
          <a:lstStyle/>
          <a:p>
            <a:r>
              <a:rPr lang="en-US" sz="3200" dirty="0" smtClean="0"/>
              <a:t>Law as a Tool</a:t>
            </a:r>
            <a:endParaRPr lang="en-US" sz="3200" dirty="0"/>
          </a:p>
        </p:txBody>
      </p:sp>
      <p:sp>
        <p:nvSpPr>
          <p:cNvPr id="3" name="Content Placeholder 2"/>
          <p:cNvSpPr>
            <a:spLocks noGrp="1"/>
          </p:cNvSpPr>
          <p:nvPr>
            <p:ph idx="1"/>
          </p:nvPr>
        </p:nvSpPr>
        <p:spPr>
          <a:xfrm>
            <a:off x="457200" y="1313584"/>
            <a:ext cx="8229600" cy="5188654"/>
          </a:xfrm>
        </p:spPr>
        <p:txBody>
          <a:bodyPr/>
          <a:lstStyle/>
          <a:p>
            <a:r>
              <a:rPr lang="en-US" dirty="0" smtClean="0"/>
              <a:t>Fair practices in the workplace</a:t>
            </a:r>
          </a:p>
          <a:p>
            <a:endParaRPr lang="en-US" dirty="0" smtClean="0"/>
          </a:p>
          <a:p>
            <a:endParaRPr lang="en-US" dirty="0" smtClean="0"/>
          </a:p>
          <a:p>
            <a:r>
              <a:rPr lang="en-US" dirty="0" smtClean="0"/>
              <a:t>Conferences, committees</a:t>
            </a:r>
          </a:p>
          <a:p>
            <a:endParaRPr lang="en-US" dirty="0" smtClean="0"/>
          </a:p>
          <a:p>
            <a:endParaRPr lang="en-US" dirty="0" smtClean="0"/>
          </a:p>
          <a:p>
            <a:r>
              <a:rPr lang="en-US" dirty="0" smtClean="0"/>
              <a:t>“competing venues” for enforcing as response to OHRC process, e.g. </a:t>
            </a:r>
            <a:r>
              <a:rPr lang="en-US" dirty="0"/>
              <a:t>g</a:t>
            </a:r>
            <a:r>
              <a:rPr lang="en-US" dirty="0" smtClean="0"/>
              <a:t>rievance arbitrations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8122"/>
          </a:xfrm>
        </p:spPr>
        <p:txBody>
          <a:bodyPr>
            <a:normAutofit/>
          </a:bodyPr>
          <a:lstStyle/>
          <a:p>
            <a:r>
              <a:rPr lang="en-US" sz="3200" dirty="0" smtClean="0"/>
              <a:t>Direct Access &amp; Law as a Tool</a:t>
            </a:r>
            <a:endParaRPr lang="en-US" sz="3200" dirty="0"/>
          </a:p>
        </p:txBody>
      </p:sp>
      <p:sp>
        <p:nvSpPr>
          <p:cNvPr id="3" name="Content Placeholder 2"/>
          <p:cNvSpPr>
            <a:spLocks noGrp="1"/>
          </p:cNvSpPr>
          <p:nvPr>
            <p:ph idx="1"/>
          </p:nvPr>
        </p:nvSpPr>
        <p:spPr>
          <a:xfrm>
            <a:off x="457200" y="1072760"/>
            <a:ext cx="8229600" cy="5429478"/>
          </a:xfrm>
        </p:spPr>
        <p:txBody>
          <a:bodyPr>
            <a:normAutofit/>
          </a:bodyPr>
          <a:lstStyle/>
          <a:p>
            <a:r>
              <a:rPr lang="en-US" dirty="0" smtClean="0"/>
              <a:t>“control”</a:t>
            </a:r>
          </a:p>
          <a:p>
            <a:endParaRPr lang="en-US" dirty="0" smtClean="0"/>
          </a:p>
          <a:p>
            <a:r>
              <a:rPr lang="en-US" dirty="0" smtClean="0"/>
              <a:t>Complexity of legal process</a:t>
            </a:r>
          </a:p>
          <a:p>
            <a:endParaRPr lang="en-US" dirty="0" smtClean="0"/>
          </a:p>
          <a:p>
            <a:r>
              <a:rPr lang="en-US" dirty="0" smtClean="0"/>
              <a:t>Challenges of “proof”</a:t>
            </a:r>
          </a:p>
          <a:p>
            <a:endParaRPr lang="en-US" dirty="0" smtClean="0"/>
          </a:p>
          <a:p>
            <a:r>
              <a:rPr lang="en-US" dirty="0" smtClean="0"/>
              <a:t>Imbalance in resources</a:t>
            </a:r>
          </a:p>
          <a:p>
            <a:endParaRPr lang="en-US" dirty="0" smtClean="0"/>
          </a:p>
          <a:p>
            <a:r>
              <a:rPr lang="en-US" dirty="0" smtClean="0"/>
              <a:t>law “in context”</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029"/>
          </a:xfrm>
        </p:spPr>
        <p:txBody>
          <a:bodyPr>
            <a:normAutofit fontScale="90000"/>
          </a:bodyPr>
          <a:lstStyle/>
          <a:p>
            <a:r>
              <a:rPr lang="en-US" sz="3200" dirty="0" smtClean="0"/>
              <a:t>When?</a:t>
            </a:r>
            <a:endParaRPr lang="en-US" sz="3200" dirty="0"/>
          </a:p>
        </p:txBody>
      </p:sp>
      <p:sp>
        <p:nvSpPr>
          <p:cNvPr id="3" name="Content Placeholder 2"/>
          <p:cNvSpPr>
            <a:spLocks noGrp="1"/>
          </p:cNvSpPr>
          <p:nvPr>
            <p:ph idx="1"/>
          </p:nvPr>
        </p:nvSpPr>
        <p:spPr>
          <a:xfrm>
            <a:off x="457200" y="1083734"/>
            <a:ext cx="8229600" cy="5266266"/>
          </a:xfrm>
        </p:spPr>
        <p:txBody>
          <a:bodyPr>
            <a:normAutofit/>
          </a:bodyPr>
          <a:lstStyle/>
          <a:p>
            <a:pPr>
              <a:buNone/>
            </a:pPr>
            <a:r>
              <a:rPr lang="en-US" dirty="0" smtClean="0"/>
              <a:t>1930s &amp; 1940s: 	Quasi-Criminal</a:t>
            </a:r>
          </a:p>
          <a:p>
            <a:pPr lvl="1"/>
            <a:r>
              <a:rPr lang="en-US" i="1" dirty="0" smtClean="0"/>
              <a:t>Insurance Act</a:t>
            </a:r>
            <a:r>
              <a:rPr lang="en-US" dirty="0" smtClean="0"/>
              <a:t> (Ont., 1932)</a:t>
            </a:r>
            <a:endParaRPr lang="en-US" i="1" dirty="0" smtClean="0"/>
          </a:p>
          <a:p>
            <a:pPr lvl="1"/>
            <a:r>
              <a:rPr lang="en-US" i="1" dirty="0" smtClean="0"/>
              <a:t>Racial Discrimination Act</a:t>
            </a:r>
            <a:r>
              <a:rPr lang="en-US" dirty="0" smtClean="0"/>
              <a:t> (Ont., 1944)</a:t>
            </a:r>
          </a:p>
          <a:p>
            <a:pPr lvl="1"/>
            <a:r>
              <a:rPr lang="en-US" dirty="0" smtClean="0"/>
              <a:t>Municipal ordinances</a:t>
            </a:r>
          </a:p>
          <a:p>
            <a:pPr lvl="1"/>
            <a:r>
              <a:rPr lang="en-US" i="1" dirty="0" smtClean="0"/>
              <a:t>Saskatchewan Bill of Rights, 1947</a:t>
            </a:r>
            <a:endParaRPr lang="en-US" dirty="0" smtClean="0"/>
          </a:p>
          <a:p>
            <a:pPr lvl="1"/>
            <a:endParaRPr lang="en-US" i="1" dirty="0" smtClean="0"/>
          </a:p>
          <a:p>
            <a:pPr>
              <a:buNone/>
            </a:pPr>
            <a:r>
              <a:rPr lang="en-US" dirty="0" smtClean="0"/>
              <a:t>1950s:  Fair Practices</a:t>
            </a:r>
          </a:p>
          <a:p>
            <a:pPr lvl="1"/>
            <a:r>
              <a:rPr lang="en-US" dirty="0" smtClean="0"/>
              <a:t>Ontario, drawing on US model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6029"/>
          </a:xfrm>
        </p:spPr>
        <p:txBody>
          <a:bodyPr>
            <a:normAutofit/>
          </a:bodyPr>
          <a:lstStyle/>
          <a:p>
            <a:r>
              <a:rPr lang="en-US" sz="2800" dirty="0" smtClean="0"/>
              <a:t>Social Activism</a:t>
            </a:r>
            <a:endParaRPr lang="en-US" sz="2800" dirty="0"/>
          </a:p>
        </p:txBody>
      </p:sp>
      <p:sp>
        <p:nvSpPr>
          <p:cNvPr id="3" name="Content Placeholder 2"/>
          <p:cNvSpPr>
            <a:spLocks noGrp="1"/>
          </p:cNvSpPr>
          <p:nvPr>
            <p:ph idx="1"/>
          </p:nvPr>
        </p:nvSpPr>
        <p:spPr>
          <a:xfrm>
            <a:off x="457200" y="1303867"/>
            <a:ext cx="8229600" cy="5113865"/>
          </a:xfrm>
        </p:spPr>
        <p:txBody>
          <a:bodyPr>
            <a:normAutofit fontScale="92500" lnSpcReduction="20000"/>
          </a:bodyPr>
          <a:lstStyle/>
          <a:p>
            <a:r>
              <a:rPr lang="en-US" dirty="0"/>
              <a:t>l</a:t>
            </a:r>
            <a:r>
              <a:rPr lang="en-US" dirty="0" smtClean="0"/>
              <a:t>abour, community activists, adult educators, legal academics, politicians</a:t>
            </a:r>
          </a:p>
          <a:p>
            <a:endParaRPr lang="en-US" dirty="0" smtClean="0"/>
          </a:p>
          <a:p>
            <a:pPr indent="0">
              <a:buNone/>
            </a:pPr>
            <a:r>
              <a:rPr lang="en-US" dirty="0"/>
              <a:t>Carmela Patrias and Ruth </a:t>
            </a:r>
            <a:r>
              <a:rPr lang="en-US" dirty="0" smtClean="0"/>
              <a:t>Frager:  the </a:t>
            </a:r>
            <a:r>
              <a:rPr lang="en-US" dirty="0"/>
              <a:t>actions taken against prejudice and discrimination</a:t>
            </a:r>
            <a:r>
              <a:rPr lang="en-US" dirty="0" smtClean="0"/>
              <a:t> </a:t>
            </a:r>
          </a:p>
          <a:p>
            <a:pPr indent="0">
              <a:buNone/>
            </a:pPr>
            <a:r>
              <a:rPr lang="en-US" dirty="0" smtClean="0"/>
              <a:t>“</a:t>
            </a:r>
            <a:r>
              <a:rPr lang="en-US" dirty="0"/>
              <a:t>. . . were not spontaneous reactions against the horrific consequences of racism that had manifested themselves during the war, but the result of campaigns that were carefully and painstakingly orchestrated by small groups of Anglo-Canadian activists, and especially by key minority groups.”</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a:bodyPr>
          <a:lstStyle/>
          <a:p>
            <a:r>
              <a:rPr lang="en-US" sz="2800" dirty="0" smtClean="0"/>
              <a:t>Public Responsibility</a:t>
            </a:r>
            <a:endParaRPr lang="en-US" sz="2800" dirty="0"/>
          </a:p>
        </p:txBody>
      </p:sp>
      <p:sp>
        <p:nvSpPr>
          <p:cNvPr id="3" name="Content Placeholder 2"/>
          <p:cNvSpPr>
            <a:spLocks noGrp="1"/>
          </p:cNvSpPr>
          <p:nvPr>
            <p:ph idx="1"/>
          </p:nvPr>
        </p:nvSpPr>
        <p:spPr>
          <a:xfrm>
            <a:off x="457200" y="1016000"/>
            <a:ext cx="8229600" cy="5334000"/>
          </a:xfrm>
        </p:spPr>
        <p:txBody>
          <a:bodyPr/>
          <a:lstStyle/>
          <a:p>
            <a:endParaRPr lang="en-US" dirty="0" smtClean="0"/>
          </a:p>
          <a:p>
            <a:r>
              <a:rPr lang="en-US" dirty="0" smtClean="0"/>
              <a:t>Discrimination harms</a:t>
            </a:r>
          </a:p>
          <a:p>
            <a:endParaRPr lang="en-US" dirty="0" smtClean="0"/>
          </a:p>
          <a:p>
            <a:pPr>
              <a:buNone/>
            </a:pPr>
            <a:endParaRPr lang="en-US" dirty="0" smtClean="0"/>
          </a:p>
          <a:p>
            <a:r>
              <a:rPr lang="en-US" dirty="0" smtClean="0"/>
              <a:t>Government and citizen responsibility</a:t>
            </a:r>
          </a:p>
          <a:p>
            <a:endParaRPr lang="en-US" dirty="0" smtClean="0"/>
          </a:p>
          <a:p>
            <a:endParaRPr lang="en-US" dirty="0" smtClean="0"/>
          </a:p>
          <a:p>
            <a:r>
              <a:rPr lang="en-US" dirty="0" smtClean="0"/>
              <a:t>Government regulation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Discrimination Harms</a:t>
            </a:r>
            <a:endParaRPr lang="en-US" sz="2800" dirty="0"/>
          </a:p>
        </p:txBody>
      </p:sp>
      <p:sp>
        <p:nvSpPr>
          <p:cNvPr id="3" name="Content Placeholder 2"/>
          <p:cNvSpPr>
            <a:spLocks noGrp="1"/>
          </p:cNvSpPr>
          <p:nvPr>
            <p:ph idx="1"/>
          </p:nvPr>
        </p:nvSpPr>
        <p:spPr>
          <a:xfrm>
            <a:off x="457200" y="1270000"/>
            <a:ext cx="8229600" cy="5164667"/>
          </a:xfrm>
        </p:spPr>
        <p:txBody>
          <a:bodyPr/>
          <a:lstStyle/>
          <a:p>
            <a:endParaRPr lang="en-US" dirty="0" smtClean="0"/>
          </a:p>
          <a:p>
            <a:r>
              <a:rPr lang="en-US" dirty="0" smtClean="0"/>
              <a:t>harm to individuals:  material &amp; dignitary</a:t>
            </a:r>
          </a:p>
          <a:p>
            <a:endParaRPr lang="en-US" dirty="0" smtClean="0"/>
          </a:p>
          <a:p>
            <a:endParaRPr lang="en-US" dirty="0" smtClean="0"/>
          </a:p>
          <a:p>
            <a:r>
              <a:rPr lang="en-US" dirty="0"/>
              <a:t>h</a:t>
            </a:r>
            <a:r>
              <a:rPr lang="en-US" dirty="0" smtClean="0"/>
              <a:t>arm to society:</a:t>
            </a:r>
          </a:p>
          <a:p>
            <a:pPr lvl="1"/>
            <a:r>
              <a:rPr lang="en-US" dirty="0" smtClean="0"/>
              <a:t>Divisive</a:t>
            </a:r>
          </a:p>
          <a:p>
            <a:pPr lvl="1"/>
            <a:r>
              <a:rPr lang="en-US" dirty="0" smtClean="0"/>
              <a:t>Anti-social</a:t>
            </a:r>
          </a:p>
          <a:p>
            <a:pPr lvl="1"/>
            <a:r>
              <a:rPr lang="en-US" dirty="0" smtClean="0"/>
              <a:t>“evil”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rmAutofit/>
          </a:bodyPr>
          <a:lstStyle/>
          <a:p>
            <a:r>
              <a:rPr lang="en-US" sz="2800" dirty="0" smtClean="0"/>
              <a:t>Citizens &amp; Government</a:t>
            </a:r>
            <a:endParaRPr lang="en-US" sz="2800" dirty="0"/>
          </a:p>
        </p:txBody>
      </p:sp>
      <p:sp>
        <p:nvSpPr>
          <p:cNvPr id="3" name="Content Placeholder 2"/>
          <p:cNvSpPr>
            <a:spLocks noGrp="1"/>
          </p:cNvSpPr>
          <p:nvPr>
            <p:ph idx="1"/>
          </p:nvPr>
        </p:nvSpPr>
        <p:spPr>
          <a:xfrm>
            <a:off x="457200" y="1016000"/>
            <a:ext cx="8229600" cy="5398666"/>
          </a:xfrm>
        </p:spPr>
        <p:txBody>
          <a:bodyPr>
            <a:normAutofit fontScale="92500" lnSpcReduction="20000"/>
          </a:bodyPr>
          <a:lstStyle/>
          <a:p>
            <a:pPr>
              <a:buNone/>
            </a:pPr>
            <a:endParaRPr lang="en-US" dirty="0" smtClean="0"/>
          </a:p>
          <a:p>
            <a:pPr>
              <a:buNone/>
            </a:pPr>
            <a:r>
              <a:rPr lang="en-US" dirty="0" smtClean="0"/>
              <a:t>Sydney Lawrence Wax, 1947:</a:t>
            </a:r>
          </a:p>
          <a:p>
            <a:pPr>
              <a:buNone/>
            </a:pPr>
            <a:endParaRPr lang="en-US" dirty="0" smtClean="0"/>
          </a:p>
          <a:p>
            <a:pPr indent="0">
              <a:buNone/>
            </a:pPr>
            <a:r>
              <a:rPr lang="en-US" dirty="0" smtClean="0"/>
              <a:t>“Where </a:t>
            </a:r>
            <a:r>
              <a:rPr lang="en-US" dirty="0"/>
              <a:t>lies the solution to this vexing problem [of discrimination]? It would seem that remedial action leads in two directions.  One path encompasses the individual and his duty as a citizen of a democratic state; the other path leads to parliament and the protection through legislation of our basic rights and privileges</a:t>
            </a:r>
            <a:r>
              <a:rPr lang="en-US" dirty="0" smtClean="0"/>
              <a:t>.”</a:t>
            </a:r>
          </a:p>
          <a:p>
            <a:pPr indent="0">
              <a:buNone/>
            </a:pPr>
            <a:endParaRPr lang="en-US" dirty="0" smtClean="0"/>
          </a:p>
          <a:p>
            <a:pPr indent="0"/>
            <a:r>
              <a:rPr lang="en-US" dirty="0" smtClean="0"/>
              <a:t>   e.g. Canadian Association for Adult Education</a:t>
            </a:r>
          </a:p>
          <a:p>
            <a:pPr>
              <a:buNone/>
            </a:pPr>
            <a:r>
              <a:rPr lang="en-US" dirty="0" smtClean="0"/>
              <a:t> </a:t>
            </a:r>
          </a:p>
          <a:p>
            <a:pPr>
              <a:buNone/>
            </a:pP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3801"/>
          </a:xfrm>
        </p:spPr>
        <p:txBody>
          <a:bodyPr>
            <a:normAutofit fontScale="90000"/>
          </a:bodyPr>
          <a:lstStyle/>
          <a:p>
            <a:r>
              <a:rPr lang="en-US" sz="3200" dirty="0" smtClean="0"/>
              <a:t>Government-Regulated Businesses &amp; Public Spaces</a:t>
            </a:r>
            <a:endParaRPr lang="en-US" sz="3200" dirty="0"/>
          </a:p>
        </p:txBody>
      </p:sp>
      <p:sp>
        <p:nvSpPr>
          <p:cNvPr id="3" name="Content Placeholder 2"/>
          <p:cNvSpPr>
            <a:spLocks noGrp="1"/>
          </p:cNvSpPr>
          <p:nvPr>
            <p:ph idx="1"/>
          </p:nvPr>
        </p:nvSpPr>
        <p:spPr>
          <a:xfrm>
            <a:off x="457200" y="1138439"/>
            <a:ext cx="8229600" cy="5298119"/>
          </a:xfrm>
        </p:spPr>
        <p:txBody>
          <a:bodyPr>
            <a:normAutofit fontScale="92500" lnSpcReduction="10000"/>
          </a:bodyPr>
          <a:lstStyle/>
          <a:p>
            <a:pPr>
              <a:buNone/>
            </a:pPr>
            <a:r>
              <a:rPr lang="en-US" dirty="0" smtClean="0"/>
              <a:t>Alderman Nathan Phillips, 1950:</a:t>
            </a:r>
          </a:p>
          <a:p>
            <a:endParaRPr lang="en-US" dirty="0" smtClean="0"/>
          </a:p>
          <a:p>
            <a:pPr indent="0">
              <a:buNone/>
            </a:pPr>
            <a:r>
              <a:rPr lang="en-US" dirty="0"/>
              <a:t>‘When a person comes to the state for a license to serve the public, it should be on the understanding they serve all the public and not just who they want to serve. It is not a license to do what they like.’</a:t>
            </a:r>
            <a:r>
              <a:rPr lang="en-US" dirty="0" smtClean="0"/>
              <a:t> </a:t>
            </a:r>
          </a:p>
          <a:p>
            <a:endParaRPr lang="en-US" dirty="0" smtClean="0"/>
          </a:p>
          <a:p>
            <a:r>
              <a:rPr lang="en-US" dirty="0" smtClean="0"/>
              <a:t>Skating rinks, etc.</a:t>
            </a:r>
          </a:p>
          <a:p>
            <a:endParaRPr lang="en-US" dirty="0" smtClean="0"/>
          </a:p>
          <a:p>
            <a:r>
              <a:rPr lang="en-US" dirty="0" smtClean="0"/>
              <a:t>Dissent in </a:t>
            </a:r>
            <a:r>
              <a:rPr lang="en-US" i="1" dirty="0" smtClean="0"/>
              <a:t>Christie v. York Corp</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6229"/>
          </a:xfrm>
        </p:spPr>
        <p:txBody>
          <a:bodyPr>
            <a:normAutofit/>
          </a:bodyPr>
          <a:lstStyle/>
          <a:p>
            <a:r>
              <a:rPr lang="en-US" sz="3200" dirty="0" smtClean="0"/>
              <a:t>OHRC &amp; Public Responsibility</a:t>
            </a:r>
            <a:endParaRPr lang="en-US" sz="3200" dirty="0"/>
          </a:p>
        </p:txBody>
      </p:sp>
      <p:sp>
        <p:nvSpPr>
          <p:cNvPr id="3" name="Content Placeholder 2"/>
          <p:cNvSpPr>
            <a:spLocks noGrp="1"/>
          </p:cNvSpPr>
          <p:nvPr>
            <p:ph idx="1"/>
          </p:nvPr>
        </p:nvSpPr>
        <p:spPr>
          <a:xfrm>
            <a:off x="457200" y="1050867"/>
            <a:ext cx="8229600" cy="5385691"/>
          </a:xfrm>
        </p:spPr>
        <p:txBody>
          <a:bodyPr>
            <a:normAutofit fontScale="92500" lnSpcReduction="20000"/>
          </a:bodyPr>
          <a:lstStyle/>
          <a:p>
            <a:r>
              <a:rPr lang="en-US" dirty="0" smtClean="0"/>
              <a:t>public interest</a:t>
            </a:r>
          </a:p>
          <a:p>
            <a:endParaRPr lang="en-US" dirty="0" smtClean="0"/>
          </a:p>
          <a:p>
            <a:r>
              <a:rPr lang="en-US" dirty="0"/>
              <a:t>p</a:t>
            </a:r>
            <a:r>
              <a:rPr lang="en-US" dirty="0" smtClean="0"/>
              <a:t>ublic resources</a:t>
            </a:r>
          </a:p>
          <a:p>
            <a:pPr>
              <a:buNone/>
            </a:pPr>
            <a:endParaRPr lang="en-US" dirty="0" smtClean="0"/>
          </a:p>
          <a:p>
            <a:r>
              <a:rPr lang="en-US" dirty="0" smtClean="0"/>
              <a:t>Tarnopolsky, 1968:</a:t>
            </a:r>
          </a:p>
          <a:p>
            <a:pPr>
              <a:buNone/>
            </a:pPr>
            <a:endParaRPr lang="en-US" dirty="0" smtClean="0"/>
          </a:p>
          <a:p>
            <a:pPr indent="0">
              <a:buNone/>
            </a:pPr>
            <a:r>
              <a:rPr lang="en-US" dirty="0" smtClean="0"/>
              <a:t>“</a:t>
            </a:r>
            <a:r>
              <a:rPr lang="en-US" dirty="0"/>
              <a:t>The consolidation of human rights legislation into a code to be administratively enforced by an independent commission insures community vindication of the person discriminated against.</a:t>
            </a:r>
            <a:r>
              <a:rPr lang="en-US" dirty="0" smtClean="0"/>
              <a:t> </a:t>
            </a:r>
          </a:p>
          <a:p>
            <a:endParaRPr lang="en-US" dirty="0" smtClean="0"/>
          </a:p>
          <a:p>
            <a:r>
              <a:rPr lang="en-US" dirty="0"/>
              <a:t>d</a:t>
            </a:r>
            <a:r>
              <a:rPr lang="en-US" dirty="0" smtClean="0"/>
              <a:t>ebate over direct access as “privatizing”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0015"/>
          </a:xfrm>
        </p:spPr>
        <p:txBody>
          <a:bodyPr>
            <a:normAutofit/>
          </a:bodyPr>
          <a:lstStyle/>
          <a:p>
            <a:r>
              <a:rPr lang="en-US" sz="3200" dirty="0" smtClean="0"/>
              <a:t>Why Law?</a:t>
            </a:r>
            <a:endParaRPr lang="en-US" sz="3200" dirty="0"/>
          </a:p>
        </p:txBody>
      </p:sp>
      <p:sp>
        <p:nvSpPr>
          <p:cNvPr id="3" name="Content Placeholder 2"/>
          <p:cNvSpPr>
            <a:spLocks noGrp="1"/>
          </p:cNvSpPr>
          <p:nvPr>
            <p:ph idx="1"/>
          </p:nvPr>
        </p:nvSpPr>
        <p:spPr>
          <a:xfrm>
            <a:off x="457200" y="1094653"/>
            <a:ext cx="8229600" cy="5763347"/>
          </a:xfrm>
        </p:spPr>
        <p:txBody>
          <a:bodyPr>
            <a:normAutofit fontScale="47500" lnSpcReduction="20000"/>
          </a:bodyPr>
          <a:lstStyle/>
          <a:p>
            <a:r>
              <a:rPr lang="en-US" sz="4364" dirty="0" smtClean="0"/>
              <a:t>Coercive power</a:t>
            </a:r>
          </a:p>
          <a:p>
            <a:endParaRPr lang="en-US" sz="4364" dirty="0" smtClean="0"/>
          </a:p>
          <a:p>
            <a:r>
              <a:rPr lang="en-US" sz="4364" dirty="0" smtClean="0"/>
              <a:t>Even from an advocate: ... </a:t>
            </a:r>
            <a:r>
              <a:rPr lang="en-US" sz="4364" dirty="0"/>
              <a:t>the biblical injunction to love thy neighbour “loses its beauty if legally enforceable”.</a:t>
            </a:r>
            <a:r>
              <a:rPr lang="en-US" sz="4364" dirty="0" smtClean="0"/>
              <a:t> </a:t>
            </a:r>
          </a:p>
          <a:p>
            <a:endParaRPr lang="en-US" sz="4364" dirty="0" smtClean="0"/>
          </a:p>
          <a:p>
            <a:r>
              <a:rPr lang="en-US" sz="4364" dirty="0" smtClean="0"/>
              <a:t>Law for discrimination   vs. 	Education for prejudice</a:t>
            </a:r>
          </a:p>
          <a:p>
            <a:pPr>
              <a:buNone/>
            </a:pPr>
            <a:endParaRPr lang="en-US" sz="4364" dirty="0" smtClean="0"/>
          </a:p>
          <a:p>
            <a:pPr>
              <a:buNone/>
            </a:pPr>
            <a:r>
              <a:rPr lang="en-US" sz="4364" dirty="0" smtClean="0"/>
              <a:t>	e.g Alan Borovoy, 1965</a:t>
            </a:r>
          </a:p>
          <a:p>
            <a:pPr marL="0" indent="0">
              <a:buNone/>
            </a:pPr>
            <a:r>
              <a:rPr lang="en-US" sz="4364" dirty="0" smtClean="0"/>
              <a:t>	“Too </a:t>
            </a:r>
            <a:r>
              <a:rPr lang="en-US" sz="4364" dirty="0"/>
              <a:t>often we confuse the struggle for human rights with the </a:t>
            </a:r>
            <a:r>
              <a:rPr lang="en-US" sz="4364" dirty="0" smtClean="0"/>
              <a:t>passion	 </a:t>
            </a:r>
            <a:r>
              <a:rPr lang="en-US" sz="4364" dirty="0"/>
              <a:t>for brotherly love. In my view, it is not really necessary for an</a:t>
            </a:r>
            <a:r>
              <a:rPr lang="en-US" sz="4364" dirty="0" smtClean="0"/>
              <a:t> 	employer </a:t>
            </a:r>
            <a:r>
              <a:rPr lang="en-US" sz="4364" dirty="0"/>
              <a:t>to </a:t>
            </a:r>
            <a:r>
              <a:rPr lang="en-US" sz="4364" b="1" dirty="0"/>
              <a:t>like</a:t>
            </a:r>
            <a:r>
              <a:rPr lang="en-US" sz="4364" dirty="0"/>
              <a:t> Jews, Negroes, or New Canadians. It is only</a:t>
            </a:r>
            <a:r>
              <a:rPr lang="en-US" sz="4364" dirty="0" smtClean="0"/>
              <a:t> 	necessary </a:t>
            </a:r>
            <a:r>
              <a:rPr lang="en-US" sz="4364" dirty="0"/>
              <a:t>that he </a:t>
            </a:r>
            <a:r>
              <a:rPr lang="en-US" sz="4364" b="1" dirty="0"/>
              <a:t>hire</a:t>
            </a:r>
            <a:r>
              <a:rPr lang="en-US" sz="4364" dirty="0"/>
              <a:t> qualified Jews, Negroes and New Canadians.</a:t>
            </a:r>
            <a:endParaRPr lang="en-US" sz="4364" dirty="0" smtClean="0"/>
          </a:p>
          <a:p>
            <a:pPr>
              <a:buNone/>
            </a:pPr>
            <a:r>
              <a:rPr lang="en-US" sz="4364" dirty="0" smtClean="0"/>
              <a:t>		One </a:t>
            </a:r>
            <a:r>
              <a:rPr lang="en-US" sz="4364" dirty="0"/>
              <a:t>can be fair in one’s conduct without being lofty in one’s attitudes.</a:t>
            </a:r>
            <a:r>
              <a:rPr lang="en-US" sz="4364" dirty="0" smtClean="0"/>
              <a:t>   	The </a:t>
            </a:r>
            <a:r>
              <a:rPr lang="en-US" sz="4364" dirty="0"/>
              <a:t>opponents of human rights legislation fail to make this</a:t>
            </a:r>
            <a:r>
              <a:rPr lang="en-US" sz="4364" dirty="0" smtClean="0"/>
              <a:t> 	distinction</a:t>
            </a:r>
            <a:r>
              <a:rPr lang="en-US" sz="4364" dirty="0"/>
              <a:t>.</a:t>
            </a:r>
            <a:r>
              <a:rPr lang="en-US" sz="4364" dirty="0" smtClean="0"/>
              <a:t> … </a:t>
            </a:r>
            <a:r>
              <a:rPr lang="en-US" sz="4364" dirty="0"/>
              <a:t>Every law and all law derives from the simple fact that</a:t>
            </a:r>
            <a:r>
              <a:rPr lang="en-US" sz="4364" dirty="0" smtClean="0"/>
              <a:t> 	people </a:t>
            </a:r>
            <a:r>
              <a:rPr lang="en-US" sz="4364" dirty="0"/>
              <a:t>do not like each other. If it were otherwise, law would be</a:t>
            </a:r>
            <a:r>
              <a:rPr lang="en-US" sz="4364" dirty="0" smtClean="0"/>
              <a:t> 	superfluous.” </a:t>
            </a:r>
          </a:p>
          <a:p>
            <a:pPr>
              <a:buNone/>
            </a:pPr>
            <a:endParaRPr lang="en-US" sz="4364" dirty="0" smtClean="0"/>
          </a:p>
          <a:p>
            <a:pPr>
              <a:buNone/>
            </a:pPr>
            <a:r>
              <a:rPr lang="en-US" sz="4364" dirty="0" smtClean="0"/>
              <a:t>… </a:t>
            </a:r>
            <a:r>
              <a:rPr lang="en-US" sz="4364" u="dbl" dirty="0" smtClean="0"/>
              <a:t>but</a:t>
            </a:r>
            <a:r>
              <a:rPr lang="en-US" sz="4364" dirty="0" smtClean="0"/>
              <a:t> law is also educational</a:t>
            </a:r>
          </a:p>
          <a:p>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535</TotalTime>
  <Words>611</Words>
  <Application>Microsoft Office PowerPoint</Application>
  <PresentationFormat>On-screen Show (4:3)</PresentationFormat>
  <Paragraphs>146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Ontario Human Rights Commission as Law Enforcer Historical Roots</vt:lpstr>
      <vt:lpstr>When?</vt:lpstr>
      <vt:lpstr>Social Activism</vt:lpstr>
      <vt:lpstr>Public Responsibility</vt:lpstr>
      <vt:lpstr>Discrimination Harms</vt:lpstr>
      <vt:lpstr>Citizens &amp; Government</vt:lpstr>
      <vt:lpstr>Government-Regulated Businesses &amp; Public Spaces</vt:lpstr>
      <vt:lpstr>OHRC &amp; Public Responsibility</vt:lpstr>
      <vt:lpstr>Why Law?</vt:lpstr>
      <vt:lpstr>How Enforcement?</vt:lpstr>
      <vt:lpstr>How Did it Work?</vt:lpstr>
      <vt:lpstr>Discrimination &amp; Problems of “Proof”</vt:lpstr>
      <vt:lpstr>Discrimination &amp; Stigma</vt:lpstr>
      <vt:lpstr>Law as a Tool</vt:lpstr>
      <vt:lpstr>Direct Access &amp; Law as a Tool</vt:lpstr>
    </vt:vector>
  </TitlesOfParts>
  <Company>York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 Human Rights Commission as Law Enforcer Historical Roots</dc:title>
  <dc:creator>Karen Schucher</dc:creator>
  <cp:lastModifiedBy>nm62</cp:lastModifiedBy>
  <cp:revision>25</cp:revision>
  <dcterms:created xsi:type="dcterms:W3CDTF">2012-11-09T03:40:25Z</dcterms:created>
  <dcterms:modified xsi:type="dcterms:W3CDTF">2012-11-13T14:03:58Z</dcterms:modified>
</cp:coreProperties>
</file>