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8"/>
  </p:notesMasterIdLst>
  <p:handoutMasterIdLst>
    <p:handoutMasterId r:id="rId19"/>
  </p:handoutMasterIdLst>
  <p:sldIdLst>
    <p:sldId id="256" r:id="rId2"/>
    <p:sldId id="257" r:id="rId3"/>
    <p:sldId id="278" r:id="rId4"/>
    <p:sldId id="266" r:id="rId5"/>
    <p:sldId id="289" r:id="rId6"/>
    <p:sldId id="261" r:id="rId7"/>
    <p:sldId id="279" r:id="rId8"/>
    <p:sldId id="281" r:id="rId9"/>
    <p:sldId id="277" r:id="rId10"/>
    <p:sldId id="282" r:id="rId11"/>
    <p:sldId id="283" r:id="rId12"/>
    <p:sldId id="284" r:id="rId13"/>
    <p:sldId id="288" r:id="rId14"/>
    <p:sldId id="285" r:id="rId15"/>
    <p:sldId id="286" r:id="rId16"/>
    <p:sldId id="28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1" d="100"/>
          <a:sy n="101" d="100"/>
        </p:scale>
        <p:origin x="-86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79C3E99-AC41-48CD-B327-A960C5A173D0}" type="datetimeFigureOut">
              <a:rPr lang="en-CA" smtClean="0"/>
              <a:pPr/>
              <a:t>13/11/2012</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65BECCD-3B82-4E6F-A1B0-882285912989}" type="slidenum">
              <a:rPr lang="en-CA" smtClean="0"/>
              <a:pPr/>
              <a:t>‹#›</a:t>
            </a:fld>
            <a:endParaRPr lang="en-CA"/>
          </a:p>
        </p:txBody>
      </p:sp>
    </p:spTree>
    <p:extLst>
      <p:ext uri="{BB962C8B-B14F-4D97-AF65-F5344CB8AC3E}">
        <p14:creationId xmlns:p14="http://schemas.microsoft.com/office/powerpoint/2010/main" xmlns="" val="347964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EBA413C-7453-495F-9616-3B413465DEB9}" type="datetimeFigureOut">
              <a:rPr lang="en-CA" smtClean="0"/>
              <a:pPr/>
              <a:t>13/11/2012</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13A45BC-5D57-449A-AA99-72E02AC8ED77}" type="slidenum">
              <a:rPr lang="en-CA" smtClean="0"/>
              <a:pPr/>
              <a:t>‹#›</a:t>
            </a:fld>
            <a:endParaRPr lang="en-CA"/>
          </a:p>
        </p:txBody>
      </p:sp>
    </p:spTree>
    <p:extLst>
      <p:ext uri="{BB962C8B-B14F-4D97-AF65-F5344CB8AC3E}">
        <p14:creationId xmlns:p14="http://schemas.microsoft.com/office/powerpoint/2010/main" xmlns="" val="877885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9CFA54-43D1-4B29-B812-84688A438D7D}" type="datetime1">
              <a:rPr lang="en-CA" smtClean="0"/>
              <a:pPr/>
              <a:t>13/11/2012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9F10E9-AA68-43B4-9218-EF9C5B79477D}"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F6516A-5271-4060-8861-4FB52212CDE1}" type="datetime1">
              <a:rPr lang="en-CA" smtClean="0"/>
              <a:pPr/>
              <a:t>13/11/2012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9F10E9-AA68-43B4-9218-EF9C5B79477D}"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B8505-57F5-4847-8D11-17E5113A9D4D}" type="datetime1">
              <a:rPr lang="en-CA" smtClean="0"/>
              <a:pPr/>
              <a:t>13/11/2012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9F10E9-AA68-43B4-9218-EF9C5B79477D}"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B96E9-DC18-4F13-8BEC-83D3CB5EC6DF}" type="datetime1">
              <a:rPr lang="en-CA" smtClean="0"/>
              <a:pPr/>
              <a:t>13/11/2012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9F10E9-AA68-43B4-9218-EF9C5B79477D}"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5D2500-450B-4A59-87A8-95BEAE30A66A}" type="datetime1">
              <a:rPr lang="en-CA" smtClean="0"/>
              <a:pPr/>
              <a:t>13/11/2012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D9F10E9-AA68-43B4-9218-EF9C5B79477D}"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529944-7BFA-454D-8FFD-56A702126B55}" type="datetime1">
              <a:rPr lang="en-CA" smtClean="0"/>
              <a:pPr/>
              <a:t>13/11/2012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D9F10E9-AA68-43B4-9218-EF9C5B79477D}"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4B283F-2028-4FB8-ACEC-5E20C4A6A1BF}" type="datetime1">
              <a:rPr lang="en-CA" smtClean="0"/>
              <a:pPr/>
              <a:t>13/11/2012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D9F10E9-AA68-43B4-9218-EF9C5B79477D}"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AEEB67-2CE1-46D8-B5CF-7652DD6182EF}" type="datetime1">
              <a:rPr lang="en-CA" smtClean="0"/>
              <a:pPr/>
              <a:t>13/11/2012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D9F10E9-AA68-43B4-9218-EF9C5B79477D}"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98268-F38C-43A6-9657-ACAF40EBA386}" type="datetime1">
              <a:rPr lang="en-CA" smtClean="0"/>
              <a:pPr/>
              <a:t>13/11/2012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D9F10E9-AA68-43B4-9218-EF9C5B79477D}"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1C5AF-C53C-41F3-9924-EDAAAC559EEE}" type="datetime1">
              <a:rPr lang="en-CA" smtClean="0"/>
              <a:pPr/>
              <a:t>13/11/2012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D9F10E9-AA68-43B4-9218-EF9C5B79477D}" type="slidenum">
              <a:rPr lang="en-CA" smtClean="0"/>
              <a:pPr/>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113D9A4-9161-4DB3-9BB6-9F18E8B41377}" type="datetime1">
              <a:rPr lang="en-CA" smtClean="0"/>
              <a:pPr/>
              <a:t>13/11/2012</a:t>
            </a:fld>
            <a:endParaRPr lang="en-CA"/>
          </a:p>
        </p:txBody>
      </p:sp>
      <p:sp>
        <p:nvSpPr>
          <p:cNvPr id="9" name="Slide Number Placeholder 8"/>
          <p:cNvSpPr>
            <a:spLocks noGrp="1"/>
          </p:cNvSpPr>
          <p:nvPr>
            <p:ph type="sldNum" sz="quarter" idx="11"/>
          </p:nvPr>
        </p:nvSpPr>
        <p:spPr/>
        <p:txBody>
          <a:bodyPr/>
          <a:lstStyle/>
          <a:p>
            <a:fld id="{7D9F10E9-AA68-43B4-9218-EF9C5B79477D}" type="slidenum">
              <a:rPr lang="en-CA" smtClean="0"/>
              <a:pPr/>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D9F10E9-AA68-43B4-9218-EF9C5B79477D}" type="slidenum">
              <a:rPr lang="en-CA" smtClean="0"/>
              <a:pPr/>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C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22EC5FA-02A2-44A6-8928-4F927C381C4F}" type="datetime1">
              <a:rPr lang="en-CA" smtClean="0"/>
              <a:pPr/>
              <a:t>13/11/2012</a:t>
            </a:fld>
            <a:endParaRPr lang="en-C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solidFill>
        </p:spPr>
        <p:txBody>
          <a:bodyPr/>
          <a:lstStyle/>
          <a:p>
            <a:r>
              <a:rPr lang="en-CA" sz="3200" b="1" dirty="0"/>
              <a:t>Adjudicating Human Rights in the Workplace</a:t>
            </a:r>
            <a:r>
              <a:rPr lang="en-US" sz="3200" dirty="0"/>
              <a:t/>
            </a:r>
            <a:br>
              <a:rPr lang="en-US" sz="3200" dirty="0"/>
            </a:br>
            <a:r>
              <a:rPr lang="en-CA" sz="3200" b="1" dirty="0"/>
              <a:t> </a:t>
            </a:r>
            <a:r>
              <a:rPr lang="en-US" sz="3200" dirty="0"/>
              <a:t/>
            </a:r>
            <a:br>
              <a:rPr lang="en-US" sz="3200" dirty="0"/>
            </a:br>
            <a:r>
              <a:rPr lang="en-CA" sz="3200" b="1" dirty="0"/>
              <a:t>Queen`s </a:t>
            </a:r>
            <a:r>
              <a:rPr lang="en-CA" sz="3200" b="1" dirty="0" smtClean="0"/>
              <a:t>University Faculty </a:t>
            </a:r>
            <a:r>
              <a:rPr lang="en-CA" sz="3200" b="1" dirty="0"/>
              <a:t>of Law</a:t>
            </a:r>
            <a:endParaRPr lang="en-US" sz="3200" dirty="0"/>
          </a:p>
        </p:txBody>
      </p:sp>
      <p:sp>
        <p:nvSpPr>
          <p:cNvPr id="3" name="Subtitle 2"/>
          <p:cNvSpPr>
            <a:spLocks noGrp="1"/>
          </p:cNvSpPr>
          <p:nvPr>
            <p:ph type="subTitle" idx="1"/>
          </p:nvPr>
        </p:nvSpPr>
        <p:spPr/>
        <p:txBody>
          <a:bodyPr>
            <a:normAutofit lnSpcReduction="10000"/>
          </a:bodyPr>
          <a:lstStyle/>
          <a:p>
            <a:pPr algn="l"/>
            <a:endParaRPr lang="en-CA" sz="2000" dirty="0" smtClean="0">
              <a:solidFill>
                <a:schemeClr val="tx1"/>
              </a:solidFill>
              <a:latin typeface="+mj-lt"/>
            </a:endParaRPr>
          </a:p>
          <a:p>
            <a:pPr algn="l"/>
            <a:r>
              <a:rPr lang="en-CA" sz="2000" dirty="0" smtClean="0">
                <a:solidFill>
                  <a:schemeClr val="tx1"/>
                </a:solidFill>
                <a:latin typeface="+mj-lt"/>
              </a:rPr>
              <a:t>Patrick Case, Chair, Human Rights Legal Support Centre</a:t>
            </a:r>
          </a:p>
          <a:p>
            <a:pPr algn="l"/>
            <a:r>
              <a:rPr lang="en-CA" sz="2000" dirty="0" smtClean="0">
                <a:solidFill>
                  <a:schemeClr val="tx1"/>
                </a:solidFill>
                <a:latin typeface="+mj-lt"/>
              </a:rPr>
              <a:t>November 9, 2012</a:t>
            </a:r>
            <a:endParaRPr lang="en-CA" sz="2000" dirty="0">
              <a:solidFill>
                <a:schemeClr val="tx1"/>
              </a:solidFill>
              <a:latin typeface="+mj-lt"/>
            </a:endParaRPr>
          </a:p>
        </p:txBody>
      </p:sp>
    </p:spTree>
    <p:extLst>
      <p:ext uri="{BB962C8B-B14F-4D97-AF65-F5344CB8AC3E}">
        <p14:creationId xmlns:p14="http://schemas.microsoft.com/office/powerpoint/2010/main" xmlns="" val="150858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75000"/>
              </a:schemeClr>
            </a:solidFill>
          </a:ln>
        </p:spPr>
        <p:txBody>
          <a:bodyPr/>
          <a:lstStyle/>
          <a:p>
            <a:r>
              <a:rPr lang="en-CA" sz="3200" dirty="0" smtClean="0"/>
              <a:t>Specific Pinto Recommendations for HRLSC:   Telephone Advice Service</a:t>
            </a:r>
            <a:endParaRPr lang="en-CA" sz="3200" dirty="0"/>
          </a:p>
        </p:txBody>
      </p:sp>
      <p:sp>
        <p:nvSpPr>
          <p:cNvPr id="3" name="Content Placeholder 2"/>
          <p:cNvSpPr>
            <a:spLocks noGrp="1"/>
          </p:cNvSpPr>
          <p:nvPr>
            <p:ph idx="1"/>
          </p:nvPr>
        </p:nvSpPr>
        <p:spPr/>
        <p:txBody>
          <a:bodyPr>
            <a:normAutofit fontScale="92500" lnSpcReduction="10000"/>
          </a:bodyPr>
          <a:lstStyle/>
          <a:p>
            <a:pPr lvl="0"/>
            <a:r>
              <a:rPr lang="en-US" dirty="0" smtClean="0">
                <a:latin typeface="+mj-lt"/>
              </a:rPr>
              <a:t>Reduce </a:t>
            </a:r>
            <a:r>
              <a:rPr lang="en-US" dirty="0">
                <a:latin typeface="+mj-lt"/>
              </a:rPr>
              <a:t>telephone wait times to levels that are consistent with comparable public service organizations.</a:t>
            </a:r>
            <a:endParaRPr lang="en-CA" dirty="0">
              <a:latin typeface="+mj-lt"/>
            </a:endParaRPr>
          </a:p>
          <a:p>
            <a:pPr lvl="0"/>
            <a:r>
              <a:rPr lang="en-US" dirty="0">
                <a:latin typeface="+mj-lt"/>
              </a:rPr>
              <a:t>Advise and update callers on hold on the telephone about wait times.</a:t>
            </a:r>
            <a:endParaRPr lang="en-CA" dirty="0">
              <a:latin typeface="+mj-lt"/>
            </a:endParaRPr>
          </a:p>
          <a:p>
            <a:pPr marL="114300" indent="0">
              <a:buNone/>
            </a:pPr>
            <a:r>
              <a:rPr lang="en-US" dirty="0" smtClean="0"/>
              <a:t>_______________________________________________________________</a:t>
            </a:r>
          </a:p>
          <a:p>
            <a:r>
              <a:rPr lang="en-US" dirty="0" smtClean="0">
                <a:latin typeface="+mj-lt"/>
              </a:rPr>
              <a:t>Response rate on incoming calls has increased from a low of 50% to a current rate of 84%  in this fiscal year. </a:t>
            </a:r>
          </a:p>
          <a:p>
            <a:endParaRPr lang="en-US" dirty="0" smtClean="0">
              <a:latin typeface="+mj-lt"/>
            </a:endParaRPr>
          </a:p>
          <a:p>
            <a:r>
              <a:rPr lang="en-US" dirty="0" smtClean="0">
                <a:latin typeface="+mj-lt"/>
              </a:rPr>
              <a:t>Wait times in this fiscal year are averaging six minutes. </a:t>
            </a:r>
          </a:p>
          <a:p>
            <a:pPr marL="114300" indent="0">
              <a:buNone/>
            </a:pPr>
            <a:r>
              <a:rPr lang="en-US" dirty="0" smtClean="0">
                <a:latin typeface="+mj-lt"/>
              </a:rPr>
              <a:t> </a:t>
            </a:r>
          </a:p>
          <a:p>
            <a:r>
              <a:rPr lang="en-US" dirty="0" smtClean="0">
                <a:latin typeface="+mj-lt"/>
              </a:rPr>
              <a:t>Room for improvement;  this is better than LAO advice service</a:t>
            </a:r>
          </a:p>
          <a:p>
            <a:pPr marL="114300" indent="0">
              <a:buNone/>
            </a:pPr>
            <a:endParaRPr lang="en-US" dirty="0" smtClean="0">
              <a:latin typeface="+mj-lt"/>
            </a:endParaRPr>
          </a:p>
          <a:p>
            <a:r>
              <a:rPr lang="en-US" dirty="0" smtClean="0">
                <a:latin typeface="+mj-lt"/>
              </a:rPr>
              <a:t>Callers on hold now get information on place in queue.  Also can go to website to monitor place in queue.  </a:t>
            </a:r>
            <a:endParaRPr lang="en-CA" dirty="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10</a:t>
            </a:fld>
            <a:endParaRPr lang="en-CA"/>
          </a:p>
        </p:txBody>
      </p:sp>
    </p:spTree>
    <p:extLst>
      <p:ext uri="{BB962C8B-B14F-4D97-AF65-F5344CB8AC3E}">
        <p14:creationId xmlns:p14="http://schemas.microsoft.com/office/powerpoint/2010/main" xmlns="" val="690847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CA" sz="3600" dirty="0"/>
              <a:t>Pinto Recommendations for </a:t>
            </a:r>
            <a:r>
              <a:rPr lang="en-CA" sz="3600" dirty="0" smtClean="0"/>
              <a:t>HRLSC:</a:t>
            </a:r>
            <a:br>
              <a:rPr lang="en-CA" sz="3600" dirty="0" smtClean="0"/>
            </a:br>
            <a:r>
              <a:rPr lang="en-CA" sz="3600" dirty="0" smtClean="0"/>
              <a:t>Wait Times for Non-urgent Interviews</a:t>
            </a:r>
            <a:endParaRPr lang="en-CA" sz="3600" dirty="0"/>
          </a:p>
        </p:txBody>
      </p:sp>
      <p:sp>
        <p:nvSpPr>
          <p:cNvPr id="3" name="Content Placeholder 2"/>
          <p:cNvSpPr>
            <a:spLocks noGrp="1"/>
          </p:cNvSpPr>
          <p:nvPr>
            <p:ph idx="1"/>
          </p:nvPr>
        </p:nvSpPr>
        <p:spPr/>
        <p:txBody>
          <a:bodyPr>
            <a:normAutofit fontScale="77500" lnSpcReduction="20000"/>
          </a:bodyPr>
          <a:lstStyle/>
          <a:p>
            <a:pPr lvl="0"/>
            <a:r>
              <a:rPr lang="en-US" dirty="0" smtClean="0">
                <a:latin typeface="+mj-lt"/>
              </a:rPr>
              <a:t>Reduce </a:t>
            </a:r>
            <a:r>
              <a:rPr lang="en-US" dirty="0">
                <a:latin typeface="+mj-lt"/>
              </a:rPr>
              <a:t>wait times to less than 30 days for initial interviews by a Human Rights Advisor for non-urgent inquiries.</a:t>
            </a:r>
            <a:endParaRPr lang="en-CA" dirty="0">
              <a:latin typeface="+mj-lt"/>
            </a:endParaRPr>
          </a:p>
          <a:p>
            <a:pPr marL="114300" indent="0">
              <a:buNone/>
            </a:pPr>
            <a:r>
              <a:rPr lang="en-US" dirty="0" smtClean="0">
                <a:latin typeface="+mj-lt"/>
              </a:rPr>
              <a:t>__________________________________________________</a:t>
            </a:r>
            <a:r>
              <a:rPr lang="en-US" dirty="0">
                <a:latin typeface="+mj-lt"/>
              </a:rPr>
              <a:t> </a:t>
            </a:r>
            <a:endParaRPr lang="en-CA" dirty="0">
              <a:latin typeface="+mj-lt"/>
            </a:endParaRPr>
          </a:p>
          <a:p>
            <a:r>
              <a:rPr lang="en-CA" sz="2300" dirty="0" smtClean="0">
                <a:latin typeface="+mj-lt"/>
              </a:rPr>
              <a:t>Interviews within two weeks for callers with filing deadlines, summary hearings, mediation and hearing dates.</a:t>
            </a:r>
          </a:p>
          <a:p>
            <a:pPr marL="114300" indent="0">
              <a:buNone/>
            </a:pPr>
            <a:r>
              <a:rPr lang="en-CA" sz="2300" dirty="0" smtClean="0">
                <a:latin typeface="+mj-lt"/>
              </a:rPr>
              <a:t>  </a:t>
            </a:r>
          </a:p>
          <a:p>
            <a:r>
              <a:rPr lang="en-CA" sz="2300" dirty="0" smtClean="0">
                <a:latin typeface="+mj-lt"/>
              </a:rPr>
              <a:t>If caller wants to file an application and no looming limitation period or other urgency, the interview wait time is currently 2-3 months.</a:t>
            </a:r>
          </a:p>
          <a:p>
            <a:endParaRPr lang="en-CA" sz="2300" dirty="0" smtClean="0">
              <a:latin typeface="+mj-lt"/>
            </a:endParaRPr>
          </a:p>
          <a:p>
            <a:r>
              <a:rPr lang="en-CA" sz="2300" dirty="0" smtClean="0">
                <a:latin typeface="+mj-lt"/>
              </a:rPr>
              <a:t>We recognize that this is unacceptable; hard to address without reducing representation levels.</a:t>
            </a:r>
          </a:p>
          <a:p>
            <a:pPr marL="114300" indent="0">
              <a:buNone/>
            </a:pPr>
            <a:r>
              <a:rPr lang="en-CA" sz="2300" dirty="0" smtClean="0">
                <a:latin typeface="+mj-lt"/>
              </a:rPr>
              <a:t>      </a:t>
            </a:r>
          </a:p>
          <a:p>
            <a:r>
              <a:rPr lang="en-CA" sz="2300" dirty="0" smtClean="0">
                <a:latin typeface="+mj-lt"/>
              </a:rPr>
              <a:t>We are currently using some unexpected vacancy savings to re-deploy staff (and hire temporary backfill staff) to keep the wait from growing. </a:t>
            </a:r>
          </a:p>
          <a:p>
            <a:pPr marL="114300" indent="0">
              <a:buNone/>
            </a:pPr>
            <a:r>
              <a:rPr lang="en-CA" sz="2300" dirty="0" smtClean="0">
                <a:latin typeface="+mj-lt"/>
              </a:rPr>
              <a:t>  </a:t>
            </a:r>
          </a:p>
          <a:p>
            <a:r>
              <a:rPr lang="en-CA" sz="2300" dirty="0" smtClean="0">
                <a:latin typeface="+mj-lt"/>
              </a:rPr>
              <a:t>We provided the Review with a financial plan to reduce the wait time for non-urgent interviews to one month:    the cost would be less than $600,000 to hire a team of paralegals to do initial interviews.  </a:t>
            </a:r>
            <a:endParaRPr lang="en-CA" sz="2300" dirty="0"/>
          </a:p>
        </p:txBody>
      </p:sp>
      <p:sp>
        <p:nvSpPr>
          <p:cNvPr id="4" name="Slide Number Placeholder 3"/>
          <p:cNvSpPr>
            <a:spLocks noGrp="1"/>
          </p:cNvSpPr>
          <p:nvPr>
            <p:ph type="sldNum" sz="quarter" idx="12"/>
          </p:nvPr>
        </p:nvSpPr>
        <p:spPr/>
        <p:txBody>
          <a:bodyPr/>
          <a:lstStyle/>
          <a:p>
            <a:fld id="{7D9F10E9-AA68-43B4-9218-EF9C5B79477D}" type="slidenum">
              <a:rPr lang="en-CA" smtClean="0"/>
              <a:pPr/>
              <a:t>11</a:t>
            </a:fld>
            <a:endParaRPr lang="en-CA"/>
          </a:p>
        </p:txBody>
      </p:sp>
    </p:spTree>
    <p:extLst>
      <p:ext uri="{BB962C8B-B14F-4D97-AF65-F5344CB8AC3E}">
        <p14:creationId xmlns:p14="http://schemas.microsoft.com/office/powerpoint/2010/main" xmlns="" val="2201409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CA" sz="3600" dirty="0"/>
              <a:t>Pinto Recommendations for </a:t>
            </a:r>
            <a:r>
              <a:rPr lang="en-CA" sz="3600" dirty="0" smtClean="0"/>
              <a:t>HRLSC: </a:t>
            </a:r>
            <a:br>
              <a:rPr lang="en-CA" sz="3600" dirty="0" smtClean="0"/>
            </a:br>
            <a:r>
              <a:rPr lang="en-CA" sz="3600" dirty="0" smtClean="0"/>
              <a:t>Duty Counsel Program for Mediations</a:t>
            </a:r>
            <a:endParaRPr lang="en-CA" sz="3600" dirty="0"/>
          </a:p>
        </p:txBody>
      </p:sp>
      <p:sp>
        <p:nvSpPr>
          <p:cNvPr id="3" name="Content Placeholder 2"/>
          <p:cNvSpPr>
            <a:spLocks noGrp="1"/>
          </p:cNvSpPr>
          <p:nvPr>
            <p:ph idx="1"/>
          </p:nvPr>
        </p:nvSpPr>
        <p:spPr/>
        <p:txBody>
          <a:bodyPr>
            <a:normAutofit fontScale="77500" lnSpcReduction="20000"/>
          </a:bodyPr>
          <a:lstStyle/>
          <a:p>
            <a:pPr marL="114300" indent="0">
              <a:buNone/>
            </a:pPr>
            <a:r>
              <a:rPr lang="en-CA" dirty="0" smtClean="0">
                <a:latin typeface="+mj-lt"/>
              </a:rPr>
              <a:t>Reinstitute Duty Counsel service to assist Applicants at mediation in Toronto and if possible in HRTO Regional Centres</a:t>
            </a:r>
          </a:p>
          <a:p>
            <a:pPr marL="114300" indent="0">
              <a:buNone/>
            </a:pPr>
            <a:r>
              <a:rPr lang="en-CA" dirty="0" smtClean="0">
                <a:latin typeface="+mj-lt"/>
              </a:rPr>
              <a:t>________________________________________________________</a:t>
            </a:r>
            <a:endParaRPr lang="en-CA" dirty="0">
              <a:latin typeface="+mj-lt"/>
            </a:endParaRPr>
          </a:p>
          <a:p>
            <a:r>
              <a:rPr lang="en-CA" sz="2300" dirty="0" smtClean="0">
                <a:latin typeface="+mj-lt"/>
              </a:rPr>
              <a:t>We would like to provide more representation at mediation.  We developed Duty Counsel pilot project in our first year but had to cut it when our lawyers started to carry a full litigation load.</a:t>
            </a:r>
          </a:p>
          <a:p>
            <a:endParaRPr lang="en-CA" sz="2300" dirty="0" smtClean="0">
              <a:latin typeface="+mj-lt"/>
            </a:endParaRPr>
          </a:p>
          <a:p>
            <a:r>
              <a:rPr lang="en-CA" sz="2300" dirty="0" smtClean="0">
                <a:latin typeface="+mj-lt"/>
              </a:rPr>
              <a:t>Example of tough choices that we have to make in delivering service.</a:t>
            </a:r>
          </a:p>
          <a:p>
            <a:endParaRPr lang="en-CA" sz="2300" dirty="0" smtClean="0">
              <a:latin typeface="+mj-lt"/>
            </a:endParaRPr>
          </a:p>
          <a:p>
            <a:r>
              <a:rPr lang="en-CA" sz="2300" dirty="0" smtClean="0">
                <a:latin typeface="+mj-lt"/>
              </a:rPr>
              <a:t>Our Duty Counsel program achieved a good settlement rate and was highly efficient.    </a:t>
            </a:r>
          </a:p>
          <a:p>
            <a:endParaRPr lang="en-CA" sz="2300" dirty="0" smtClean="0">
              <a:latin typeface="+mj-lt"/>
            </a:endParaRPr>
          </a:p>
          <a:p>
            <a:r>
              <a:rPr lang="en-CA" sz="2300" dirty="0" smtClean="0">
                <a:latin typeface="+mj-lt"/>
              </a:rPr>
              <a:t>However in some cases we were giving legal assessments that mirrored what the Vice Chair was delivering in the mediation room.  </a:t>
            </a:r>
          </a:p>
          <a:p>
            <a:endParaRPr lang="en-CA" sz="2300" dirty="0" smtClean="0">
              <a:latin typeface="+mj-lt"/>
            </a:endParaRPr>
          </a:p>
          <a:p>
            <a:r>
              <a:rPr lang="en-CA" sz="2300" dirty="0" smtClean="0">
                <a:latin typeface="+mj-lt"/>
              </a:rPr>
              <a:t>Was this the best use of our resources?  Does it reduce our capacity to take systemic cases or to prioritize cases based on merit and greatest need?  </a:t>
            </a:r>
            <a:endParaRPr lang="en-CA" sz="2300" dirty="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12</a:t>
            </a:fld>
            <a:endParaRPr lang="en-CA"/>
          </a:p>
        </p:txBody>
      </p:sp>
    </p:spTree>
    <p:extLst>
      <p:ext uri="{BB962C8B-B14F-4D97-AF65-F5344CB8AC3E}">
        <p14:creationId xmlns:p14="http://schemas.microsoft.com/office/powerpoint/2010/main" xmlns="" val="315356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CA" sz="3600" dirty="0"/>
              <a:t>Pinto Recommendations for </a:t>
            </a:r>
            <a:r>
              <a:rPr lang="en-CA" sz="3600" dirty="0" smtClean="0"/>
              <a:t>HRLSC: </a:t>
            </a:r>
            <a:br>
              <a:rPr lang="en-CA" sz="3600" dirty="0" smtClean="0"/>
            </a:br>
            <a:r>
              <a:rPr lang="en-CA" sz="3600" dirty="0" smtClean="0"/>
              <a:t>Expand regional staff placed in clinics</a:t>
            </a:r>
            <a:endParaRPr lang="en-CA" sz="3600" dirty="0"/>
          </a:p>
        </p:txBody>
      </p:sp>
      <p:sp>
        <p:nvSpPr>
          <p:cNvPr id="3" name="Content Placeholder 2"/>
          <p:cNvSpPr>
            <a:spLocks noGrp="1"/>
          </p:cNvSpPr>
          <p:nvPr>
            <p:ph idx="1"/>
          </p:nvPr>
        </p:nvSpPr>
        <p:spPr/>
        <p:txBody>
          <a:bodyPr>
            <a:normAutofit fontScale="92500" lnSpcReduction="20000"/>
          </a:bodyPr>
          <a:lstStyle/>
          <a:p>
            <a:pPr marL="114300" indent="0">
              <a:buNone/>
            </a:pPr>
            <a:r>
              <a:rPr lang="en-CA" dirty="0" smtClean="0">
                <a:latin typeface="+mj-lt"/>
              </a:rPr>
              <a:t>HRLSC should expand the placement of staff in community legal clinics outside Toronto</a:t>
            </a:r>
          </a:p>
          <a:p>
            <a:pPr marL="114300" indent="0">
              <a:buNone/>
            </a:pPr>
            <a:r>
              <a:rPr lang="en-CA" dirty="0" smtClean="0">
                <a:latin typeface="+mj-lt"/>
              </a:rPr>
              <a:t>__________________________________________________</a:t>
            </a:r>
          </a:p>
          <a:p>
            <a:r>
              <a:rPr lang="en-CA" sz="2000" dirty="0" smtClean="0">
                <a:latin typeface="Calibri" pitchFamily="34" charset="0"/>
                <a:cs typeface="Calibri" pitchFamily="34" charset="0"/>
              </a:rPr>
              <a:t>Currently lawyers in Ottawa (half time); Sault Ste. Marie/Sudbury (full time); Thunder Bay (full time); Guelph (full time) and Windsor (full time). </a:t>
            </a:r>
          </a:p>
          <a:p>
            <a:endParaRPr lang="en-CA" sz="2000" dirty="0" smtClean="0">
              <a:latin typeface="Calibri" pitchFamily="34" charset="0"/>
              <a:cs typeface="Calibri" pitchFamily="34" charset="0"/>
            </a:endParaRPr>
          </a:p>
          <a:p>
            <a:r>
              <a:rPr lang="en-CA" sz="2000" dirty="0" smtClean="0">
                <a:latin typeface="Calibri" pitchFamily="34" charset="0"/>
                <a:cs typeface="Calibri" pitchFamily="34" charset="0"/>
              </a:rPr>
              <a:t>Open to moving more positions outside Toronto. Windsor was added in the past year.</a:t>
            </a:r>
          </a:p>
          <a:p>
            <a:endParaRPr lang="en-CA" sz="2000" dirty="0" smtClean="0">
              <a:latin typeface="Calibri" pitchFamily="34" charset="0"/>
              <a:cs typeface="Calibri" pitchFamily="34" charset="0"/>
            </a:endParaRPr>
          </a:p>
          <a:p>
            <a:r>
              <a:rPr lang="en-CA" sz="2000" dirty="0" smtClean="0">
                <a:latin typeface="Calibri" pitchFamily="34" charset="0"/>
                <a:cs typeface="Calibri" pitchFamily="34" charset="0"/>
              </a:rPr>
              <a:t>Moving another position to Peel this year.  </a:t>
            </a:r>
          </a:p>
          <a:p>
            <a:endParaRPr lang="en-CA" sz="2000" dirty="0">
              <a:latin typeface="Calibri" pitchFamily="34" charset="0"/>
              <a:cs typeface="Calibri" pitchFamily="34" charset="0"/>
            </a:endParaRPr>
          </a:p>
          <a:p>
            <a:r>
              <a:rPr lang="en-CA" sz="2000" dirty="0" smtClean="0">
                <a:latin typeface="Calibri" pitchFamily="34" charset="0"/>
                <a:cs typeface="Calibri" pitchFamily="34" charset="0"/>
              </a:rPr>
              <a:t>We have applied for Law Foundation funding to add an Aboriginal outreach worker in Thunder Bay (with </a:t>
            </a:r>
            <a:r>
              <a:rPr lang="en-CA" sz="2000" dirty="0" err="1" smtClean="0">
                <a:latin typeface="Calibri" pitchFamily="34" charset="0"/>
                <a:cs typeface="Calibri" pitchFamily="34" charset="0"/>
              </a:rPr>
              <a:t>Kinna-aweya</a:t>
            </a:r>
            <a:r>
              <a:rPr lang="en-CA" sz="2000" dirty="0" smtClean="0">
                <a:latin typeface="Calibri" pitchFamily="34" charset="0"/>
                <a:cs typeface="Calibri" pitchFamily="34" charset="0"/>
              </a:rPr>
              <a:t> legal clinic).  </a:t>
            </a:r>
          </a:p>
          <a:p>
            <a:endParaRPr lang="en-CA" sz="2000" dirty="0" smtClean="0">
              <a:latin typeface="Calibri" pitchFamily="34" charset="0"/>
              <a:cs typeface="Calibri" pitchFamily="34" charset="0"/>
            </a:endParaRPr>
          </a:p>
          <a:p>
            <a:r>
              <a:rPr lang="en-CA" sz="2000" dirty="0" smtClean="0">
                <a:latin typeface="Calibri" pitchFamily="34" charset="0"/>
                <a:cs typeface="Calibri" pitchFamily="34" charset="0"/>
              </a:rPr>
              <a:t>Board recognizes regional staff as a priority but there is no special infrastructure funding for this.</a:t>
            </a:r>
            <a:r>
              <a:rPr lang="en-CA" dirty="0" smtClean="0">
                <a:latin typeface="Calibri" pitchFamily="34" charset="0"/>
                <a:cs typeface="Calibri" pitchFamily="34" charset="0"/>
              </a:rPr>
              <a:t>  </a:t>
            </a:r>
            <a:endParaRPr lang="en-CA"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13</a:t>
            </a:fld>
            <a:endParaRPr lang="en-CA"/>
          </a:p>
        </p:txBody>
      </p:sp>
    </p:spTree>
    <p:extLst>
      <p:ext uri="{BB962C8B-B14F-4D97-AF65-F5344CB8AC3E}">
        <p14:creationId xmlns:p14="http://schemas.microsoft.com/office/powerpoint/2010/main" xmlns="" val="1050969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392" y="274638"/>
            <a:ext cx="7620000" cy="1143000"/>
          </a:xfrm>
          <a:ln>
            <a:solidFill>
              <a:schemeClr val="tx2">
                <a:lumMod val="50000"/>
              </a:schemeClr>
            </a:solidFill>
          </a:ln>
        </p:spPr>
        <p:txBody>
          <a:bodyPr/>
          <a:lstStyle/>
          <a:p>
            <a:r>
              <a:rPr lang="en-CA" sz="2800" dirty="0"/>
              <a:t>Pinto Recommendations for </a:t>
            </a:r>
            <a:r>
              <a:rPr lang="en-CA" sz="2800" dirty="0" smtClean="0"/>
              <a:t>HRLSC:</a:t>
            </a:r>
            <a:br>
              <a:rPr lang="en-CA" sz="2800" dirty="0" smtClean="0"/>
            </a:br>
            <a:r>
              <a:rPr lang="en-CA" sz="2800" dirty="0" smtClean="0"/>
              <a:t>Better communication; more collaboration with Commission and Tribunal</a:t>
            </a:r>
            <a:endParaRPr lang="en-CA" sz="2800" dirty="0"/>
          </a:p>
        </p:txBody>
      </p:sp>
      <p:sp>
        <p:nvSpPr>
          <p:cNvPr id="3" name="Content Placeholder 2"/>
          <p:cNvSpPr>
            <a:spLocks noGrp="1"/>
          </p:cNvSpPr>
          <p:nvPr>
            <p:ph idx="1"/>
          </p:nvPr>
        </p:nvSpPr>
        <p:spPr/>
        <p:txBody>
          <a:bodyPr>
            <a:normAutofit/>
          </a:bodyPr>
          <a:lstStyle/>
          <a:p>
            <a:pPr marL="114300" indent="0">
              <a:buNone/>
            </a:pPr>
            <a:r>
              <a:rPr lang="en-CA" dirty="0" smtClean="0">
                <a:latin typeface="+mj-lt"/>
              </a:rPr>
              <a:t>Three human rights agencies should meet regularly to focus on better coordination.  </a:t>
            </a:r>
          </a:p>
          <a:p>
            <a:pPr marL="114300" indent="0">
              <a:buNone/>
            </a:pPr>
            <a:r>
              <a:rPr lang="en-CA" dirty="0" smtClean="0">
                <a:latin typeface="+mj-lt"/>
              </a:rPr>
              <a:t>____________________________________________________</a:t>
            </a:r>
          </a:p>
          <a:p>
            <a:r>
              <a:rPr lang="en-CA" sz="2000" dirty="0" smtClean="0">
                <a:latin typeface="+mj-lt"/>
              </a:rPr>
              <a:t>We agree that there is room for improvement here.</a:t>
            </a:r>
          </a:p>
          <a:p>
            <a:r>
              <a:rPr lang="en-CA" sz="2000" dirty="0" smtClean="0">
                <a:latin typeface="+mj-lt"/>
              </a:rPr>
              <a:t>HRLSC has initiated meetings with Commission staff and meetings between our Board and the Commissioners.</a:t>
            </a:r>
          </a:p>
          <a:p>
            <a:endParaRPr lang="en-CA" sz="2000" dirty="0" smtClean="0">
              <a:latin typeface="+mj-lt"/>
            </a:endParaRPr>
          </a:p>
          <a:p>
            <a:r>
              <a:rPr lang="en-CA" sz="2000" dirty="0" smtClean="0">
                <a:latin typeface="+mj-lt"/>
              </a:rPr>
              <a:t>Some particular areas that may call out for better coordination – </a:t>
            </a:r>
          </a:p>
          <a:p>
            <a:pPr lvl="3">
              <a:buFont typeface="Wingdings" pitchFamily="2" charset="2"/>
              <a:buChar char="Ø"/>
            </a:pPr>
            <a:r>
              <a:rPr lang="en-CA" sz="1800" dirty="0" smtClean="0">
                <a:latin typeface="+mj-lt"/>
              </a:rPr>
              <a:t>Public legal education materials on discrimination and human rights process</a:t>
            </a:r>
          </a:p>
          <a:p>
            <a:pPr lvl="3">
              <a:buFont typeface="Wingdings" pitchFamily="2" charset="2"/>
              <a:buChar char="Ø"/>
            </a:pPr>
            <a:r>
              <a:rPr lang="en-CA" sz="1800" dirty="0" smtClean="0">
                <a:latin typeface="+mj-lt"/>
              </a:rPr>
              <a:t>Self-help tools for self-representing parties</a:t>
            </a:r>
          </a:p>
          <a:p>
            <a:pPr lvl="3">
              <a:buFont typeface="Wingdings" pitchFamily="2" charset="2"/>
              <a:buChar char="Ø"/>
            </a:pPr>
            <a:r>
              <a:rPr lang="en-CA" sz="1800" dirty="0" smtClean="0">
                <a:latin typeface="+mj-lt"/>
              </a:rPr>
              <a:t>Community outreach in marginalized communities including Aboriginal communities (OHRC and HRLSC).</a:t>
            </a:r>
          </a:p>
          <a:p>
            <a:pPr marL="114300" indent="0">
              <a:buNone/>
            </a:pPr>
            <a:endParaRPr lang="en-CA" dirty="0" smtClean="0">
              <a:latin typeface="+mj-lt"/>
            </a:endParaRPr>
          </a:p>
          <a:p>
            <a:pPr marL="114300" indent="0">
              <a:buNone/>
            </a:pPr>
            <a:endParaRPr lang="en-CA" dirty="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14</a:t>
            </a:fld>
            <a:endParaRPr lang="en-CA"/>
          </a:p>
        </p:txBody>
      </p:sp>
    </p:spTree>
    <p:extLst>
      <p:ext uri="{BB962C8B-B14F-4D97-AF65-F5344CB8AC3E}">
        <p14:creationId xmlns:p14="http://schemas.microsoft.com/office/powerpoint/2010/main" xmlns="" val="3653635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CA" sz="3200" dirty="0"/>
              <a:t>Pinto Recommendations for </a:t>
            </a:r>
            <a:r>
              <a:rPr lang="en-CA" sz="3200" dirty="0" smtClean="0"/>
              <a:t>HRLSC:</a:t>
            </a:r>
            <a:br>
              <a:rPr lang="en-CA" sz="3200" dirty="0" smtClean="0"/>
            </a:br>
            <a:r>
              <a:rPr lang="en-CA" sz="3200" dirty="0" smtClean="0"/>
              <a:t>Increase Engagement of Aboriginal Persons </a:t>
            </a:r>
            <a:endParaRPr lang="en-CA" sz="3200" dirty="0"/>
          </a:p>
        </p:txBody>
      </p:sp>
      <p:sp>
        <p:nvSpPr>
          <p:cNvPr id="3" name="Content Placeholder 2"/>
          <p:cNvSpPr>
            <a:spLocks noGrp="1"/>
          </p:cNvSpPr>
          <p:nvPr>
            <p:ph idx="1"/>
          </p:nvPr>
        </p:nvSpPr>
        <p:spPr/>
        <p:txBody>
          <a:bodyPr>
            <a:normAutofit fontScale="70000" lnSpcReduction="20000"/>
          </a:bodyPr>
          <a:lstStyle/>
          <a:p>
            <a:pPr marL="114300" indent="0">
              <a:buNone/>
            </a:pPr>
            <a:r>
              <a:rPr lang="en-CA" sz="2600" dirty="0" smtClean="0">
                <a:latin typeface="+mj-lt"/>
              </a:rPr>
              <a:t>The HRLSC should coordinate with Commission to increase engagement of Aboriginal persons in the human rights system</a:t>
            </a:r>
          </a:p>
          <a:p>
            <a:pPr marL="114300" indent="0">
              <a:buNone/>
            </a:pPr>
            <a:r>
              <a:rPr lang="en-CA" dirty="0" smtClean="0">
                <a:latin typeface="+mj-lt"/>
              </a:rPr>
              <a:t>__________________________________________________</a:t>
            </a:r>
          </a:p>
          <a:p>
            <a:r>
              <a:rPr lang="en-CA" sz="2600" dirty="0" smtClean="0">
                <a:latin typeface="+mj-lt"/>
              </a:rPr>
              <a:t>Making our service accessible to Aboriginal communities is a priority.  </a:t>
            </a:r>
          </a:p>
          <a:p>
            <a:endParaRPr lang="en-CA" sz="2600" dirty="0" smtClean="0">
              <a:latin typeface="+mj-lt"/>
            </a:endParaRPr>
          </a:p>
          <a:p>
            <a:r>
              <a:rPr lang="en-CA" sz="2600" dirty="0" smtClean="0">
                <a:latin typeface="+mj-lt"/>
              </a:rPr>
              <a:t>We have made effective use of Aboriginal media to make our services more visible.  Coverage of HRLSC cases in </a:t>
            </a:r>
            <a:r>
              <a:rPr lang="en-CA" sz="2600" dirty="0" err="1" smtClean="0">
                <a:latin typeface="+mj-lt"/>
              </a:rPr>
              <a:t>Wawatay</a:t>
            </a:r>
            <a:r>
              <a:rPr lang="en-CA" sz="2600" dirty="0" smtClean="0">
                <a:latin typeface="+mj-lt"/>
              </a:rPr>
              <a:t> News, Aboriginal Peoples T.V., Turtle Island News, First Perspective etc. </a:t>
            </a:r>
          </a:p>
          <a:p>
            <a:endParaRPr lang="en-CA" sz="2600" dirty="0" smtClean="0">
              <a:latin typeface="+mj-lt"/>
            </a:endParaRPr>
          </a:p>
          <a:p>
            <a:r>
              <a:rPr lang="en-CA" sz="2600" dirty="0" smtClean="0">
                <a:latin typeface="+mj-lt"/>
              </a:rPr>
              <a:t>HRLSC has a service policy aimed at ensuring culturally appropriate service for Aboriginal persons.   We facilitate requests from Aboriginal members of the public for service by one of our Aboriginal staff lawyers. </a:t>
            </a:r>
          </a:p>
          <a:p>
            <a:endParaRPr lang="en-CA" sz="2600" dirty="0" smtClean="0">
              <a:latin typeface="+mj-lt"/>
            </a:endParaRPr>
          </a:p>
          <a:p>
            <a:r>
              <a:rPr lang="en-CA" sz="2600" dirty="0" smtClean="0">
                <a:latin typeface="+mj-lt"/>
              </a:rPr>
              <a:t>Pending funding application with </a:t>
            </a:r>
            <a:r>
              <a:rPr lang="en-CA" sz="2600" dirty="0" err="1" smtClean="0">
                <a:latin typeface="+mj-lt"/>
              </a:rPr>
              <a:t>Kinna-aweya</a:t>
            </a:r>
            <a:r>
              <a:rPr lang="en-CA" sz="2600" dirty="0" smtClean="0">
                <a:latin typeface="+mj-lt"/>
              </a:rPr>
              <a:t> clinic for an Aboriginal Community Outreach Worker in Thunder Bay. </a:t>
            </a:r>
          </a:p>
          <a:p>
            <a:endParaRPr lang="en-CA" sz="2600" dirty="0" smtClean="0">
              <a:latin typeface="+mj-lt"/>
            </a:endParaRPr>
          </a:p>
          <a:p>
            <a:r>
              <a:rPr lang="en-CA" sz="2600" dirty="0" smtClean="0">
                <a:latin typeface="+mj-lt"/>
              </a:rPr>
              <a:t>HRLSC would like to expand its services in Aboriginal and northern communities but would also be pleased to support or partner with an Aboriginal organization in delivering human rights legal services. </a:t>
            </a:r>
            <a:r>
              <a:rPr lang="en-CA" dirty="0" smtClean="0">
                <a:latin typeface="+mj-lt"/>
              </a:rPr>
              <a:t> </a:t>
            </a:r>
            <a:endParaRPr lang="en-CA" dirty="0">
              <a:latin typeface="+mj-lt"/>
            </a:endParaRPr>
          </a:p>
          <a:p>
            <a:endParaRPr lang="en-CA" dirty="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15</a:t>
            </a:fld>
            <a:endParaRPr lang="en-CA"/>
          </a:p>
        </p:txBody>
      </p:sp>
    </p:spTree>
    <p:extLst>
      <p:ext uri="{BB962C8B-B14F-4D97-AF65-F5344CB8AC3E}">
        <p14:creationId xmlns:p14="http://schemas.microsoft.com/office/powerpoint/2010/main" xmlns="" val="2198716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CA" sz="3600" dirty="0"/>
              <a:t>Pinto Recommendations for </a:t>
            </a:r>
            <a:r>
              <a:rPr lang="en-CA" sz="3600" dirty="0" smtClean="0"/>
              <a:t>HRLSC:</a:t>
            </a:r>
            <a:br>
              <a:rPr lang="en-CA" sz="3600" dirty="0" smtClean="0"/>
            </a:br>
            <a:r>
              <a:rPr lang="en-CA" sz="3600" dirty="0" smtClean="0"/>
              <a:t>Increased Funding</a:t>
            </a:r>
            <a:endParaRPr lang="en-CA" sz="3600" dirty="0"/>
          </a:p>
        </p:txBody>
      </p:sp>
      <p:sp>
        <p:nvSpPr>
          <p:cNvPr id="3" name="Content Placeholder 2"/>
          <p:cNvSpPr>
            <a:spLocks noGrp="1"/>
          </p:cNvSpPr>
          <p:nvPr>
            <p:ph idx="1"/>
          </p:nvPr>
        </p:nvSpPr>
        <p:spPr/>
        <p:txBody>
          <a:bodyPr>
            <a:normAutofit fontScale="77500" lnSpcReduction="20000"/>
          </a:bodyPr>
          <a:lstStyle/>
          <a:p>
            <a:pPr marL="114300" indent="0">
              <a:buNone/>
            </a:pPr>
            <a:r>
              <a:rPr lang="en-CA" dirty="0" smtClean="0">
                <a:latin typeface="+mj-lt"/>
              </a:rPr>
              <a:t>MAG should in the near term increase funding for the HRLSC significantly so the HRLSC can better fulfill its statutory mandate.</a:t>
            </a:r>
          </a:p>
          <a:p>
            <a:pPr marL="114300" indent="0">
              <a:buNone/>
            </a:pPr>
            <a:r>
              <a:rPr lang="en-CA" dirty="0" smtClean="0">
                <a:latin typeface="+mj-lt"/>
              </a:rPr>
              <a:t>___________________________________________________</a:t>
            </a:r>
            <a:br>
              <a:rPr lang="en-CA" dirty="0" smtClean="0">
                <a:latin typeface="+mj-lt"/>
              </a:rPr>
            </a:br>
            <a:endParaRPr lang="en-CA" dirty="0" smtClean="0">
              <a:latin typeface="+mj-lt"/>
            </a:endParaRPr>
          </a:p>
          <a:p>
            <a:r>
              <a:rPr lang="en-CA" dirty="0" smtClean="0">
                <a:latin typeface="+mj-lt"/>
              </a:rPr>
              <a:t>Enhanced capacity could be relatively inexpensive.  </a:t>
            </a:r>
          </a:p>
          <a:p>
            <a:endParaRPr lang="en-CA" dirty="0" smtClean="0">
              <a:latin typeface="+mj-lt"/>
            </a:endParaRPr>
          </a:p>
          <a:p>
            <a:r>
              <a:rPr lang="en-CA" dirty="0" smtClean="0">
                <a:latin typeface="+mj-lt"/>
              </a:rPr>
              <a:t>The least expensive option is more paralegals.  If our lawyers could do fewer triage interviews, they could provide more representation.   </a:t>
            </a:r>
          </a:p>
          <a:p>
            <a:endParaRPr lang="en-CA" dirty="0">
              <a:latin typeface="+mj-lt"/>
            </a:endParaRPr>
          </a:p>
          <a:p>
            <a:r>
              <a:rPr lang="en-CA" dirty="0" smtClean="0">
                <a:latin typeface="+mj-lt"/>
              </a:rPr>
              <a:t>More representation at mediation would save the whole system money.  Our settlement rate is about 20% above HRTO average.  </a:t>
            </a:r>
          </a:p>
          <a:p>
            <a:endParaRPr lang="en-CA" dirty="0" smtClean="0">
              <a:latin typeface="+mj-lt"/>
            </a:endParaRPr>
          </a:p>
          <a:p>
            <a:r>
              <a:rPr lang="en-CA" dirty="0" smtClean="0">
                <a:latin typeface="+mj-lt"/>
              </a:rPr>
              <a:t>As noted above, we </a:t>
            </a:r>
            <a:r>
              <a:rPr lang="en-CA" dirty="0">
                <a:latin typeface="+mj-lt"/>
              </a:rPr>
              <a:t>provided the Review with a financial plan to reduce the wait time for non-urgent interviews to one month:    the cost </a:t>
            </a:r>
            <a:r>
              <a:rPr lang="en-CA" dirty="0" smtClean="0">
                <a:latin typeface="+mj-lt"/>
              </a:rPr>
              <a:t>could </a:t>
            </a:r>
            <a:r>
              <a:rPr lang="en-CA" dirty="0">
                <a:latin typeface="+mj-lt"/>
              </a:rPr>
              <a:t>be </a:t>
            </a:r>
            <a:r>
              <a:rPr lang="en-CA" dirty="0" smtClean="0">
                <a:latin typeface="+mj-lt"/>
              </a:rPr>
              <a:t>approximately $</a:t>
            </a:r>
            <a:r>
              <a:rPr lang="en-CA" dirty="0">
                <a:latin typeface="+mj-lt"/>
              </a:rPr>
              <a:t>6</a:t>
            </a:r>
            <a:r>
              <a:rPr lang="en-CA" dirty="0" smtClean="0">
                <a:latin typeface="+mj-lt"/>
              </a:rPr>
              <a:t>00,000 </a:t>
            </a:r>
            <a:r>
              <a:rPr lang="en-CA" dirty="0">
                <a:latin typeface="+mj-lt"/>
              </a:rPr>
              <a:t>to hire a team of paralegals to do initial interviews.  </a:t>
            </a:r>
            <a:endParaRPr lang="en-CA" dirty="0" smtClean="0">
              <a:latin typeface="+mj-lt"/>
            </a:endParaRPr>
          </a:p>
          <a:p>
            <a:endParaRPr lang="en-CA" dirty="0" smtClean="0">
              <a:latin typeface="+mj-lt"/>
            </a:endParaRPr>
          </a:p>
          <a:p>
            <a:r>
              <a:rPr lang="en-CA" dirty="0" smtClean="0">
                <a:latin typeface="+mj-lt"/>
              </a:rPr>
              <a:t>But note that the HRLSC is operating on 2008/9 dollars, with no increases to base funding since opening our doors, including for salary increases.   </a:t>
            </a:r>
            <a:r>
              <a:rPr lang="en-CA" dirty="0">
                <a:latin typeface="+mj-lt"/>
              </a:rPr>
              <a:t>N</a:t>
            </a:r>
            <a:r>
              <a:rPr lang="en-CA" dirty="0" smtClean="0">
                <a:latin typeface="+mj-lt"/>
              </a:rPr>
              <a:t>ot sustainable.    </a:t>
            </a:r>
            <a:endParaRPr lang="en-CA" dirty="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16</a:t>
            </a:fld>
            <a:endParaRPr lang="en-CA"/>
          </a:p>
        </p:txBody>
      </p:sp>
    </p:spTree>
    <p:extLst>
      <p:ext uri="{BB962C8B-B14F-4D97-AF65-F5344CB8AC3E}">
        <p14:creationId xmlns:p14="http://schemas.microsoft.com/office/powerpoint/2010/main" xmlns="" val="2590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solidFill>
              <a:schemeClr val="bg2">
                <a:lumMod val="25000"/>
              </a:schemeClr>
            </a:solidFill>
          </a:ln>
        </p:spPr>
        <p:txBody>
          <a:bodyPr>
            <a:normAutofit/>
          </a:bodyPr>
          <a:lstStyle/>
          <a:p>
            <a:pPr algn="ctr"/>
            <a:r>
              <a:rPr lang="en-CA" sz="3200" dirty="0" smtClean="0"/>
              <a:t>HRLSC in the Pinto Report:  </a:t>
            </a:r>
            <a:br>
              <a:rPr lang="en-CA" sz="3200" dirty="0" smtClean="0"/>
            </a:br>
            <a:r>
              <a:rPr lang="en-CA" sz="3200" dirty="0" smtClean="0"/>
              <a:t>Snapshot of Service Numbers for 2011/12</a:t>
            </a:r>
            <a:endParaRPr lang="en-CA" sz="3200" dirty="0"/>
          </a:p>
        </p:txBody>
      </p:sp>
      <p:sp>
        <p:nvSpPr>
          <p:cNvPr id="3" name="Content Placeholder 2"/>
          <p:cNvSpPr>
            <a:spLocks noGrp="1"/>
          </p:cNvSpPr>
          <p:nvPr>
            <p:ph idx="1"/>
          </p:nvPr>
        </p:nvSpPr>
        <p:spPr>
          <a:solidFill>
            <a:schemeClr val="bg2"/>
          </a:solidFill>
        </p:spPr>
        <p:txBody>
          <a:bodyPr>
            <a:normAutofit fontScale="92500" lnSpcReduction="10000"/>
          </a:bodyPr>
          <a:lstStyle/>
          <a:p>
            <a:pPr lvl="0">
              <a:buClr>
                <a:srgbClr val="A9A57C"/>
              </a:buClr>
            </a:pPr>
            <a:r>
              <a:rPr lang="en-CA" sz="1800" dirty="0">
                <a:solidFill>
                  <a:srgbClr val="2F2B20"/>
                </a:solidFill>
                <a:latin typeface="Calibri"/>
              </a:rPr>
              <a:t>18,968 individuals were assisted by the </a:t>
            </a:r>
            <a:r>
              <a:rPr lang="en-CA" sz="1800" dirty="0" smtClean="0">
                <a:solidFill>
                  <a:srgbClr val="2F2B20"/>
                </a:solidFill>
                <a:latin typeface="Calibri"/>
              </a:rPr>
              <a:t>HRLSC in 2011/12.  25,276 inquiries.</a:t>
            </a:r>
            <a:endParaRPr lang="en-CA" sz="1800" dirty="0">
              <a:solidFill>
                <a:srgbClr val="2F2B20"/>
              </a:solidFill>
              <a:latin typeface="Calibri"/>
            </a:endParaRPr>
          </a:p>
          <a:p>
            <a:pPr lvl="0">
              <a:buClr>
                <a:srgbClr val="A9A57C"/>
              </a:buClr>
            </a:pPr>
            <a:r>
              <a:rPr lang="en-CA" sz="1800" dirty="0" smtClean="0">
                <a:solidFill>
                  <a:srgbClr val="2F2B20"/>
                </a:solidFill>
                <a:latin typeface="Calibri"/>
              </a:rPr>
              <a:t>Of </a:t>
            </a:r>
            <a:r>
              <a:rPr lang="en-CA" sz="1800" dirty="0">
                <a:solidFill>
                  <a:srgbClr val="2F2B20"/>
                </a:solidFill>
                <a:latin typeface="Calibri"/>
              </a:rPr>
              <a:t>these, 12,562 were new individuals who </a:t>
            </a:r>
            <a:r>
              <a:rPr lang="en-CA" sz="1800" dirty="0" smtClean="0">
                <a:solidFill>
                  <a:srgbClr val="2F2B20"/>
                </a:solidFill>
                <a:latin typeface="Calibri"/>
              </a:rPr>
              <a:t>sought and received advice in </a:t>
            </a:r>
            <a:r>
              <a:rPr lang="en-CA" sz="1800" dirty="0">
                <a:solidFill>
                  <a:srgbClr val="2F2B20"/>
                </a:solidFill>
                <a:latin typeface="Calibri"/>
              </a:rPr>
              <a:t>relation to a potential </a:t>
            </a:r>
            <a:r>
              <a:rPr lang="en-CA" sz="1800" i="1" dirty="0">
                <a:solidFill>
                  <a:srgbClr val="2F2B20"/>
                </a:solidFill>
                <a:latin typeface="Calibri"/>
              </a:rPr>
              <a:t>Code </a:t>
            </a:r>
            <a:r>
              <a:rPr lang="en-CA" sz="1800" dirty="0" smtClean="0">
                <a:solidFill>
                  <a:srgbClr val="2F2B20"/>
                </a:solidFill>
                <a:latin typeface="Calibri"/>
              </a:rPr>
              <a:t>violation.  </a:t>
            </a:r>
            <a:endParaRPr lang="en-CA" sz="1800" dirty="0">
              <a:solidFill>
                <a:srgbClr val="2F2B20"/>
              </a:solidFill>
              <a:latin typeface="Calibri"/>
            </a:endParaRPr>
          </a:p>
          <a:p>
            <a:pPr lvl="0">
              <a:buClr>
                <a:srgbClr val="A9A57C"/>
              </a:buClr>
            </a:pPr>
            <a:endParaRPr lang="en-CA" sz="1800" dirty="0">
              <a:solidFill>
                <a:srgbClr val="2F2B20"/>
              </a:solidFill>
              <a:latin typeface="Calibri"/>
            </a:endParaRPr>
          </a:p>
          <a:p>
            <a:pPr lvl="0">
              <a:buClr>
                <a:srgbClr val="A9A57C"/>
              </a:buClr>
            </a:pPr>
            <a:r>
              <a:rPr lang="en-CA" sz="1800" dirty="0">
                <a:solidFill>
                  <a:srgbClr val="2F2B20"/>
                </a:solidFill>
                <a:latin typeface="Calibri"/>
              </a:rPr>
              <a:t>2,399 new individuals received in-depth </a:t>
            </a:r>
            <a:r>
              <a:rPr lang="en-CA" sz="1800" dirty="0" smtClean="0">
                <a:solidFill>
                  <a:srgbClr val="2F2B20"/>
                </a:solidFill>
                <a:latin typeface="Calibri"/>
              </a:rPr>
              <a:t>services from HRLSC lawyer in 2011/12.   </a:t>
            </a:r>
            <a:endParaRPr lang="en-CA" sz="1800" dirty="0">
              <a:solidFill>
                <a:srgbClr val="2F2B20"/>
              </a:solidFill>
              <a:latin typeface="Calibri"/>
            </a:endParaRPr>
          </a:p>
          <a:p>
            <a:pPr lvl="0">
              <a:buClr>
                <a:srgbClr val="A9A57C"/>
              </a:buClr>
            </a:pPr>
            <a:endParaRPr lang="en-CA" sz="1800" dirty="0">
              <a:solidFill>
                <a:srgbClr val="2F2B20"/>
              </a:solidFill>
              <a:latin typeface="Calibri"/>
            </a:endParaRPr>
          </a:p>
          <a:p>
            <a:pPr lvl="0">
              <a:buClr>
                <a:srgbClr val="A9A57C"/>
              </a:buClr>
            </a:pPr>
            <a:r>
              <a:rPr lang="en-CA" sz="1800" dirty="0" smtClean="0">
                <a:solidFill>
                  <a:srgbClr val="2F2B20"/>
                </a:solidFill>
                <a:latin typeface="Calibri"/>
              </a:rPr>
              <a:t>Report notes that this compares </a:t>
            </a:r>
            <a:r>
              <a:rPr lang="en-CA" sz="1800" dirty="0">
                <a:solidFill>
                  <a:srgbClr val="2F2B20"/>
                </a:solidFill>
                <a:latin typeface="Calibri"/>
              </a:rPr>
              <a:t>favourably to # of new applications filed at HRTO in 2011/12</a:t>
            </a:r>
            <a:r>
              <a:rPr lang="en-CA" sz="1800" dirty="0" smtClean="0">
                <a:solidFill>
                  <a:srgbClr val="2F2B20"/>
                </a:solidFill>
                <a:latin typeface="Calibri"/>
              </a:rPr>
              <a:t>:  </a:t>
            </a:r>
            <a:r>
              <a:rPr lang="en-CA" sz="1800" dirty="0">
                <a:solidFill>
                  <a:srgbClr val="2F2B20"/>
                </a:solidFill>
                <a:latin typeface="Calibri"/>
              </a:rPr>
              <a:t>2,740.  </a:t>
            </a:r>
          </a:p>
          <a:p>
            <a:pPr lvl="0">
              <a:buClr>
                <a:srgbClr val="A9A57C"/>
              </a:buClr>
            </a:pPr>
            <a:endParaRPr lang="en-CA" sz="1800" dirty="0">
              <a:solidFill>
                <a:srgbClr val="2F2B20"/>
              </a:solidFill>
              <a:latin typeface="Calibri"/>
            </a:endParaRPr>
          </a:p>
          <a:p>
            <a:pPr lvl="0">
              <a:buClr>
                <a:srgbClr val="A9A57C"/>
              </a:buClr>
            </a:pPr>
            <a:r>
              <a:rPr lang="en-CA" sz="1800" dirty="0">
                <a:solidFill>
                  <a:srgbClr val="2F2B20"/>
                </a:solidFill>
                <a:latin typeface="Calibri"/>
              </a:rPr>
              <a:t>Provided representation in almost 600 applications proceeding before HRTO, for at least one stage of the </a:t>
            </a:r>
            <a:r>
              <a:rPr lang="en-CA" sz="1800" dirty="0" smtClean="0">
                <a:solidFill>
                  <a:srgbClr val="2F2B20"/>
                </a:solidFill>
                <a:latin typeface="Calibri"/>
              </a:rPr>
              <a:t>proceeding: filing, mediation or hearing. </a:t>
            </a:r>
            <a:endParaRPr lang="en-CA" sz="1800" dirty="0">
              <a:solidFill>
                <a:srgbClr val="2F2B20"/>
              </a:solidFill>
              <a:latin typeface="Calibri"/>
            </a:endParaRPr>
          </a:p>
          <a:p>
            <a:pPr marL="0" lvl="0" indent="0">
              <a:buClr>
                <a:srgbClr val="A9A57C"/>
              </a:buClr>
              <a:buNone/>
            </a:pPr>
            <a:r>
              <a:rPr lang="en-CA" sz="1800" dirty="0" smtClean="0">
                <a:solidFill>
                  <a:srgbClr val="2F2B20"/>
                </a:solidFill>
                <a:latin typeface="Calibri"/>
              </a:rPr>
              <a:t>  </a:t>
            </a:r>
            <a:endParaRPr lang="en-CA" sz="1800" dirty="0">
              <a:solidFill>
                <a:srgbClr val="2F2B20"/>
              </a:solidFill>
              <a:latin typeface="Calibri"/>
            </a:endParaRPr>
          </a:p>
          <a:p>
            <a:pPr lvl="0">
              <a:buClr>
                <a:srgbClr val="A9A57C"/>
              </a:buClr>
            </a:pPr>
            <a:r>
              <a:rPr lang="en-CA" sz="1800" dirty="0" smtClean="0">
                <a:solidFill>
                  <a:srgbClr val="2F2B20"/>
                </a:solidFill>
                <a:latin typeface="Calibri"/>
              </a:rPr>
              <a:t>Settled 85% of applications where represented at mediation. </a:t>
            </a:r>
            <a:endParaRPr lang="en-CA" sz="1800" dirty="0">
              <a:solidFill>
                <a:srgbClr val="2F2B20"/>
              </a:solidFill>
              <a:latin typeface="Calibri"/>
            </a:endParaRPr>
          </a:p>
          <a:p>
            <a:pPr lvl="0">
              <a:buClr>
                <a:srgbClr val="A9A57C"/>
              </a:buClr>
            </a:pPr>
            <a:endParaRPr lang="en-CA" sz="1800" dirty="0">
              <a:solidFill>
                <a:srgbClr val="2F2B20"/>
              </a:solidFill>
              <a:latin typeface="Calibri"/>
            </a:endParaRPr>
          </a:p>
          <a:p>
            <a:pPr lvl="0">
              <a:buClr>
                <a:srgbClr val="A9A57C"/>
              </a:buClr>
            </a:pPr>
            <a:r>
              <a:rPr lang="en-CA" sz="1800" dirty="0">
                <a:solidFill>
                  <a:srgbClr val="2F2B20"/>
                </a:solidFill>
                <a:latin typeface="Calibri"/>
              </a:rPr>
              <a:t>Retained </a:t>
            </a:r>
            <a:r>
              <a:rPr lang="en-CA" sz="1800" dirty="0" smtClean="0">
                <a:solidFill>
                  <a:srgbClr val="2F2B20"/>
                </a:solidFill>
                <a:latin typeface="Calibri"/>
              </a:rPr>
              <a:t>for hearing in </a:t>
            </a:r>
            <a:r>
              <a:rPr lang="en-CA" sz="1800" dirty="0">
                <a:solidFill>
                  <a:srgbClr val="2F2B20"/>
                </a:solidFill>
                <a:latin typeface="Calibri"/>
              </a:rPr>
              <a:t>219 </a:t>
            </a:r>
            <a:r>
              <a:rPr lang="en-CA" sz="1800" dirty="0" smtClean="0">
                <a:solidFill>
                  <a:srgbClr val="2F2B20"/>
                </a:solidFill>
                <a:latin typeface="Calibri"/>
              </a:rPr>
              <a:t>applications;  settled </a:t>
            </a:r>
            <a:r>
              <a:rPr lang="en-CA" sz="1800" dirty="0">
                <a:solidFill>
                  <a:srgbClr val="2F2B20"/>
                </a:solidFill>
                <a:latin typeface="Calibri"/>
              </a:rPr>
              <a:t>102 </a:t>
            </a:r>
            <a:r>
              <a:rPr lang="en-CA" sz="1800" dirty="0" smtClean="0">
                <a:solidFill>
                  <a:srgbClr val="2F2B20"/>
                </a:solidFill>
                <a:latin typeface="Calibri"/>
              </a:rPr>
              <a:t>at pre-hearing stage;  </a:t>
            </a:r>
            <a:r>
              <a:rPr lang="en-CA" sz="1800" dirty="0">
                <a:solidFill>
                  <a:srgbClr val="2F2B20"/>
                </a:solidFill>
                <a:latin typeface="Calibri"/>
              </a:rPr>
              <a:t>attended approximately 90 hearings, settling </a:t>
            </a:r>
            <a:r>
              <a:rPr lang="en-CA" sz="1800" dirty="0" smtClean="0">
                <a:solidFill>
                  <a:srgbClr val="2F2B20"/>
                </a:solidFill>
                <a:latin typeface="Calibri"/>
              </a:rPr>
              <a:t>another 1/3 through mediation/adjudication at beginning of hearing. </a:t>
            </a:r>
            <a:endParaRPr lang="en-CA" sz="1800" dirty="0">
              <a:solidFill>
                <a:srgbClr val="2F2B20"/>
              </a:solidFill>
              <a:latin typeface="Calibri"/>
            </a:endParaRPr>
          </a:p>
          <a:p>
            <a:pPr marL="114300" indent="0">
              <a:buNone/>
            </a:pPr>
            <a:endParaRPr lang="en-CA" dirty="0" smtClean="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2</a:t>
            </a:fld>
            <a:endParaRPr lang="en-CA"/>
          </a:p>
        </p:txBody>
      </p:sp>
    </p:spTree>
    <p:extLst>
      <p:ext uri="{BB962C8B-B14F-4D97-AF65-F5344CB8AC3E}">
        <p14:creationId xmlns:p14="http://schemas.microsoft.com/office/powerpoint/2010/main" xmlns="" val="2821404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75000"/>
              </a:schemeClr>
            </a:solidFill>
          </a:ln>
        </p:spPr>
        <p:txBody>
          <a:bodyPr/>
          <a:lstStyle/>
          <a:p>
            <a:r>
              <a:rPr lang="en-CA" sz="3200" dirty="0">
                <a:solidFill>
                  <a:srgbClr val="675E47"/>
                </a:solidFill>
              </a:rPr>
              <a:t>HRLSC in the Pinto Report:  </a:t>
            </a:r>
            <a:br>
              <a:rPr lang="en-CA" sz="3200" dirty="0">
                <a:solidFill>
                  <a:srgbClr val="675E47"/>
                </a:solidFill>
              </a:rPr>
            </a:br>
            <a:r>
              <a:rPr lang="en-CA" sz="3200" dirty="0" smtClean="0">
                <a:solidFill>
                  <a:srgbClr val="675E47"/>
                </a:solidFill>
              </a:rPr>
              <a:t>Range of Services</a:t>
            </a:r>
            <a:endParaRPr lang="en-CA" sz="3200" dirty="0"/>
          </a:p>
        </p:txBody>
      </p:sp>
      <p:sp>
        <p:nvSpPr>
          <p:cNvPr id="3" name="Content Placeholder 2"/>
          <p:cNvSpPr>
            <a:spLocks noGrp="1"/>
          </p:cNvSpPr>
          <p:nvPr>
            <p:ph idx="1"/>
          </p:nvPr>
        </p:nvSpPr>
        <p:spPr/>
        <p:txBody>
          <a:bodyPr>
            <a:normAutofit fontScale="85000" lnSpcReduction="20000"/>
          </a:bodyPr>
          <a:lstStyle/>
          <a:p>
            <a:pPr marL="114300" indent="0">
              <a:buNone/>
            </a:pPr>
            <a:r>
              <a:rPr lang="en-CA" sz="2400" b="1" dirty="0" smtClean="0">
                <a:latin typeface="+mj-lt"/>
              </a:rPr>
              <a:t>The Report recognizes range of services provided by HRLSC:</a:t>
            </a:r>
          </a:p>
          <a:p>
            <a:pPr marL="114300" indent="0">
              <a:buNone/>
            </a:pPr>
            <a:endParaRPr lang="en-CA" dirty="0" smtClean="0">
              <a:latin typeface="+mj-lt"/>
            </a:endParaRPr>
          </a:p>
          <a:p>
            <a:pPr>
              <a:buFont typeface="Wingdings" pitchFamily="2" charset="2"/>
              <a:buChar char="Ø"/>
            </a:pPr>
            <a:r>
              <a:rPr lang="en-CA" dirty="0" smtClean="0">
                <a:latin typeface="+mj-lt"/>
              </a:rPr>
              <a:t>Early intervention with a potential respondent to resolve a dispute or settling a claim before filing an application</a:t>
            </a:r>
          </a:p>
          <a:p>
            <a:pPr>
              <a:buFont typeface="Wingdings" pitchFamily="2" charset="2"/>
              <a:buChar char="Ø"/>
            </a:pPr>
            <a:endParaRPr lang="en-CA" dirty="0" smtClean="0">
              <a:latin typeface="+mj-lt"/>
            </a:endParaRPr>
          </a:p>
          <a:p>
            <a:pPr>
              <a:buFont typeface="Wingdings" pitchFamily="2" charset="2"/>
              <a:buChar char="Ø"/>
            </a:pPr>
            <a:r>
              <a:rPr lang="en-CA" dirty="0" smtClean="0">
                <a:latin typeface="+mj-lt"/>
              </a:rPr>
              <a:t>Assistance in completing the application process</a:t>
            </a:r>
          </a:p>
          <a:p>
            <a:pPr>
              <a:buFont typeface="Wingdings" pitchFamily="2" charset="2"/>
              <a:buChar char="Ø"/>
            </a:pPr>
            <a:endParaRPr lang="en-CA" dirty="0" smtClean="0">
              <a:latin typeface="+mj-lt"/>
            </a:endParaRPr>
          </a:p>
          <a:p>
            <a:pPr>
              <a:buFont typeface="Wingdings" pitchFamily="2" charset="2"/>
              <a:buChar char="Ø"/>
            </a:pPr>
            <a:r>
              <a:rPr lang="en-CA" dirty="0" smtClean="0">
                <a:latin typeface="+mj-lt"/>
              </a:rPr>
              <a:t>Representation at summary hearings to prevent early dismissal</a:t>
            </a:r>
          </a:p>
          <a:p>
            <a:pPr>
              <a:buFont typeface="Wingdings" pitchFamily="2" charset="2"/>
              <a:buChar char="Ø"/>
            </a:pPr>
            <a:endParaRPr lang="en-CA" dirty="0" smtClean="0">
              <a:latin typeface="+mj-lt"/>
            </a:endParaRPr>
          </a:p>
          <a:p>
            <a:pPr>
              <a:buFont typeface="Wingdings" pitchFamily="2" charset="2"/>
              <a:buChar char="Ø"/>
            </a:pPr>
            <a:r>
              <a:rPr lang="en-CA" dirty="0" smtClean="0">
                <a:latin typeface="+mj-lt"/>
              </a:rPr>
              <a:t>Assistance in self-representing at mediation or hearing</a:t>
            </a:r>
          </a:p>
          <a:p>
            <a:pPr>
              <a:buFont typeface="Wingdings" pitchFamily="2" charset="2"/>
              <a:buChar char="Ø"/>
            </a:pPr>
            <a:endParaRPr lang="en-CA" dirty="0" smtClean="0">
              <a:latin typeface="+mj-lt"/>
            </a:endParaRPr>
          </a:p>
          <a:p>
            <a:pPr>
              <a:buFont typeface="Wingdings" pitchFamily="2" charset="2"/>
              <a:buChar char="Ø"/>
            </a:pPr>
            <a:r>
              <a:rPr lang="en-CA" dirty="0" smtClean="0">
                <a:latin typeface="+mj-lt"/>
              </a:rPr>
              <a:t>Representation at mediation or hearing</a:t>
            </a:r>
          </a:p>
          <a:p>
            <a:pPr>
              <a:buFont typeface="Wingdings" pitchFamily="2" charset="2"/>
              <a:buChar char="Ø"/>
            </a:pPr>
            <a:endParaRPr lang="en-CA" dirty="0" smtClean="0">
              <a:latin typeface="+mj-lt"/>
            </a:endParaRPr>
          </a:p>
          <a:p>
            <a:pPr>
              <a:buFont typeface="Wingdings" pitchFamily="2" charset="2"/>
              <a:buChar char="Ø"/>
            </a:pPr>
            <a:r>
              <a:rPr lang="en-CA" dirty="0" smtClean="0">
                <a:latin typeface="+mj-lt"/>
              </a:rPr>
              <a:t>Representation at reconsideration or judicial review</a:t>
            </a:r>
          </a:p>
          <a:p>
            <a:pPr>
              <a:buFont typeface="Wingdings" pitchFamily="2" charset="2"/>
              <a:buChar char="Ø"/>
            </a:pPr>
            <a:endParaRPr lang="en-CA" dirty="0" smtClean="0">
              <a:latin typeface="+mj-lt"/>
            </a:endParaRPr>
          </a:p>
          <a:p>
            <a:pPr>
              <a:buFont typeface="Wingdings" pitchFamily="2" charset="2"/>
              <a:buChar char="Ø"/>
            </a:pPr>
            <a:r>
              <a:rPr lang="en-CA" dirty="0" smtClean="0">
                <a:latin typeface="+mj-lt"/>
              </a:rPr>
              <a:t>Enforcement of HRTO Orders</a:t>
            </a:r>
            <a:endParaRPr lang="en-CA" dirty="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3</a:t>
            </a:fld>
            <a:endParaRPr lang="en-CA"/>
          </a:p>
        </p:txBody>
      </p:sp>
    </p:spTree>
    <p:extLst>
      <p:ext uri="{BB962C8B-B14F-4D97-AF65-F5344CB8AC3E}">
        <p14:creationId xmlns:p14="http://schemas.microsoft.com/office/powerpoint/2010/main" xmlns="" val="611818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noAutofit/>
          </a:bodyPr>
          <a:lstStyle/>
          <a:p>
            <a:r>
              <a:rPr lang="en-CA" sz="2800" dirty="0" smtClean="0"/>
              <a:t>HRLSC in the Pinto Report: </a:t>
            </a:r>
            <a:br>
              <a:rPr lang="en-CA" sz="2800" dirty="0" smtClean="0"/>
            </a:br>
            <a:r>
              <a:rPr lang="en-CA" sz="2800" dirty="0" smtClean="0"/>
              <a:t>Systemic Discrimination &amp; Public Interest Remedies</a:t>
            </a:r>
            <a:endParaRPr lang="en-CA" sz="2800" dirty="0"/>
          </a:p>
        </p:txBody>
      </p:sp>
      <p:sp>
        <p:nvSpPr>
          <p:cNvPr id="3" name="Content Placeholder 2"/>
          <p:cNvSpPr>
            <a:spLocks noGrp="1"/>
          </p:cNvSpPr>
          <p:nvPr>
            <p:ph idx="1"/>
          </p:nvPr>
        </p:nvSpPr>
        <p:spPr>
          <a:solidFill>
            <a:schemeClr val="bg2"/>
          </a:solidFill>
        </p:spPr>
        <p:txBody>
          <a:bodyPr>
            <a:normAutofit fontScale="32500" lnSpcReduction="20000"/>
          </a:bodyPr>
          <a:lstStyle/>
          <a:p>
            <a:pPr marL="0" indent="0">
              <a:buNone/>
            </a:pPr>
            <a:r>
              <a:rPr lang="en-CA" sz="4900" dirty="0" smtClean="0">
                <a:latin typeface="+mj-lt"/>
              </a:rPr>
              <a:t>The Report notes that the HRLSC has a good track record in achieving public interest remedies at hearings and mediations.</a:t>
            </a:r>
          </a:p>
          <a:p>
            <a:pPr marL="0" indent="0">
              <a:buNone/>
            </a:pPr>
            <a:endParaRPr lang="en-CA" sz="4900" dirty="0" smtClean="0">
              <a:latin typeface="+mj-lt"/>
            </a:endParaRPr>
          </a:p>
          <a:p>
            <a:pPr marL="0" indent="0">
              <a:buNone/>
            </a:pPr>
            <a:r>
              <a:rPr lang="en-CA" sz="4900" dirty="0" smtClean="0">
                <a:latin typeface="+mj-lt"/>
              </a:rPr>
              <a:t>HRLSC is working with and representing community-based </a:t>
            </a:r>
            <a:r>
              <a:rPr lang="en-CA" sz="4900" dirty="0">
                <a:latin typeface="+mj-lt"/>
              </a:rPr>
              <a:t>advocacy </a:t>
            </a:r>
            <a:r>
              <a:rPr lang="en-CA" sz="4900" dirty="0" smtClean="0">
                <a:latin typeface="+mj-lt"/>
              </a:rPr>
              <a:t>organizations, including groups representing migrant farm workers, injured workers, Aboriginal communities and psychiatric survivors.</a:t>
            </a:r>
          </a:p>
          <a:p>
            <a:pPr marL="0" indent="0">
              <a:buNone/>
            </a:pPr>
            <a:endParaRPr lang="en-CA" sz="4900" dirty="0">
              <a:latin typeface="+mj-lt"/>
            </a:endParaRPr>
          </a:p>
          <a:p>
            <a:pPr marL="0" indent="0">
              <a:buNone/>
            </a:pPr>
            <a:r>
              <a:rPr lang="en-CA" sz="4900" dirty="0" smtClean="0">
                <a:latin typeface="+mj-lt"/>
              </a:rPr>
              <a:t>HRLSC is representing in a number of cases alleging racial profiling or systemic barriers tied to race or place of origin, including cases against the police and school boards. </a:t>
            </a:r>
          </a:p>
          <a:p>
            <a:pPr marL="0" indent="0">
              <a:buNone/>
            </a:pPr>
            <a:endParaRPr lang="en-CA" sz="4900" dirty="0">
              <a:latin typeface="+mj-lt"/>
            </a:endParaRPr>
          </a:p>
          <a:p>
            <a:pPr marL="0" indent="0">
              <a:buNone/>
            </a:pPr>
            <a:r>
              <a:rPr lang="en-CA" sz="4900" dirty="0" smtClean="0">
                <a:latin typeface="+mj-lt"/>
              </a:rPr>
              <a:t>Notable public interest remedies in HRLSC settlements that are not subject to gag clauses:</a:t>
            </a:r>
          </a:p>
          <a:p>
            <a:pPr marL="0" indent="0">
              <a:buNone/>
            </a:pPr>
            <a:endParaRPr lang="en-CA" sz="4900" dirty="0">
              <a:latin typeface="+mj-lt"/>
            </a:endParaRPr>
          </a:p>
          <a:p>
            <a:pPr marL="0" indent="0">
              <a:buNone/>
            </a:pPr>
            <a:endParaRPr lang="en-CA" sz="4500" dirty="0" smtClean="0">
              <a:latin typeface="+mj-lt"/>
            </a:endParaRPr>
          </a:p>
          <a:p>
            <a:pPr marL="457200" indent="-457200"/>
            <a:r>
              <a:rPr lang="en-CA" sz="4300" b="1" dirty="0" smtClean="0">
                <a:latin typeface="+mj-lt"/>
              </a:rPr>
              <a:t>A G20 protestor who was roughed up by the Toronto Police</a:t>
            </a:r>
            <a:r>
              <a:rPr lang="en-CA" sz="4300" dirty="0" smtClean="0">
                <a:latin typeface="+mj-lt"/>
              </a:rPr>
              <a:t> - Negotiated compensation and an agreement that allows applicant to continue to speak publicly about his mistreatment by police.  </a:t>
            </a:r>
          </a:p>
          <a:p>
            <a:pPr marL="0" indent="0">
              <a:buNone/>
            </a:pPr>
            <a:endParaRPr lang="en-CA" sz="4300" dirty="0" smtClean="0">
              <a:latin typeface="+mj-lt"/>
            </a:endParaRPr>
          </a:p>
          <a:p>
            <a:pPr marL="457200" indent="-457200"/>
            <a:r>
              <a:rPr lang="en-CA" sz="4300" b="1" dirty="0" smtClean="0">
                <a:latin typeface="+mj-lt"/>
              </a:rPr>
              <a:t>A transgendered student who won a new set of policies at Toronto District School Board </a:t>
            </a:r>
            <a:r>
              <a:rPr lang="en-CA" sz="4300" dirty="0" smtClean="0">
                <a:latin typeface="+mj-lt"/>
              </a:rPr>
              <a:t>–The settlement covers privacy issues, student records, field trips and washroom facilities, as well as an agreement on extensive staff training.  </a:t>
            </a:r>
          </a:p>
          <a:p>
            <a:pPr marL="0" indent="0">
              <a:buNone/>
            </a:pPr>
            <a:endParaRPr lang="en-US" sz="4300" dirty="0" smtClean="0">
              <a:latin typeface="+mj-lt"/>
            </a:endParaRPr>
          </a:p>
          <a:p>
            <a:pPr marL="457200" indent="-457200"/>
            <a:r>
              <a:rPr lang="en-US" sz="4300" b="1" dirty="0" smtClean="0">
                <a:latin typeface="+mj-lt"/>
              </a:rPr>
              <a:t>Prison inmates with disabilities without access to their own assistive devices – </a:t>
            </a:r>
            <a:r>
              <a:rPr lang="en-US" sz="4300" dirty="0" smtClean="0">
                <a:latin typeface="+mj-lt"/>
              </a:rPr>
              <a:t>Settlement with Ministry </a:t>
            </a:r>
            <a:r>
              <a:rPr lang="en-US" sz="4300" dirty="0">
                <a:latin typeface="+mj-lt"/>
              </a:rPr>
              <a:t>of </a:t>
            </a:r>
            <a:r>
              <a:rPr lang="en-US" sz="4300" dirty="0" smtClean="0">
                <a:latin typeface="+mj-lt"/>
              </a:rPr>
              <a:t>Correctional </a:t>
            </a:r>
            <a:r>
              <a:rPr lang="en-US" sz="4300" dirty="0">
                <a:latin typeface="+mj-lt"/>
              </a:rPr>
              <a:t>Services </a:t>
            </a:r>
            <a:r>
              <a:rPr lang="en-US" sz="4300" dirty="0" smtClean="0">
                <a:latin typeface="+mj-lt"/>
              </a:rPr>
              <a:t>included staff training and a complaints procedure.</a:t>
            </a:r>
            <a:r>
              <a:rPr lang="en-US" sz="3500" dirty="0" smtClean="0">
                <a:latin typeface="+mj-lt"/>
              </a:rPr>
              <a:t> </a:t>
            </a:r>
            <a:endParaRPr lang="en-CA" sz="3500" dirty="0" smtClean="0"/>
          </a:p>
          <a:p>
            <a:endParaRPr lang="en-CA" dirty="0"/>
          </a:p>
        </p:txBody>
      </p:sp>
      <p:sp>
        <p:nvSpPr>
          <p:cNvPr id="4" name="Slide Number Placeholder 3"/>
          <p:cNvSpPr>
            <a:spLocks noGrp="1"/>
          </p:cNvSpPr>
          <p:nvPr>
            <p:ph type="sldNum" sz="quarter" idx="12"/>
          </p:nvPr>
        </p:nvSpPr>
        <p:spPr/>
        <p:txBody>
          <a:bodyPr/>
          <a:lstStyle/>
          <a:p>
            <a:fld id="{7D9F10E9-AA68-43B4-9218-EF9C5B79477D}" type="slidenum">
              <a:rPr lang="en-CA" smtClean="0"/>
              <a:pPr/>
              <a:t>4</a:t>
            </a:fld>
            <a:endParaRPr lang="en-CA"/>
          </a:p>
        </p:txBody>
      </p:sp>
    </p:spTree>
    <p:extLst>
      <p:ext uri="{BB962C8B-B14F-4D97-AF65-F5344CB8AC3E}">
        <p14:creationId xmlns:p14="http://schemas.microsoft.com/office/powerpoint/2010/main" xmlns="" val="3182706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75000"/>
              </a:schemeClr>
            </a:solidFill>
          </a:ln>
        </p:spPr>
        <p:txBody>
          <a:bodyPr/>
          <a:lstStyle/>
          <a:p>
            <a:r>
              <a:rPr lang="en-CA" sz="3600" dirty="0" smtClean="0"/>
              <a:t>HRLSC in the Pinto Report: </a:t>
            </a:r>
            <a:br>
              <a:rPr lang="en-CA" sz="3600" dirty="0" smtClean="0"/>
            </a:br>
            <a:r>
              <a:rPr lang="en-CA" sz="3600" dirty="0" smtClean="0"/>
              <a:t>Key Challenge </a:t>
            </a:r>
            <a:endParaRPr lang="en-CA" sz="3600" dirty="0"/>
          </a:p>
        </p:txBody>
      </p:sp>
      <p:sp>
        <p:nvSpPr>
          <p:cNvPr id="3" name="Content Placeholder 2"/>
          <p:cNvSpPr>
            <a:spLocks noGrp="1"/>
          </p:cNvSpPr>
          <p:nvPr>
            <p:ph idx="1"/>
          </p:nvPr>
        </p:nvSpPr>
        <p:spPr/>
        <p:txBody>
          <a:bodyPr>
            <a:normAutofit/>
          </a:bodyPr>
          <a:lstStyle/>
          <a:p>
            <a:pPr marL="114300" indent="0">
              <a:buNone/>
            </a:pPr>
            <a:r>
              <a:rPr lang="en-CA" sz="2400" dirty="0" smtClean="0">
                <a:latin typeface="+mj-lt"/>
              </a:rPr>
              <a:t>The Report acknowledges that: </a:t>
            </a:r>
          </a:p>
          <a:p>
            <a:pPr lvl="1"/>
            <a:r>
              <a:rPr lang="en-CA" sz="1800" dirty="0" smtClean="0">
                <a:latin typeface="+mj-lt"/>
              </a:rPr>
              <a:t>Demand </a:t>
            </a:r>
            <a:r>
              <a:rPr lang="en-CA" sz="1800" dirty="0">
                <a:latin typeface="+mj-lt"/>
              </a:rPr>
              <a:t>for HRLSC services outstrips </a:t>
            </a:r>
            <a:r>
              <a:rPr lang="en-CA" sz="1800" dirty="0" smtClean="0">
                <a:latin typeface="+mj-lt"/>
              </a:rPr>
              <a:t>resources</a:t>
            </a:r>
          </a:p>
          <a:p>
            <a:pPr lvl="1"/>
            <a:r>
              <a:rPr lang="en-CA" sz="1800" dirty="0" smtClean="0">
                <a:latin typeface="+mj-lt"/>
              </a:rPr>
              <a:t>Challenging </a:t>
            </a:r>
            <a:r>
              <a:rPr lang="en-CA" sz="1800" dirty="0">
                <a:latin typeface="+mj-lt"/>
              </a:rPr>
              <a:t>to find the right balance between providing legal assistance </a:t>
            </a:r>
            <a:r>
              <a:rPr lang="en-CA" sz="1800" dirty="0" smtClean="0">
                <a:latin typeface="+mj-lt"/>
              </a:rPr>
              <a:t>to applicants and providing full representation</a:t>
            </a:r>
          </a:p>
          <a:p>
            <a:pPr lvl="1"/>
            <a:r>
              <a:rPr lang="en-CA" sz="1800" dirty="0">
                <a:latin typeface="+mj-lt"/>
              </a:rPr>
              <a:t>HRLSC use of service criteria is consistent with recommendations of Cornish and </a:t>
            </a:r>
            <a:r>
              <a:rPr lang="en-CA" sz="1800" dirty="0" err="1">
                <a:latin typeface="+mj-lt"/>
              </a:rPr>
              <a:t>LaForest</a:t>
            </a:r>
            <a:r>
              <a:rPr lang="en-CA" sz="1800" dirty="0">
                <a:latin typeface="+mj-lt"/>
              </a:rPr>
              <a:t> reports</a:t>
            </a:r>
          </a:p>
          <a:p>
            <a:pPr lvl="1"/>
            <a:r>
              <a:rPr lang="en-CA" sz="1800" dirty="0" smtClean="0">
                <a:latin typeface="+mj-lt"/>
              </a:rPr>
              <a:t>It </a:t>
            </a:r>
            <a:r>
              <a:rPr lang="en-CA" sz="1800" dirty="0">
                <a:latin typeface="+mj-lt"/>
              </a:rPr>
              <a:t>is legitimate to decline to provide representation where a claim lacks merit or where an applicant has significant financial </a:t>
            </a:r>
            <a:r>
              <a:rPr lang="en-CA" sz="1800" dirty="0" smtClean="0">
                <a:latin typeface="+mj-lt"/>
              </a:rPr>
              <a:t>resources</a:t>
            </a:r>
          </a:p>
          <a:p>
            <a:pPr lvl="1"/>
            <a:r>
              <a:rPr lang="en-CA" sz="1800" dirty="0">
                <a:latin typeface="+mj-lt"/>
              </a:rPr>
              <a:t>The HRTO process is designed to be accessible. Unrepresented applicants proceed before Tribunal and many win.</a:t>
            </a:r>
          </a:p>
          <a:p>
            <a:pPr lvl="1"/>
            <a:endParaRPr lang="en-CA" sz="1800" dirty="0" smtClean="0">
              <a:latin typeface="+mj-lt"/>
            </a:endParaRPr>
          </a:p>
          <a:p>
            <a:pPr marL="114300" indent="0">
              <a:buNone/>
            </a:pPr>
            <a:r>
              <a:rPr lang="en-CA" dirty="0" smtClean="0">
                <a:latin typeface="+mj-lt"/>
              </a:rPr>
              <a:t>But the Report concludes that: </a:t>
            </a:r>
          </a:p>
          <a:p>
            <a:r>
              <a:rPr lang="en-CA" dirty="0" smtClean="0">
                <a:latin typeface="+mj-lt"/>
              </a:rPr>
              <a:t>Number of self-represented applicants is too high.</a:t>
            </a:r>
          </a:p>
          <a:p>
            <a:pPr marL="114300" indent="0">
              <a:buNone/>
            </a:pPr>
            <a:endParaRPr lang="en-CA" dirty="0" smtClean="0">
              <a:latin typeface="+mj-lt"/>
            </a:endParaRPr>
          </a:p>
          <a:p>
            <a:endParaRPr lang="en-CA" dirty="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5</a:t>
            </a:fld>
            <a:endParaRPr lang="en-CA"/>
          </a:p>
        </p:txBody>
      </p:sp>
    </p:spTree>
    <p:extLst>
      <p:ext uri="{BB962C8B-B14F-4D97-AF65-F5344CB8AC3E}">
        <p14:creationId xmlns:p14="http://schemas.microsoft.com/office/powerpoint/2010/main" xmlns="" val="2058490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lumMod val="85000"/>
                <a:lumOff val="15000"/>
              </a:schemeClr>
            </a:solidFill>
          </a:ln>
        </p:spPr>
        <p:txBody>
          <a:bodyPr/>
          <a:lstStyle/>
          <a:p>
            <a:r>
              <a:rPr lang="en-CA" sz="3200" dirty="0"/>
              <a:t>HRLSC in the Pinto Report:  </a:t>
            </a:r>
            <a:br>
              <a:rPr lang="en-CA" sz="3200" dirty="0"/>
            </a:br>
            <a:r>
              <a:rPr lang="en-CA" sz="3200" dirty="0" smtClean="0"/>
              <a:t>Expanding our Service Capacity</a:t>
            </a:r>
            <a:endParaRPr lang="en-CA" sz="3200" dirty="0"/>
          </a:p>
        </p:txBody>
      </p:sp>
      <p:sp>
        <p:nvSpPr>
          <p:cNvPr id="3" name="Content Placeholder 2"/>
          <p:cNvSpPr>
            <a:spLocks noGrp="1"/>
          </p:cNvSpPr>
          <p:nvPr>
            <p:ph idx="1"/>
          </p:nvPr>
        </p:nvSpPr>
        <p:spPr>
          <a:solidFill>
            <a:schemeClr val="bg2"/>
          </a:solidFill>
        </p:spPr>
        <p:txBody>
          <a:bodyPr>
            <a:noAutofit/>
          </a:bodyPr>
          <a:lstStyle/>
          <a:p>
            <a:pPr marL="114300" lvl="0" indent="0">
              <a:buClr>
                <a:srgbClr val="A9A57C"/>
              </a:buClr>
              <a:buNone/>
            </a:pPr>
            <a:r>
              <a:rPr lang="en-CA" sz="2000" dirty="0" smtClean="0">
                <a:solidFill>
                  <a:srgbClr val="2F2B20"/>
                </a:solidFill>
                <a:latin typeface="Calibri"/>
              </a:rPr>
              <a:t>The Report recognizes what the HRLSC has done to expand its services:</a:t>
            </a:r>
            <a:endParaRPr lang="en-CA" sz="2000" dirty="0">
              <a:solidFill>
                <a:srgbClr val="2F2B20"/>
              </a:solidFill>
              <a:latin typeface="Calibri"/>
            </a:endParaRPr>
          </a:p>
          <a:p>
            <a:pPr lvl="1" indent="-342900">
              <a:buClr>
                <a:srgbClr val="D2CB6C"/>
              </a:buClr>
              <a:buFont typeface="Wingdings" pitchFamily="2" charset="2"/>
              <a:buChar char="Ø"/>
            </a:pPr>
            <a:r>
              <a:rPr lang="en-CA" sz="1800" dirty="0" smtClean="0">
                <a:solidFill>
                  <a:srgbClr val="2F2B20"/>
                </a:solidFill>
                <a:latin typeface="Calibri"/>
              </a:rPr>
              <a:t>Placement </a:t>
            </a:r>
            <a:r>
              <a:rPr lang="en-CA" sz="1800" dirty="0">
                <a:solidFill>
                  <a:srgbClr val="2F2B20"/>
                </a:solidFill>
                <a:latin typeface="Calibri"/>
              </a:rPr>
              <a:t>of HRLSC lawyers in </a:t>
            </a:r>
            <a:r>
              <a:rPr lang="en-CA" sz="1800" dirty="0" smtClean="0">
                <a:solidFill>
                  <a:srgbClr val="2F2B20"/>
                </a:solidFill>
                <a:latin typeface="Calibri"/>
              </a:rPr>
              <a:t>legal </a:t>
            </a:r>
            <a:r>
              <a:rPr lang="en-CA" sz="1800" dirty="0">
                <a:solidFill>
                  <a:srgbClr val="2F2B20"/>
                </a:solidFill>
                <a:latin typeface="Calibri"/>
              </a:rPr>
              <a:t>clinic offices in Ottawa, Thunder Bay, Sault Ste. </a:t>
            </a:r>
            <a:r>
              <a:rPr lang="en-CA" sz="1800" dirty="0" smtClean="0">
                <a:solidFill>
                  <a:srgbClr val="2F2B20"/>
                </a:solidFill>
                <a:latin typeface="Calibri"/>
              </a:rPr>
              <a:t>Marie/Sudbury, </a:t>
            </a:r>
            <a:r>
              <a:rPr lang="en-CA" sz="1800" dirty="0">
                <a:solidFill>
                  <a:srgbClr val="2F2B20"/>
                </a:solidFill>
                <a:latin typeface="Calibri"/>
              </a:rPr>
              <a:t>Guelph, </a:t>
            </a:r>
            <a:r>
              <a:rPr lang="en-CA" sz="1800" dirty="0" smtClean="0">
                <a:solidFill>
                  <a:srgbClr val="2F2B20"/>
                </a:solidFill>
                <a:latin typeface="Calibri"/>
              </a:rPr>
              <a:t>Windsor</a:t>
            </a:r>
          </a:p>
          <a:p>
            <a:pPr lvl="1" indent="-342900">
              <a:buClr>
                <a:srgbClr val="D2CB6C"/>
              </a:buClr>
              <a:buFont typeface="Wingdings" pitchFamily="2" charset="2"/>
              <a:buChar char="Ø"/>
            </a:pPr>
            <a:endParaRPr lang="en-CA" sz="1800" dirty="0" smtClean="0">
              <a:solidFill>
                <a:srgbClr val="2F2B20"/>
              </a:solidFill>
              <a:latin typeface="Calibri"/>
            </a:endParaRPr>
          </a:p>
          <a:p>
            <a:pPr lvl="1" indent="-342900">
              <a:buClr>
                <a:srgbClr val="D2CB6C"/>
              </a:buClr>
              <a:buFont typeface="Wingdings" pitchFamily="2" charset="2"/>
              <a:buChar char="Ø"/>
            </a:pPr>
            <a:r>
              <a:rPr lang="en-CA" sz="1800" dirty="0">
                <a:solidFill>
                  <a:srgbClr val="2F2B20"/>
                </a:solidFill>
                <a:latin typeface="Calibri"/>
              </a:rPr>
              <a:t>Intensive legal education program with </a:t>
            </a:r>
            <a:r>
              <a:rPr lang="en-CA" sz="1800" dirty="0" err="1">
                <a:solidFill>
                  <a:srgbClr val="2F2B20"/>
                </a:solidFill>
                <a:latin typeface="Calibri"/>
              </a:rPr>
              <a:t>Osgoode</a:t>
            </a:r>
            <a:r>
              <a:rPr lang="en-CA" sz="1800" dirty="0">
                <a:solidFill>
                  <a:srgbClr val="2F2B20"/>
                </a:solidFill>
                <a:latin typeface="Calibri"/>
              </a:rPr>
              <a:t> Law Faculty:  6 students full time assisting with initial intake and at mediations and </a:t>
            </a:r>
            <a:r>
              <a:rPr lang="en-CA" sz="1800" dirty="0" smtClean="0">
                <a:solidFill>
                  <a:srgbClr val="2F2B20"/>
                </a:solidFill>
                <a:latin typeface="Calibri"/>
              </a:rPr>
              <a:t>hearings</a:t>
            </a:r>
          </a:p>
          <a:p>
            <a:pPr lvl="1" indent="-342900">
              <a:buClr>
                <a:srgbClr val="D2CB6C"/>
              </a:buClr>
              <a:buFont typeface="Wingdings" pitchFamily="2" charset="2"/>
              <a:buChar char="Ø"/>
            </a:pPr>
            <a:endParaRPr lang="en-CA" sz="1800" dirty="0">
              <a:solidFill>
                <a:srgbClr val="2F2B20"/>
              </a:solidFill>
              <a:latin typeface="Calibri"/>
            </a:endParaRPr>
          </a:p>
          <a:p>
            <a:pPr lvl="1" indent="-342900">
              <a:buClr>
                <a:srgbClr val="D2CB6C"/>
              </a:buClr>
              <a:buFont typeface="Wingdings" pitchFamily="2" charset="2"/>
              <a:buChar char="Ø"/>
            </a:pPr>
            <a:r>
              <a:rPr lang="en-CA" sz="1800" i="1" dirty="0">
                <a:solidFill>
                  <a:srgbClr val="2F2B20"/>
                </a:solidFill>
                <a:latin typeface="Calibri"/>
              </a:rPr>
              <a:t>Pro bono </a:t>
            </a:r>
            <a:r>
              <a:rPr lang="en-CA" sz="1800" dirty="0">
                <a:solidFill>
                  <a:srgbClr val="2F2B20"/>
                </a:solidFill>
                <a:latin typeface="Calibri"/>
              </a:rPr>
              <a:t>lawyers panel:  Volunteer lawyers take about 30 mediations a year and achieve a good rate of </a:t>
            </a:r>
            <a:r>
              <a:rPr lang="en-CA" sz="1800" dirty="0" smtClean="0">
                <a:solidFill>
                  <a:srgbClr val="2F2B20"/>
                </a:solidFill>
                <a:latin typeface="Calibri"/>
              </a:rPr>
              <a:t>settlement</a:t>
            </a:r>
          </a:p>
          <a:p>
            <a:pPr lvl="1" indent="-342900">
              <a:buClr>
                <a:srgbClr val="D2CB6C"/>
              </a:buClr>
              <a:buFont typeface="Wingdings" pitchFamily="2" charset="2"/>
              <a:buChar char="Ø"/>
            </a:pPr>
            <a:endParaRPr lang="en-CA" sz="1800" dirty="0">
              <a:solidFill>
                <a:srgbClr val="2F2B20"/>
              </a:solidFill>
              <a:latin typeface="Calibri"/>
            </a:endParaRPr>
          </a:p>
          <a:p>
            <a:pPr lvl="1" indent="-342900">
              <a:buClr>
                <a:srgbClr val="D2CB6C"/>
              </a:buClr>
              <a:buFont typeface="Wingdings" pitchFamily="2" charset="2"/>
              <a:buChar char="Ø"/>
            </a:pPr>
            <a:r>
              <a:rPr lang="en-CA" sz="1800" dirty="0" smtClean="0">
                <a:solidFill>
                  <a:srgbClr val="2F2B20"/>
                </a:solidFill>
                <a:latin typeface="Calibri"/>
              </a:rPr>
              <a:t>Training </a:t>
            </a:r>
            <a:r>
              <a:rPr lang="en-CA" sz="1800" dirty="0">
                <a:solidFill>
                  <a:srgbClr val="2F2B20"/>
                </a:solidFill>
                <a:latin typeface="Calibri"/>
              </a:rPr>
              <a:t>and support </a:t>
            </a:r>
            <a:r>
              <a:rPr lang="en-CA" sz="1800" dirty="0" smtClean="0">
                <a:solidFill>
                  <a:srgbClr val="2F2B20"/>
                </a:solidFill>
                <a:latin typeface="Calibri"/>
              </a:rPr>
              <a:t>for legal </a:t>
            </a:r>
            <a:r>
              <a:rPr lang="en-CA" sz="1800" dirty="0">
                <a:solidFill>
                  <a:srgbClr val="2F2B20"/>
                </a:solidFill>
                <a:latin typeface="Calibri"/>
              </a:rPr>
              <a:t>clinics litigating human rights issues at HRTO or other tribunals  </a:t>
            </a:r>
            <a:endParaRPr lang="en-CA" sz="1800" dirty="0" smtClean="0">
              <a:solidFill>
                <a:srgbClr val="2F2B20"/>
              </a:solidFill>
              <a:latin typeface="Calibri"/>
            </a:endParaRPr>
          </a:p>
          <a:p>
            <a:pPr lvl="1" indent="-342900">
              <a:buClr>
                <a:srgbClr val="D2CB6C"/>
              </a:buClr>
              <a:buFont typeface="Wingdings" pitchFamily="2" charset="2"/>
              <a:buChar char="Ø"/>
            </a:pPr>
            <a:endParaRPr lang="en-CA" sz="1800" dirty="0">
              <a:solidFill>
                <a:srgbClr val="2F2B20"/>
              </a:solidFill>
              <a:latin typeface="Calibri"/>
            </a:endParaRPr>
          </a:p>
          <a:p>
            <a:pPr lvl="1" indent="-342900">
              <a:buClr>
                <a:srgbClr val="D2CB6C"/>
              </a:buClr>
              <a:buFont typeface="Wingdings" pitchFamily="2" charset="2"/>
              <a:buChar char="Ø"/>
            </a:pPr>
            <a:r>
              <a:rPr lang="en-CA" sz="1800" dirty="0">
                <a:solidFill>
                  <a:srgbClr val="2F2B20"/>
                </a:solidFill>
                <a:latin typeface="Calibri"/>
              </a:rPr>
              <a:t>Partnerships with Student Legal Aid programs to provide application assistance and representation at mediation.  </a:t>
            </a:r>
          </a:p>
          <a:p>
            <a:endParaRPr lang="en-CA" sz="1800" dirty="0" smtClean="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6</a:t>
            </a:fld>
            <a:endParaRPr lang="en-CA"/>
          </a:p>
        </p:txBody>
      </p:sp>
    </p:spTree>
    <p:extLst>
      <p:ext uri="{BB962C8B-B14F-4D97-AF65-F5344CB8AC3E}">
        <p14:creationId xmlns:p14="http://schemas.microsoft.com/office/powerpoint/2010/main" xmlns="" val="3200786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CA" sz="3200" dirty="0">
                <a:solidFill>
                  <a:srgbClr val="675E47"/>
                </a:solidFill>
              </a:rPr>
              <a:t>HRLSC in the Pinto Report:  </a:t>
            </a:r>
            <a:br>
              <a:rPr lang="en-CA" sz="3200" dirty="0">
                <a:solidFill>
                  <a:srgbClr val="675E47"/>
                </a:solidFill>
              </a:rPr>
            </a:br>
            <a:r>
              <a:rPr lang="en-CA" sz="3200" dirty="0" smtClean="0">
                <a:solidFill>
                  <a:srgbClr val="675E47"/>
                </a:solidFill>
              </a:rPr>
              <a:t>Realistic Analysis of Representation Levels</a:t>
            </a:r>
            <a:endParaRPr lang="en-CA" sz="3200" dirty="0"/>
          </a:p>
        </p:txBody>
      </p:sp>
      <p:sp>
        <p:nvSpPr>
          <p:cNvPr id="3" name="Content Placeholder 2"/>
          <p:cNvSpPr>
            <a:spLocks noGrp="1"/>
          </p:cNvSpPr>
          <p:nvPr>
            <p:ph idx="1"/>
          </p:nvPr>
        </p:nvSpPr>
        <p:spPr/>
        <p:txBody>
          <a:bodyPr>
            <a:noAutofit/>
          </a:bodyPr>
          <a:lstStyle/>
          <a:p>
            <a:pPr marL="114300" indent="0">
              <a:buNone/>
            </a:pPr>
            <a:r>
              <a:rPr lang="en-CA" sz="1600" dirty="0" smtClean="0">
                <a:latin typeface="+mj-lt"/>
              </a:rPr>
              <a:t>The Report recognizes that many unrepresented applicants before the Tribunal have never approached the HRLSC for service despite our phone # on HRTO Application. </a:t>
            </a:r>
          </a:p>
          <a:p>
            <a:pPr marL="114300" indent="0">
              <a:buNone/>
            </a:pPr>
            <a:endParaRPr lang="en-CA" sz="1600" dirty="0">
              <a:latin typeface="+mj-lt"/>
            </a:endParaRPr>
          </a:p>
          <a:p>
            <a:pPr marL="114300" indent="0">
              <a:buNone/>
            </a:pPr>
            <a:r>
              <a:rPr lang="en-CA" sz="1600" dirty="0" smtClean="0">
                <a:latin typeface="+mj-lt"/>
              </a:rPr>
              <a:t>In fact, approximately 40% of unsuccessful applicants have never contacted the HRLSC. </a:t>
            </a:r>
          </a:p>
          <a:p>
            <a:pPr marL="114300" indent="0">
              <a:buNone/>
            </a:pPr>
            <a:endParaRPr lang="en-CA" sz="1600" dirty="0">
              <a:latin typeface="+mj-lt"/>
            </a:endParaRPr>
          </a:p>
          <a:p>
            <a:pPr marL="114300" indent="0">
              <a:buNone/>
            </a:pPr>
            <a:r>
              <a:rPr lang="en-CA" sz="1600" dirty="0" smtClean="0">
                <a:latin typeface="+mj-lt"/>
              </a:rPr>
              <a:t>The other 60% of unsuccessful applicants contacted the HRLSC.  About 1/6 received HRLSC representation.   Almost all the remaining group of unsuccessful applicant received a legal assessment of their claim that concluded that their application would be non-jurisdictional, unsupported by evidence/law or was otherwise not sufficiently meritorious to be eligible for free legal representation.  </a:t>
            </a:r>
          </a:p>
          <a:p>
            <a:pPr marL="114300" indent="0">
              <a:buNone/>
            </a:pPr>
            <a:endParaRPr lang="en-CA" sz="1600" dirty="0">
              <a:latin typeface="+mj-lt"/>
            </a:endParaRPr>
          </a:p>
          <a:p>
            <a:pPr marL="114300" indent="0">
              <a:buNone/>
            </a:pPr>
            <a:r>
              <a:rPr lang="en-CA" sz="1600" dirty="0" smtClean="0">
                <a:latin typeface="+mj-lt"/>
              </a:rPr>
              <a:t>Small number of the 60% rejected our service because they did not accept our assessment of damages etc.  </a:t>
            </a:r>
          </a:p>
          <a:p>
            <a:pPr marL="114300" indent="0">
              <a:buNone/>
            </a:pPr>
            <a:endParaRPr lang="en-CA" sz="1600" dirty="0" smtClean="0">
              <a:latin typeface="+mj-lt"/>
            </a:endParaRPr>
          </a:p>
          <a:p>
            <a:pPr marL="114300" indent="0">
              <a:buNone/>
            </a:pPr>
            <a:r>
              <a:rPr lang="en-CA" sz="1600" dirty="0" smtClean="0">
                <a:latin typeface="+mj-lt"/>
              </a:rPr>
              <a:t>Usefully, the Report recognizes that it is a myth that all complainants received public representation under the former human rights system.  </a:t>
            </a:r>
          </a:p>
        </p:txBody>
      </p:sp>
      <p:sp>
        <p:nvSpPr>
          <p:cNvPr id="4" name="Slide Number Placeholder 3"/>
          <p:cNvSpPr>
            <a:spLocks noGrp="1"/>
          </p:cNvSpPr>
          <p:nvPr>
            <p:ph type="sldNum" sz="quarter" idx="12"/>
          </p:nvPr>
        </p:nvSpPr>
        <p:spPr/>
        <p:txBody>
          <a:bodyPr/>
          <a:lstStyle/>
          <a:p>
            <a:fld id="{7D9F10E9-AA68-43B4-9218-EF9C5B79477D}" type="slidenum">
              <a:rPr lang="en-CA" smtClean="0"/>
              <a:pPr/>
              <a:t>7</a:t>
            </a:fld>
            <a:endParaRPr lang="en-CA"/>
          </a:p>
        </p:txBody>
      </p:sp>
    </p:spTree>
    <p:extLst>
      <p:ext uri="{BB962C8B-B14F-4D97-AF65-F5344CB8AC3E}">
        <p14:creationId xmlns:p14="http://schemas.microsoft.com/office/powerpoint/2010/main" xmlns="" val="468846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75000"/>
              </a:schemeClr>
            </a:solidFill>
          </a:ln>
        </p:spPr>
        <p:txBody>
          <a:bodyPr/>
          <a:lstStyle/>
          <a:p>
            <a:r>
              <a:rPr lang="en-CA" sz="3600" dirty="0" smtClean="0"/>
              <a:t>HRLSC in the Pinto Report:</a:t>
            </a:r>
            <a:br>
              <a:rPr lang="en-CA" sz="3600" dirty="0" smtClean="0"/>
            </a:br>
            <a:r>
              <a:rPr lang="en-CA" sz="3600" dirty="0" smtClean="0"/>
              <a:t>Assisting self-represented applicants</a:t>
            </a:r>
            <a:endParaRPr lang="en-CA" sz="3600" dirty="0"/>
          </a:p>
        </p:txBody>
      </p:sp>
      <p:sp>
        <p:nvSpPr>
          <p:cNvPr id="3" name="Content Placeholder 2"/>
          <p:cNvSpPr>
            <a:spLocks noGrp="1"/>
          </p:cNvSpPr>
          <p:nvPr>
            <p:ph idx="1"/>
          </p:nvPr>
        </p:nvSpPr>
        <p:spPr/>
        <p:txBody>
          <a:bodyPr>
            <a:noAutofit/>
          </a:bodyPr>
          <a:lstStyle/>
          <a:p>
            <a:r>
              <a:rPr lang="en-CA" sz="1800" dirty="0" smtClean="0">
                <a:latin typeface="+mj-lt"/>
              </a:rPr>
              <a:t>The Report </a:t>
            </a:r>
            <a:r>
              <a:rPr lang="en-CA" sz="1800" dirty="0">
                <a:latin typeface="+mj-lt"/>
              </a:rPr>
              <a:t>notes that </a:t>
            </a:r>
            <a:r>
              <a:rPr lang="en-CA" sz="1800" dirty="0" smtClean="0">
                <a:latin typeface="+mj-lt"/>
              </a:rPr>
              <a:t>44</a:t>
            </a:r>
            <a:r>
              <a:rPr lang="en-CA" sz="1800" dirty="0">
                <a:latin typeface="+mj-lt"/>
              </a:rPr>
              <a:t>% of self-represented applicants are successful at </a:t>
            </a:r>
            <a:r>
              <a:rPr lang="en-CA" sz="1800" dirty="0" smtClean="0">
                <a:latin typeface="+mj-lt"/>
              </a:rPr>
              <a:t>hearing and </a:t>
            </a:r>
            <a:r>
              <a:rPr lang="en-CA" sz="1800" smtClean="0">
                <a:latin typeface="+mj-lt"/>
              </a:rPr>
              <a:t>rejects the </a:t>
            </a:r>
            <a:r>
              <a:rPr lang="en-CA" sz="1800" dirty="0" smtClean="0">
                <a:latin typeface="+mj-lt"/>
              </a:rPr>
              <a:t>concept of “gatekeeping” in the new system.  </a:t>
            </a:r>
            <a:endParaRPr lang="en-CA" sz="1800" dirty="0">
              <a:latin typeface="+mj-lt"/>
            </a:endParaRPr>
          </a:p>
          <a:p>
            <a:endParaRPr lang="en-CA" sz="1800" dirty="0" smtClean="0">
              <a:latin typeface="+mj-lt"/>
            </a:endParaRPr>
          </a:p>
          <a:p>
            <a:r>
              <a:rPr lang="en-CA" sz="1800" dirty="0" smtClean="0">
                <a:latin typeface="+mj-lt"/>
              </a:rPr>
              <a:t>One thing not highlighted in the Report:  the vast majority of successful self-represented applicants were assisted by the HRLSC in preparing and litigating their claim.  </a:t>
            </a:r>
          </a:p>
          <a:p>
            <a:endParaRPr lang="en-CA" sz="1800" dirty="0">
              <a:latin typeface="+mj-lt"/>
            </a:endParaRPr>
          </a:p>
          <a:p>
            <a:r>
              <a:rPr lang="en-CA" sz="1800" dirty="0" smtClean="0">
                <a:latin typeface="+mj-lt"/>
              </a:rPr>
              <a:t>The Report recognizes that HRLSC lawyers have provided in-depth assistance to approximately 2,400 applicants annually, while proving representation in filing or at mediation or hearing in a much smaller number of applications (approx.  600 per year)  </a:t>
            </a:r>
          </a:p>
          <a:p>
            <a:endParaRPr lang="en-CA" sz="1800" dirty="0" smtClean="0">
              <a:latin typeface="+mj-lt"/>
            </a:endParaRPr>
          </a:p>
          <a:p>
            <a:r>
              <a:rPr lang="en-CA" sz="1800" dirty="0" smtClean="0">
                <a:latin typeface="+mj-lt"/>
              </a:rPr>
              <a:t>Taking you more deeply into the numbers, our analysis of 10 months of Tribunal decisions demonstrated that over 85% of successful self-represented applicants had received legal assistance from the Centre.  </a:t>
            </a:r>
            <a:endParaRPr lang="en-CA" sz="1800" dirty="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8</a:t>
            </a:fld>
            <a:endParaRPr lang="en-CA"/>
          </a:p>
        </p:txBody>
      </p:sp>
    </p:spTree>
    <p:extLst>
      <p:ext uri="{BB962C8B-B14F-4D97-AF65-F5344CB8AC3E}">
        <p14:creationId xmlns:p14="http://schemas.microsoft.com/office/powerpoint/2010/main" xmlns="" val="2101296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CA" sz="3200" dirty="0" smtClean="0"/>
              <a:t>Would the HRLSC like to represent more applicants at mediation and hearings? </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latin typeface="+mj-lt"/>
              </a:rPr>
              <a:t>Yes.  Our resources do not match the demand.  </a:t>
            </a:r>
          </a:p>
          <a:p>
            <a:endParaRPr lang="en-CA" dirty="0" smtClean="0">
              <a:latin typeface="+mj-lt"/>
            </a:endParaRPr>
          </a:p>
          <a:p>
            <a:r>
              <a:rPr lang="en-CA" dirty="0" smtClean="0">
                <a:latin typeface="+mj-lt"/>
              </a:rPr>
              <a:t>What are the options?    </a:t>
            </a:r>
          </a:p>
          <a:p>
            <a:pPr lvl="1"/>
            <a:r>
              <a:rPr lang="en-CA" sz="1900" dirty="0" smtClean="0">
                <a:latin typeface="+mj-lt"/>
              </a:rPr>
              <a:t>Provide less lawyer assistance to self-representing applicants?</a:t>
            </a:r>
          </a:p>
          <a:p>
            <a:pPr lvl="1"/>
            <a:r>
              <a:rPr lang="en-CA" sz="1900" dirty="0" smtClean="0">
                <a:latin typeface="+mj-lt"/>
              </a:rPr>
              <a:t>Divert resources from our telephone advice line?  </a:t>
            </a:r>
          </a:p>
          <a:p>
            <a:pPr lvl="1"/>
            <a:r>
              <a:rPr lang="en-CA" sz="1900" dirty="0">
                <a:latin typeface="+mj-lt"/>
              </a:rPr>
              <a:t>Reduce the number of lawyers and hire more paralegals?</a:t>
            </a:r>
            <a:endParaRPr lang="en-CA" sz="1900" dirty="0" smtClean="0">
              <a:latin typeface="+mj-lt"/>
            </a:endParaRPr>
          </a:p>
          <a:p>
            <a:endParaRPr lang="en-CA" sz="1900" dirty="0" smtClean="0">
              <a:latin typeface="+mj-lt"/>
            </a:endParaRPr>
          </a:p>
          <a:p>
            <a:r>
              <a:rPr lang="en-CA" sz="1900" dirty="0" smtClean="0">
                <a:latin typeface="+mj-lt"/>
              </a:rPr>
              <a:t>Triage model – our lawyers (or paralegals) interview every applicant with a possibly meritorious claim.   </a:t>
            </a:r>
          </a:p>
          <a:p>
            <a:r>
              <a:rPr lang="en-CA" sz="1900" dirty="0" smtClean="0">
                <a:latin typeface="+mj-lt"/>
              </a:rPr>
              <a:t>We try to identify and represent every applicant who wants representation and has an arguable case.   But we prioritize service to those with the greatest challenges in self-representing.  </a:t>
            </a:r>
          </a:p>
          <a:p>
            <a:endParaRPr lang="en-CA" sz="1900" dirty="0" smtClean="0">
              <a:latin typeface="+mj-lt"/>
            </a:endParaRPr>
          </a:p>
          <a:p>
            <a:r>
              <a:rPr lang="en-CA" sz="1900" dirty="0" smtClean="0">
                <a:latin typeface="+mj-lt"/>
              </a:rPr>
              <a:t>We are proud of the fact that we have provided assistance to the vast majority of self-representing applicants who win at their hearings.  But we are perhaps even more pleased when we can represent and win.  </a:t>
            </a:r>
          </a:p>
          <a:p>
            <a:endParaRPr lang="en-CA" sz="1900" dirty="0" smtClean="0">
              <a:latin typeface="+mj-lt"/>
            </a:endParaRPr>
          </a:p>
          <a:p>
            <a:r>
              <a:rPr lang="en-CA" sz="1900" dirty="0" smtClean="0">
                <a:latin typeface="+mj-lt"/>
              </a:rPr>
              <a:t>Hard to find good options within current resources. </a:t>
            </a:r>
            <a:endParaRPr lang="en-CA" sz="1900" dirty="0">
              <a:latin typeface="+mj-lt"/>
            </a:endParaRPr>
          </a:p>
        </p:txBody>
      </p:sp>
      <p:sp>
        <p:nvSpPr>
          <p:cNvPr id="4" name="Slide Number Placeholder 3"/>
          <p:cNvSpPr>
            <a:spLocks noGrp="1"/>
          </p:cNvSpPr>
          <p:nvPr>
            <p:ph type="sldNum" sz="quarter" idx="12"/>
          </p:nvPr>
        </p:nvSpPr>
        <p:spPr/>
        <p:txBody>
          <a:bodyPr/>
          <a:lstStyle/>
          <a:p>
            <a:fld id="{7D9F10E9-AA68-43B4-9218-EF9C5B79477D}" type="slidenum">
              <a:rPr lang="en-CA" smtClean="0"/>
              <a:pPr/>
              <a:t>9</a:t>
            </a:fld>
            <a:endParaRPr lang="en-CA"/>
          </a:p>
        </p:txBody>
      </p:sp>
    </p:spTree>
    <p:extLst>
      <p:ext uri="{BB962C8B-B14F-4D97-AF65-F5344CB8AC3E}">
        <p14:creationId xmlns:p14="http://schemas.microsoft.com/office/powerpoint/2010/main" xmlns="" val="375802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5850</TotalTime>
  <Words>1727</Words>
  <Application>Microsoft Office PowerPoint</Application>
  <PresentationFormat>On-screen Show (4:3)</PresentationFormat>
  <Paragraphs>197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Adjudicating Human Rights in the Workplace   Queen`s University Faculty of Law</vt:lpstr>
      <vt:lpstr>HRLSC in the Pinto Report:   Snapshot of Service Numbers for 2011/12</vt:lpstr>
      <vt:lpstr>HRLSC in the Pinto Report:   Range of Services</vt:lpstr>
      <vt:lpstr>HRLSC in the Pinto Report:  Systemic Discrimination &amp; Public Interest Remedies</vt:lpstr>
      <vt:lpstr>HRLSC in the Pinto Report:  Key Challenge </vt:lpstr>
      <vt:lpstr>HRLSC in the Pinto Report:   Expanding our Service Capacity</vt:lpstr>
      <vt:lpstr>HRLSC in the Pinto Report:   Realistic Analysis of Representation Levels</vt:lpstr>
      <vt:lpstr>HRLSC in the Pinto Report: Assisting self-represented applicants</vt:lpstr>
      <vt:lpstr>Would the HRLSC like to represent more applicants at mediation and hearings? </vt:lpstr>
      <vt:lpstr>Specific Pinto Recommendations for HRLSC:   Telephone Advice Service</vt:lpstr>
      <vt:lpstr>Pinto Recommendations for HRLSC: Wait Times for Non-urgent Interviews</vt:lpstr>
      <vt:lpstr>Pinto Recommendations for HRLSC:  Duty Counsel Program for Mediations</vt:lpstr>
      <vt:lpstr>Pinto Recommendations for HRLSC:  Expand regional staff placed in clinics</vt:lpstr>
      <vt:lpstr>Pinto Recommendations for HRLSC: Better communication; more collaboration with Commission and Tribunal</vt:lpstr>
      <vt:lpstr>Pinto Recommendations for HRLSC: Increase Engagement of Aboriginal Persons </vt:lpstr>
      <vt:lpstr>Pinto Recommendations for HRLSC: Increased Funding</vt:lpstr>
    </vt:vector>
  </TitlesOfParts>
  <Company>Human Rights Legal Support Centre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Human Rights Legal Support Centre doing?</dc:title>
  <dc:creator>Kathy Laird</dc:creator>
  <cp:lastModifiedBy>nm62</cp:lastModifiedBy>
  <cp:revision>133</cp:revision>
  <cp:lastPrinted>2012-11-08T20:40:43Z</cp:lastPrinted>
  <dcterms:created xsi:type="dcterms:W3CDTF">2012-05-08T20:50:17Z</dcterms:created>
  <dcterms:modified xsi:type="dcterms:W3CDTF">2012-11-13T13:43:38Z</dcterms:modified>
</cp:coreProperties>
</file>