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05" r:id="rId2"/>
    <p:sldId id="406" r:id="rId3"/>
    <p:sldId id="378" r:id="rId4"/>
    <p:sldId id="380" r:id="rId5"/>
    <p:sldId id="363" r:id="rId6"/>
    <p:sldId id="366" r:id="rId7"/>
    <p:sldId id="352" r:id="rId8"/>
    <p:sldId id="381" r:id="rId9"/>
    <p:sldId id="365" r:id="rId10"/>
    <p:sldId id="338" r:id="rId11"/>
    <p:sldId id="364" r:id="rId12"/>
    <p:sldId id="369" r:id="rId13"/>
    <p:sldId id="403" r:id="rId14"/>
    <p:sldId id="383" r:id="rId15"/>
    <p:sldId id="385" r:id="rId16"/>
    <p:sldId id="387" r:id="rId17"/>
    <p:sldId id="388" r:id="rId18"/>
    <p:sldId id="389" r:id="rId19"/>
    <p:sldId id="392" r:id="rId20"/>
    <p:sldId id="393" r:id="rId21"/>
    <p:sldId id="386" r:id="rId22"/>
    <p:sldId id="357" r:id="rId23"/>
    <p:sldId id="358" r:id="rId24"/>
    <p:sldId id="359" r:id="rId25"/>
    <p:sldId id="397" r:id="rId26"/>
    <p:sldId id="398" r:id="rId27"/>
    <p:sldId id="404" r:id="rId28"/>
    <p:sldId id="399" r:id="rId29"/>
    <p:sldId id="400" r:id="rId30"/>
    <p:sldId id="401" r:id="rId31"/>
  </p:sldIdLst>
  <p:sldSz cx="9144000" cy="6858000" type="screen4x3"/>
  <p:notesSz cx="6950075" cy="9167813"/>
  <p:defaultTextStyle>
    <a:defPPr>
      <a:defRPr lang="en-CA"/>
    </a:defPPr>
    <a:lvl1pPr algn="l" rtl="0" fontAlgn="base">
      <a:spcBef>
        <a:spcPct val="0"/>
      </a:spcBef>
      <a:spcAft>
        <a:spcPct val="0"/>
      </a:spcAft>
      <a:defRPr kern="1200">
        <a:solidFill>
          <a:schemeClr val="accent2"/>
        </a:solidFill>
        <a:latin typeface="Arial Black" pitchFamily="34" charset="0"/>
        <a:ea typeface="+mn-ea"/>
        <a:cs typeface="+mn-cs"/>
      </a:defRPr>
    </a:lvl1pPr>
    <a:lvl2pPr marL="457200" algn="l" rtl="0" fontAlgn="base">
      <a:spcBef>
        <a:spcPct val="0"/>
      </a:spcBef>
      <a:spcAft>
        <a:spcPct val="0"/>
      </a:spcAft>
      <a:defRPr kern="1200">
        <a:solidFill>
          <a:schemeClr val="accent2"/>
        </a:solidFill>
        <a:latin typeface="Arial Black" pitchFamily="34" charset="0"/>
        <a:ea typeface="+mn-ea"/>
        <a:cs typeface="+mn-cs"/>
      </a:defRPr>
    </a:lvl2pPr>
    <a:lvl3pPr marL="914400" algn="l" rtl="0" fontAlgn="base">
      <a:spcBef>
        <a:spcPct val="0"/>
      </a:spcBef>
      <a:spcAft>
        <a:spcPct val="0"/>
      </a:spcAft>
      <a:defRPr kern="1200">
        <a:solidFill>
          <a:schemeClr val="accent2"/>
        </a:solidFill>
        <a:latin typeface="Arial Black" pitchFamily="34" charset="0"/>
        <a:ea typeface="+mn-ea"/>
        <a:cs typeface="+mn-cs"/>
      </a:defRPr>
    </a:lvl3pPr>
    <a:lvl4pPr marL="1371600" algn="l" rtl="0" fontAlgn="base">
      <a:spcBef>
        <a:spcPct val="0"/>
      </a:spcBef>
      <a:spcAft>
        <a:spcPct val="0"/>
      </a:spcAft>
      <a:defRPr kern="1200">
        <a:solidFill>
          <a:schemeClr val="accent2"/>
        </a:solidFill>
        <a:latin typeface="Arial Black" pitchFamily="34" charset="0"/>
        <a:ea typeface="+mn-ea"/>
        <a:cs typeface="+mn-cs"/>
      </a:defRPr>
    </a:lvl4pPr>
    <a:lvl5pPr marL="1828800" algn="l" rtl="0" fontAlgn="base">
      <a:spcBef>
        <a:spcPct val="0"/>
      </a:spcBef>
      <a:spcAft>
        <a:spcPct val="0"/>
      </a:spcAft>
      <a:defRPr kern="1200">
        <a:solidFill>
          <a:schemeClr val="accent2"/>
        </a:solidFill>
        <a:latin typeface="Arial Black" pitchFamily="34" charset="0"/>
        <a:ea typeface="+mn-ea"/>
        <a:cs typeface="+mn-cs"/>
      </a:defRPr>
    </a:lvl5pPr>
    <a:lvl6pPr marL="2286000" algn="l" defTabSz="914400" rtl="0" eaLnBrk="1" latinLnBrk="0" hangingPunct="1">
      <a:defRPr kern="1200">
        <a:solidFill>
          <a:schemeClr val="accent2"/>
        </a:solidFill>
        <a:latin typeface="Arial Black" pitchFamily="34" charset="0"/>
        <a:ea typeface="+mn-ea"/>
        <a:cs typeface="+mn-cs"/>
      </a:defRPr>
    </a:lvl6pPr>
    <a:lvl7pPr marL="2743200" algn="l" defTabSz="914400" rtl="0" eaLnBrk="1" latinLnBrk="0" hangingPunct="1">
      <a:defRPr kern="1200">
        <a:solidFill>
          <a:schemeClr val="accent2"/>
        </a:solidFill>
        <a:latin typeface="Arial Black" pitchFamily="34" charset="0"/>
        <a:ea typeface="+mn-ea"/>
        <a:cs typeface="+mn-cs"/>
      </a:defRPr>
    </a:lvl7pPr>
    <a:lvl8pPr marL="3200400" algn="l" defTabSz="914400" rtl="0" eaLnBrk="1" latinLnBrk="0" hangingPunct="1">
      <a:defRPr kern="1200">
        <a:solidFill>
          <a:schemeClr val="accent2"/>
        </a:solidFill>
        <a:latin typeface="Arial Black" pitchFamily="34" charset="0"/>
        <a:ea typeface="+mn-ea"/>
        <a:cs typeface="+mn-cs"/>
      </a:defRPr>
    </a:lvl8pPr>
    <a:lvl9pPr marL="3657600" algn="l" defTabSz="914400" rtl="0" eaLnBrk="1" latinLnBrk="0" hangingPunct="1">
      <a:defRPr kern="1200">
        <a:solidFill>
          <a:schemeClr val="accent2"/>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9C1"/>
    <a:srgbClr val="FFFF99"/>
    <a:srgbClr val="FF3300"/>
    <a:srgbClr val="FF6600"/>
    <a:srgbClr val="6A9BDE"/>
    <a:srgbClr val="003366"/>
    <a:srgbClr val="3677D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46" autoAdjust="0"/>
  </p:normalViewPr>
  <p:slideViewPr>
    <p:cSldViewPr>
      <p:cViewPr>
        <p:scale>
          <a:sx n="60" d="100"/>
          <a:sy n="60" d="100"/>
        </p:scale>
        <p:origin x="-70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08" y="492"/>
      </p:cViewPr>
      <p:guideLst>
        <p:guide orient="horz" pos="2888"/>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oleObject" Target="file:///C:\MCW%20Data\TALKS\TALKS10\IRPP%20May\current%20xls%20and%20related\April21_Wolf_base(AIW)%20k.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MCW%20Data\TALKS\TALKS10\IRPP%20May\current%20xls%20Apr%202010\April22_base_withHouse_HEdrawdown_50%25%20c.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70" b="1" i="0" u="none" strike="noStrike" baseline="0">
                <a:solidFill>
                  <a:srgbClr val="000000"/>
                </a:solidFill>
                <a:latin typeface="Arial"/>
                <a:ea typeface="Arial"/>
                <a:cs typeface="Arial"/>
              </a:defRPr>
            </a:pPr>
            <a:r>
              <a:rPr lang="en-CA" dirty="0" smtClean="0"/>
              <a:t>Demographic Ratios</a:t>
            </a:r>
            <a:endParaRPr lang="en-CA" dirty="0"/>
          </a:p>
        </c:rich>
      </c:tx>
      <c:layout>
        <c:manualLayout>
          <c:xMode val="edge"/>
          <c:yMode val="edge"/>
          <c:x val="0.34460321304940528"/>
          <c:y val="1.3043478260869565E-2"/>
        </c:manualLayout>
      </c:layout>
      <c:overlay val="0"/>
      <c:spPr>
        <a:noFill/>
        <a:ln w="25769">
          <a:noFill/>
        </a:ln>
      </c:spPr>
    </c:title>
    <c:autoTitleDeleted val="0"/>
    <c:plotArea>
      <c:layout>
        <c:manualLayout>
          <c:layoutTarget val="inner"/>
          <c:xMode val="edge"/>
          <c:yMode val="edge"/>
          <c:x val="8.7794432548179868E-2"/>
          <c:y val="0.12892561983471074"/>
          <c:w val="0.87580299785867233"/>
          <c:h val="0.81983471074380165"/>
        </c:manualLayout>
      </c:layout>
      <c:scatterChart>
        <c:scatterStyle val="lineMarker"/>
        <c:varyColors val="0"/>
        <c:ser>
          <c:idx val="0"/>
          <c:order val="0"/>
          <c:tx>
            <c:strRef>
              <c:f>'Dependency &amp; Hours'!$A$20</c:f>
              <c:strCache>
                <c:ptCount val="1"/>
                <c:pt idx="0">
                  <c:v>Old Age Ratio</c:v>
                </c:pt>
              </c:strCache>
            </c:strRef>
          </c:tx>
          <c:spPr>
            <a:ln w="38654">
              <a:solidFill>
                <a:srgbClr val="0000FF"/>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Hours'!$B$20:$CD$20</c:f>
              <c:numCache>
                <c:formatCode>General</c:formatCode>
                <c:ptCount val="81"/>
                <c:pt idx="0">
                  <c:v>7.9853308607596943E-2</c:v>
                </c:pt>
                <c:pt idx="1">
                  <c:v>8.0222327805934884E-2</c:v>
                </c:pt>
                <c:pt idx="2">
                  <c:v>8.0510364870343035E-2</c:v>
                </c:pt>
                <c:pt idx="3">
                  <c:v>8.0755585636622967E-2</c:v>
                </c:pt>
                <c:pt idx="4">
                  <c:v>8.1106584691257783E-2</c:v>
                </c:pt>
                <c:pt idx="5">
                  <c:v>8.1431609685526984E-2</c:v>
                </c:pt>
                <c:pt idx="6">
                  <c:v>8.1982456796550349E-2</c:v>
                </c:pt>
                <c:pt idx="7">
                  <c:v>8.2770719425879977E-2</c:v>
                </c:pt>
                <c:pt idx="8">
                  <c:v>8.3909244082940412E-2</c:v>
                </c:pt>
                <c:pt idx="9">
                  <c:v>8.4933277190990003E-2</c:v>
                </c:pt>
                <c:pt idx="10">
                  <c:v>8.6083589038836894E-2</c:v>
                </c:pt>
                <c:pt idx="11">
                  <c:v>8.7601226767986595E-2</c:v>
                </c:pt>
                <c:pt idx="12">
                  <c:v>8.9008248778677801E-2</c:v>
                </c:pt>
                <c:pt idx="13">
                  <c:v>9.0687949145961566E-2</c:v>
                </c:pt>
                <c:pt idx="14">
                  <c:v>9.2551907608538958E-2</c:v>
                </c:pt>
                <c:pt idx="15">
                  <c:v>9.498923201483514E-2</c:v>
                </c:pt>
                <c:pt idx="16">
                  <c:v>9.7379165641838961E-2</c:v>
                </c:pt>
                <c:pt idx="17">
                  <c:v>9.9576810373563487E-2</c:v>
                </c:pt>
                <c:pt idx="18">
                  <c:v>0.10175321898534552</c:v>
                </c:pt>
                <c:pt idx="19">
                  <c:v>0.1037968043273646</c:v>
                </c:pt>
                <c:pt idx="20">
                  <c:v>0.10587827888689313</c:v>
                </c:pt>
                <c:pt idx="21">
                  <c:v>0.10764962322119127</c:v>
                </c:pt>
                <c:pt idx="22">
                  <c:v>0.10942480135140668</c:v>
                </c:pt>
                <c:pt idx="23">
                  <c:v>0.11120697539981338</c:v>
                </c:pt>
                <c:pt idx="24">
                  <c:v>0.11293655816669235</c:v>
                </c:pt>
                <c:pt idx="25">
                  <c:v>0.11485487261045357</c:v>
                </c:pt>
                <c:pt idx="26">
                  <c:v>0.11656208610794086</c:v>
                </c:pt>
                <c:pt idx="27">
                  <c:v>0.11806271610313032</c:v>
                </c:pt>
                <c:pt idx="28">
                  <c:v>0.11937034608668939</c:v>
                </c:pt>
                <c:pt idx="29">
                  <c:v>0.12078223120414669</c:v>
                </c:pt>
                <c:pt idx="30">
                  <c:v>0.12192663014665181</c:v>
                </c:pt>
                <c:pt idx="31">
                  <c:v>0.12304540136944161</c:v>
                </c:pt>
                <c:pt idx="32">
                  <c:v>0.12444962401613095</c:v>
                </c:pt>
                <c:pt idx="33">
                  <c:v>0.12597060191879156</c:v>
                </c:pt>
                <c:pt idx="34">
                  <c:v>0.12778105540264365</c:v>
                </c:pt>
                <c:pt idx="35">
                  <c:v>0.12975195811168813</c:v>
                </c:pt>
                <c:pt idx="36">
                  <c:v>0.13207166841885887</c:v>
                </c:pt>
                <c:pt idx="37">
                  <c:v>0.13449186426084345</c:v>
                </c:pt>
                <c:pt idx="38">
                  <c:v>0.13700715072536002</c:v>
                </c:pt>
                <c:pt idx="39">
                  <c:v>0.13985803184992132</c:v>
                </c:pt>
                <c:pt idx="40">
                  <c:v>0.1431471156684751</c:v>
                </c:pt>
                <c:pt idx="41">
                  <c:v>0.14696723191296765</c:v>
                </c:pt>
                <c:pt idx="42">
                  <c:v>0.15127812032754326</c:v>
                </c:pt>
                <c:pt idx="43">
                  <c:v>0.1550866776038082</c:v>
                </c:pt>
                <c:pt idx="44">
                  <c:v>0.15892699485513431</c:v>
                </c:pt>
                <c:pt idx="45">
                  <c:v>0.16275419874056063</c:v>
                </c:pt>
                <c:pt idx="46">
                  <c:v>0.16688504117604891</c:v>
                </c:pt>
                <c:pt idx="47">
                  <c:v>0.17129730281131522</c:v>
                </c:pt>
                <c:pt idx="48">
                  <c:v>0.17602997934658096</c:v>
                </c:pt>
                <c:pt idx="49">
                  <c:v>0.1810769878931448</c:v>
                </c:pt>
                <c:pt idx="50">
                  <c:v>0.18601935218699017</c:v>
                </c:pt>
                <c:pt idx="51">
                  <c:v>0.19116612655871631</c:v>
                </c:pt>
                <c:pt idx="52">
                  <c:v>0.19657390643630013</c:v>
                </c:pt>
                <c:pt idx="53">
                  <c:v>0.20220620288013344</c:v>
                </c:pt>
                <c:pt idx="54">
                  <c:v>0.20740165570381461</c:v>
                </c:pt>
                <c:pt idx="55">
                  <c:v>0.21263005066703725</c:v>
                </c:pt>
                <c:pt idx="56">
                  <c:v>0.21749975944715313</c:v>
                </c:pt>
                <c:pt idx="57">
                  <c:v>0.22232730349707491</c:v>
                </c:pt>
                <c:pt idx="58">
                  <c:v>0.22693397956033148</c:v>
                </c:pt>
                <c:pt idx="59">
                  <c:v>0.23073429981799504</c:v>
                </c:pt>
                <c:pt idx="60">
                  <c:v>0.23368759033925418</c:v>
                </c:pt>
                <c:pt idx="61">
                  <c:v>0.23599867648844447</c:v>
                </c:pt>
                <c:pt idx="62">
                  <c:v>0.23794264573695392</c:v>
                </c:pt>
                <c:pt idx="63">
                  <c:v>0.23988494764741153</c:v>
                </c:pt>
                <c:pt idx="64">
                  <c:v>0.24185710414573647</c:v>
                </c:pt>
                <c:pt idx="65">
                  <c:v>0.24369308162385001</c:v>
                </c:pt>
                <c:pt idx="66">
                  <c:v>0.24508959531993857</c:v>
                </c:pt>
                <c:pt idx="67">
                  <c:v>0.24629221087688538</c:v>
                </c:pt>
                <c:pt idx="68">
                  <c:v>0.24717503715345587</c:v>
                </c:pt>
                <c:pt idx="69">
                  <c:v>0.24806616936184181</c:v>
                </c:pt>
                <c:pt idx="70">
                  <c:v>0.24898858836344376</c:v>
                </c:pt>
                <c:pt idx="71">
                  <c:v>0.24994640141501476</c:v>
                </c:pt>
                <c:pt idx="72">
                  <c:v>0.2507738512306526</c:v>
                </c:pt>
                <c:pt idx="73">
                  <c:v>0.25166354091954818</c:v>
                </c:pt>
                <c:pt idx="74">
                  <c:v>0.25261480295131755</c:v>
                </c:pt>
                <c:pt idx="75">
                  <c:v>0.25356679778047253</c:v>
                </c:pt>
                <c:pt idx="76">
                  <c:v>0.25455921975707174</c:v>
                </c:pt>
                <c:pt idx="77">
                  <c:v>0.25565122988348887</c:v>
                </c:pt>
                <c:pt idx="78">
                  <c:v>0.2569309531833624</c:v>
                </c:pt>
                <c:pt idx="79">
                  <c:v>0.25832210014374496</c:v>
                </c:pt>
                <c:pt idx="80">
                  <c:v>0.25988101987415113</c:v>
                </c:pt>
              </c:numCache>
            </c:numRef>
          </c:yVal>
          <c:smooth val="0"/>
        </c:ser>
        <c:ser>
          <c:idx val="1"/>
          <c:order val="1"/>
          <c:tx>
            <c:strRef>
              <c:f>'Dependency &amp; Hours'!$A$21</c:f>
              <c:strCache>
                <c:ptCount val="1"/>
                <c:pt idx="0">
                  <c:v>Total Ratio</c:v>
                </c:pt>
              </c:strCache>
            </c:strRef>
          </c:tx>
          <c:spPr>
            <a:ln w="38654">
              <a:solidFill>
                <a:srgbClr val="FF0000"/>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Hours'!$B$21:$CD$21</c:f>
              <c:numCache>
                <c:formatCode>General</c:formatCode>
                <c:ptCount val="81"/>
                <c:pt idx="0">
                  <c:v>0.46220047831106842</c:v>
                </c:pt>
                <c:pt idx="1">
                  <c:v>0.45590031251816554</c:v>
                </c:pt>
                <c:pt idx="2">
                  <c:v>0.44848955092793774</c:v>
                </c:pt>
                <c:pt idx="3">
                  <c:v>0.44049960274509559</c:v>
                </c:pt>
                <c:pt idx="4">
                  <c:v>0.43337644824363875</c:v>
                </c:pt>
                <c:pt idx="5">
                  <c:v>0.42625642980024575</c:v>
                </c:pt>
                <c:pt idx="6">
                  <c:v>0.41874720873121152</c:v>
                </c:pt>
                <c:pt idx="7">
                  <c:v>0.41121257008144313</c:v>
                </c:pt>
                <c:pt idx="8">
                  <c:v>0.40433493662146175</c:v>
                </c:pt>
                <c:pt idx="9">
                  <c:v>0.39791380357573747</c:v>
                </c:pt>
                <c:pt idx="10">
                  <c:v>0.39174809048610987</c:v>
                </c:pt>
                <c:pt idx="11">
                  <c:v>0.38584154610209914</c:v>
                </c:pt>
                <c:pt idx="12">
                  <c:v>0.38046112203967353</c:v>
                </c:pt>
                <c:pt idx="13">
                  <c:v>0.37641944919478421</c:v>
                </c:pt>
                <c:pt idx="14">
                  <c:v>0.37401229769248151</c:v>
                </c:pt>
                <c:pt idx="15">
                  <c:v>0.37306875344270496</c:v>
                </c:pt>
                <c:pt idx="16">
                  <c:v>0.37281937429526746</c:v>
                </c:pt>
                <c:pt idx="17">
                  <c:v>0.37271105247754927</c:v>
                </c:pt>
                <c:pt idx="18">
                  <c:v>0.37272466341963423</c:v>
                </c:pt>
                <c:pt idx="19">
                  <c:v>0.37309626797377488</c:v>
                </c:pt>
                <c:pt idx="20">
                  <c:v>0.37383482710658872</c:v>
                </c:pt>
                <c:pt idx="21">
                  <c:v>0.37434651352356929</c:v>
                </c:pt>
                <c:pt idx="22">
                  <c:v>0.37500186936466345</c:v>
                </c:pt>
                <c:pt idx="23">
                  <c:v>0.37578895625892572</c:v>
                </c:pt>
                <c:pt idx="24">
                  <c:v>0.37619866244675204</c:v>
                </c:pt>
                <c:pt idx="25">
                  <c:v>0.3766638470889454</c:v>
                </c:pt>
                <c:pt idx="26">
                  <c:v>0.37658711177032556</c:v>
                </c:pt>
                <c:pt idx="27">
                  <c:v>0.37561431024211567</c:v>
                </c:pt>
                <c:pt idx="28">
                  <c:v>0.37405303297161707</c:v>
                </c:pt>
                <c:pt idx="29">
                  <c:v>0.37259693752733791</c:v>
                </c:pt>
                <c:pt idx="30">
                  <c:v>0.37047757433068013</c:v>
                </c:pt>
                <c:pt idx="31">
                  <c:v>0.36833172399436565</c:v>
                </c:pt>
                <c:pt idx="32">
                  <c:v>0.36630624000047474</c:v>
                </c:pt>
                <c:pt idx="33">
                  <c:v>0.36443647205500046</c:v>
                </c:pt>
                <c:pt idx="34">
                  <c:v>0.3628610336258572</c:v>
                </c:pt>
                <c:pt idx="35">
                  <c:v>0.36162328404455674</c:v>
                </c:pt>
                <c:pt idx="36">
                  <c:v>0.36069362075119077</c:v>
                </c:pt>
                <c:pt idx="37">
                  <c:v>0.36004830921552405</c:v>
                </c:pt>
                <c:pt idx="38">
                  <c:v>0.35910953631200132</c:v>
                </c:pt>
                <c:pt idx="39">
                  <c:v>0.35851417714252676</c:v>
                </c:pt>
                <c:pt idx="40">
                  <c:v>0.3583745774009276</c:v>
                </c:pt>
                <c:pt idx="41">
                  <c:v>0.35923700895975313</c:v>
                </c:pt>
                <c:pt idx="42">
                  <c:v>0.36084669603748371</c:v>
                </c:pt>
                <c:pt idx="43">
                  <c:v>0.36209389038027029</c:v>
                </c:pt>
                <c:pt idx="44">
                  <c:v>0.3634959840419591</c:v>
                </c:pt>
                <c:pt idx="45">
                  <c:v>0.36562276208753619</c:v>
                </c:pt>
                <c:pt idx="46">
                  <c:v>0.36840611948756369</c:v>
                </c:pt>
                <c:pt idx="47">
                  <c:v>0.37168592755362195</c:v>
                </c:pt>
                <c:pt idx="48">
                  <c:v>0.37540956835345624</c:v>
                </c:pt>
                <c:pt idx="49">
                  <c:v>0.37965452955997953</c:v>
                </c:pt>
                <c:pt idx="50">
                  <c:v>0.38409996863215429</c:v>
                </c:pt>
                <c:pt idx="51">
                  <c:v>0.3888378688660783</c:v>
                </c:pt>
                <c:pt idx="52">
                  <c:v>0.39388052226850406</c:v>
                </c:pt>
                <c:pt idx="53">
                  <c:v>0.39888351025439639</c:v>
                </c:pt>
                <c:pt idx="54">
                  <c:v>0.40364478734358866</c:v>
                </c:pt>
                <c:pt idx="55">
                  <c:v>0.40836008974290583</c:v>
                </c:pt>
                <c:pt idx="56">
                  <c:v>0.41254421561678906</c:v>
                </c:pt>
                <c:pt idx="57">
                  <c:v>0.41677802021923244</c:v>
                </c:pt>
                <c:pt idx="58">
                  <c:v>0.42058154099217121</c:v>
                </c:pt>
                <c:pt idx="59">
                  <c:v>0.42357009923996203</c:v>
                </c:pt>
                <c:pt idx="60">
                  <c:v>0.42573198431376313</c:v>
                </c:pt>
                <c:pt idx="61">
                  <c:v>0.42699997872713863</c:v>
                </c:pt>
                <c:pt idx="62">
                  <c:v>0.42797535213263072</c:v>
                </c:pt>
                <c:pt idx="63">
                  <c:v>0.42897498951528534</c:v>
                </c:pt>
                <c:pt idx="64">
                  <c:v>0.42989401796672511</c:v>
                </c:pt>
                <c:pt idx="65">
                  <c:v>0.4307751868819214</c:v>
                </c:pt>
                <c:pt idx="66">
                  <c:v>0.43118023487423751</c:v>
                </c:pt>
                <c:pt idx="67">
                  <c:v>0.43161813490140638</c:v>
                </c:pt>
                <c:pt idx="68">
                  <c:v>0.43169625079530394</c:v>
                </c:pt>
                <c:pt idx="69">
                  <c:v>0.43175740878463253</c:v>
                </c:pt>
                <c:pt idx="70">
                  <c:v>0.43192186017934608</c:v>
                </c:pt>
                <c:pt idx="71">
                  <c:v>0.43214649019464768</c:v>
                </c:pt>
                <c:pt idx="72">
                  <c:v>0.43240096013561125</c:v>
                </c:pt>
                <c:pt idx="73">
                  <c:v>0.43280780089458898</c:v>
                </c:pt>
                <c:pt idx="74">
                  <c:v>0.43328485903608471</c:v>
                </c:pt>
                <c:pt idx="75">
                  <c:v>0.43402420449078843</c:v>
                </c:pt>
                <c:pt idx="76">
                  <c:v>0.43475409789934261</c:v>
                </c:pt>
                <c:pt idx="77">
                  <c:v>0.43555616808815695</c:v>
                </c:pt>
                <c:pt idx="78">
                  <c:v>0.43688666225350242</c:v>
                </c:pt>
                <c:pt idx="79">
                  <c:v>0.43802405585061671</c:v>
                </c:pt>
                <c:pt idx="80">
                  <c:v>0.43851003306539493</c:v>
                </c:pt>
              </c:numCache>
            </c:numRef>
          </c:yVal>
          <c:smooth val="0"/>
        </c:ser>
        <c:dLbls>
          <c:showLegendKey val="0"/>
          <c:showVal val="0"/>
          <c:showCatName val="0"/>
          <c:showSerName val="0"/>
          <c:showPercent val="0"/>
          <c:showBubbleSize val="0"/>
        </c:dLbls>
        <c:axId val="40505280"/>
        <c:axId val="40505856"/>
      </c:scatterChart>
      <c:valAx>
        <c:axId val="40505280"/>
        <c:scaling>
          <c:orientation val="minMax"/>
          <c:max val="2031"/>
          <c:min val="1971"/>
        </c:scaling>
        <c:delete val="0"/>
        <c:axPos val="b"/>
        <c:numFmt formatCode="General" sourceLinked="1"/>
        <c:majorTickMark val="out"/>
        <c:minorTickMark val="none"/>
        <c:tickLblPos val="nextTo"/>
        <c:spPr>
          <a:ln w="3221">
            <a:solidFill>
              <a:srgbClr val="000000"/>
            </a:solidFill>
            <a:prstDash val="solid"/>
          </a:ln>
        </c:spPr>
        <c:txPr>
          <a:bodyPr rot="0" vert="horz"/>
          <a:lstStyle/>
          <a:p>
            <a:pPr>
              <a:defRPr sz="1091" b="1" i="0" u="none" strike="noStrike" baseline="0">
                <a:solidFill>
                  <a:srgbClr val="000000"/>
                </a:solidFill>
                <a:latin typeface="Arial"/>
                <a:ea typeface="Arial"/>
                <a:cs typeface="Arial"/>
              </a:defRPr>
            </a:pPr>
            <a:endParaRPr lang="en-US"/>
          </a:p>
        </c:txPr>
        <c:crossAx val="40505856"/>
        <c:crosses val="autoZero"/>
        <c:crossBetween val="midCat"/>
        <c:majorUnit val="10"/>
      </c:valAx>
      <c:valAx>
        <c:axId val="40505856"/>
        <c:scaling>
          <c:orientation val="minMax"/>
        </c:scaling>
        <c:delete val="0"/>
        <c:axPos val="l"/>
        <c:majorGridlines>
          <c:spPr>
            <a:ln w="3221">
              <a:solidFill>
                <a:srgbClr val="000000"/>
              </a:solidFill>
              <a:prstDash val="solid"/>
            </a:ln>
          </c:spPr>
        </c:majorGridlines>
        <c:numFmt formatCode="0.00" sourceLinked="0"/>
        <c:majorTickMark val="out"/>
        <c:minorTickMark val="none"/>
        <c:tickLblPos val="nextTo"/>
        <c:spPr>
          <a:ln w="3221">
            <a:solidFill>
              <a:srgbClr val="000000"/>
            </a:solidFill>
            <a:prstDash val="solid"/>
          </a:ln>
        </c:spPr>
        <c:txPr>
          <a:bodyPr rot="0" vert="horz"/>
          <a:lstStyle/>
          <a:p>
            <a:pPr>
              <a:defRPr sz="1040" b="1" i="0" u="none" strike="noStrike" baseline="0">
                <a:solidFill>
                  <a:srgbClr val="000000"/>
                </a:solidFill>
                <a:latin typeface="Arial"/>
                <a:ea typeface="Arial"/>
                <a:cs typeface="Arial"/>
              </a:defRPr>
            </a:pPr>
            <a:endParaRPr lang="en-US"/>
          </a:p>
        </c:txPr>
        <c:crossAx val="40505280"/>
        <c:crosses val="autoZero"/>
        <c:crossBetween val="midCat"/>
      </c:valAx>
      <c:spPr>
        <a:noFill/>
        <a:ln w="25769">
          <a:noFill/>
        </a:ln>
      </c:spPr>
    </c:plotArea>
    <c:legend>
      <c:legendPos val="r"/>
      <c:layout>
        <c:manualLayout>
          <c:xMode val="edge"/>
          <c:yMode val="edge"/>
          <c:x val="0.26552462526766596"/>
          <c:y val="0.44132231404958677"/>
          <c:w val="0.41327623126338331"/>
          <c:h val="0.12231404958677686"/>
        </c:manualLayout>
      </c:layout>
      <c:overlay val="0"/>
      <c:spPr>
        <a:solidFill>
          <a:srgbClr val="FFFFFF"/>
        </a:solidFill>
        <a:ln w="3221">
          <a:solidFill>
            <a:srgbClr val="000000"/>
          </a:solidFill>
          <a:prstDash val="solid"/>
        </a:ln>
      </c:spPr>
      <c:txPr>
        <a:bodyPr/>
        <a:lstStyle/>
        <a:p>
          <a:pPr>
            <a:defRPr sz="1116"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98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70" b="1" i="0" u="none" strike="noStrike" baseline="0">
                <a:solidFill>
                  <a:srgbClr val="000000"/>
                </a:solidFill>
                <a:latin typeface="Arial"/>
                <a:ea typeface="Arial"/>
                <a:cs typeface="Arial"/>
              </a:defRPr>
            </a:pPr>
            <a:r>
              <a:rPr lang="en-CA" dirty="0"/>
              <a:t>Demographic </a:t>
            </a:r>
            <a:r>
              <a:rPr lang="en-CA" dirty="0" smtClean="0"/>
              <a:t>Ratios</a:t>
            </a:r>
            <a:endParaRPr lang="en-CA" dirty="0"/>
          </a:p>
        </c:rich>
      </c:tx>
      <c:layout>
        <c:manualLayout>
          <c:xMode val="edge"/>
          <c:yMode val="edge"/>
          <c:x val="0.34460321304940528"/>
          <c:y val="1.3043478260869565E-2"/>
        </c:manualLayout>
      </c:layout>
      <c:overlay val="0"/>
      <c:spPr>
        <a:noFill/>
        <a:ln w="25769">
          <a:noFill/>
        </a:ln>
      </c:spPr>
    </c:title>
    <c:autoTitleDeleted val="0"/>
    <c:plotArea>
      <c:layout>
        <c:manualLayout>
          <c:layoutTarget val="inner"/>
          <c:xMode val="edge"/>
          <c:yMode val="edge"/>
          <c:x val="8.7794432548179868E-2"/>
          <c:y val="0.12892561983471074"/>
          <c:w val="0.87580299785867233"/>
          <c:h val="0.81983471074380165"/>
        </c:manualLayout>
      </c:layout>
      <c:scatterChart>
        <c:scatterStyle val="lineMarker"/>
        <c:varyColors val="0"/>
        <c:ser>
          <c:idx val="0"/>
          <c:order val="0"/>
          <c:tx>
            <c:strRef>
              <c:f>'Dependency &amp; Hours'!$A$20</c:f>
              <c:strCache>
                <c:ptCount val="1"/>
                <c:pt idx="0">
                  <c:v>Old Age Ratio</c:v>
                </c:pt>
              </c:strCache>
            </c:strRef>
          </c:tx>
          <c:spPr>
            <a:ln w="38654">
              <a:solidFill>
                <a:srgbClr val="0000FF"/>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Hours'!$B$20:$CD$20</c:f>
              <c:numCache>
                <c:formatCode>General</c:formatCode>
                <c:ptCount val="81"/>
                <c:pt idx="0">
                  <c:v>7.9853308607596943E-2</c:v>
                </c:pt>
                <c:pt idx="1">
                  <c:v>8.0222327805934884E-2</c:v>
                </c:pt>
                <c:pt idx="2">
                  <c:v>8.0510364870343035E-2</c:v>
                </c:pt>
                <c:pt idx="3">
                  <c:v>8.0755585636622967E-2</c:v>
                </c:pt>
                <c:pt idx="4">
                  <c:v>8.1106584691257783E-2</c:v>
                </c:pt>
                <c:pt idx="5">
                  <c:v>8.1431609685526984E-2</c:v>
                </c:pt>
                <c:pt idx="6">
                  <c:v>8.1982456796550349E-2</c:v>
                </c:pt>
                <c:pt idx="7">
                  <c:v>8.2770719425879977E-2</c:v>
                </c:pt>
                <c:pt idx="8">
                  <c:v>8.3909244082940412E-2</c:v>
                </c:pt>
                <c:pt idx="9">
                  <c:v>8.4933277190990003E-2</c:v>
                </c:pt>
                <c:pt idx="10">
                  <c:v>8.6083589038836894E-2</c:v>
                </c:pt>
                <c:pt idx="11">
                  <c:v>8.7601226767986595E-2</c:v>
                </c:pt>
                <c:pt idx="12">
                  <c:v>8.9008248778677801E-2</c:v>
                </c:pt>
                <c:pt idx="13">
                  <c:v>9.0687949145961566E-2</c:v>
                </c:pt>
                <c:pt idx="14">
                  <c:v>9.2551907608538958E-2</c:v>
                </c:pt>
                <c:pt idx="15">
                  <c:v>9.498923201483514E-2</c:v>
                </c:pt>
                <c:pt idx="16">
                  <c:v>9.7379165641838961E-2</c:v>
                </c:pt>
                <c:pt idx="17">
                  <c:v>9.9576810373563487E-2</c:v>
                </c:pt>
                <c:pt idx="18">
                  <c:v>0.10175321898534552</c:v>
                </c:pt>
                <c:pt idx="19">
                  <c:v>0.1037968043273646</c:v>
                </c:pt>
                <c:pt idx="20">
                  <c:v>0.10587827888689313</c:v>
                </c:pt>
                <c:pt idx="21">
                  <c:v>0.10764962322119127</c:v>
                </c:pt>
                <c:pt idx="22">
                  <c:v>0.10942480135140668</c:v>
                </c:pt>
                <c:pt idx="23">
                  <c:v>0.11120697539981338</c:v>
                </c:pt>
                <c:pt idx="24">
                  <c:v>0.11293655816669235</c:v>
                </c:pt>
                <c:pt idx="25">
                  <c:v>0.11485487261045357</c:v>
                </c:pt>
                <c:pt idx="26">
                  <c:v>0.11656208610794086</c:v>
                </c:pt>
                <c:pt idx="27">
                  <c:v>0.11806271610313032</c:v>
                </c:pt>
                <c:pt idx="28">
                  <c:v>0.11937034608668939</c:v>
                </c:pt>
                <c:pt idx="29">
                  <c:v>0.12078223120414669</c:v>
                </c:pt>
                <c:pt idx="30">
                  <c:v>0.12192663014665181</c:v>
                </c:pt>
                <c:pt idx="31">
                  <c:v>0.12304540136944161</c:v>
                </c:pt>
                <c:pt idx="32">
                  <c:v>0.12444962401613095</c:v>
                </c:pt>
                <c:pt idx="33">
                  <c:v>0.12597060191879156</c:v>
                </c:pt>
                <c:pt idx="34">
                  <c:v>0.12778105540264365</c:v>
                </c:pt>
                <c:pt idx="35">
                  <c:v>0.12975195811168813</c:v>
                </c:pt>
                <c:pt idx="36">
                  <c:v>0.13207166841885887</c:v>
                </c:pt>
                <c:pt idx="37">
                  <c:v>0.13449186426084345</c:v>
                </c:pt>
                <c:pt idx="38">
                  <c:v>0.13700715072536002</c:v>
                </c:pt>
                <c:pt idx="39">
                  <c:v>0.13985803184992132</c:v>
                </c:pt>
                <c:pt idx="40">
                  <c:v>0.1431471156684751</c:v>
                </c:pt>
                <c:pt idx="41">
                  <c:v>0.14696723191296765</c:v>
                </c:pt>
                <c:pt idx="42">
                  <c:v>0.15127812032754326</c:v>
                </c:pt>
                <c:pt idx="43">
                  <c:v>0.1550866776038082</c:v>
                </c:pt>
                <c:pt idx="44">
                  <c:v>0.15892699485513431</c:v>
                </c:pt>
                <c:pt idx="45">
                  <c:v>0.16275419874056063</c:v>
                </c:pt>
                <c:pt idx="46">
                  <c:v>0.16688504117604891</c:v>
                </c:pt>
                <c:pt idx="47">
                  <c:v>0.17129730281131522</c:v>
                </c:pt>
                <c:pt idx="48">
                  <c:v>0.17602997934658096</c:v>
                </c:pt>
                <c:pt idx="49">
                  <c:v>0.1810769878931448</c:v>
                </c:pt>
                <c:pt idx="50">
                  <c:v>0.18601935218699017</c:v>
                </c:pt>
                <c:pt idx="51">
                  <c:v>0.19116612655871631</c:v>
                </c:pt>
                <c:pt idx="52">
                  <c:v>0.19657390643630013</c:v>
                </c:pt>
                <c:pt idx="53">
                  <c:v>0.20220620288013344</c:v>
                </c:pt>
                <c:pt idx="54">
                  <c:v>0.20740165570381461</c:v>
                </c:pt>
                <c:pt idx="55">
                  <c:v>0.21263005066703725</c:v>
                </c:pt>
                <c:pt idx="56">
                  <c:v>0.21749975944715313</c:v>
                </c:pt>
                <c:pt idx="57">
                  <c:v>0.22232730349707491</c:v>
                </c:pt>
                <c:pt idx="58">
                  <c:v>0.22693397956033148</c:v>
                </c:pt>
                <c:pt idx="59">
                  <c:v>0.23073429981799504</c:v>
                </c:pt>
                <c:pt idx="60">
                  <c:v>0.23368759033925418</c:v>
                </c:pt>
                <c:pt idx="61">
                  <c:v>0.23599867648844447</c:v>
                </c:pt>
                <c:pt idx="62">
                  <c:v>0.23794264573695392</c:v>
                </c:pt>
                <c:pt idx="63">
                  <c:v>0.23988494764741153</c:v>
                </c:pt>
                <c:pt idx="64">
                  <c:v>0.24185710414573647</c:v>
                </c:pt>
                <c:pt idx="65">
                  <c:v>0.24369308162385001</c:v>
                </c:pt>
                <c:pt idx="66">
                  <c:v>0.24508959531993857</c:v>
                </c:pt>
                <c:pt idx="67">
                  <c:v>0.24629221087688538</c:v>
                </c:pt>
                <c:pt idx="68">
                  <c:v>0.24717503715345587</c:v>
                </c:pt>
                <c:pt idx="69">
                  <c:v>0.24806616936184181</c:v>
                </c:pt>
                <c:pt idx="70">
                  <c:v>0.24898858836344376</c:v>
                </c:pt>
                <c:pt idx="71">
                  <c:v>0.24994640141501476</c:v>
                </c:pt>
                <c:pt idx="72">
                  <c:v>0.2507738512306526</c:v>
                </c:pt>
                <c:pt idx="73">
                  <c:v>0.25166354091954818</c:v>
                </c:pt>
                <c:pt idx="74">
                  <c:v>0.25261480295131755</c:v>
                </c:pt>
                <c:pt idx="75">
                  <c:v>0.25356679778047253</c:v>
                </c:pt>
                <c:pt idx="76">
                  <c:v>0.25455921975707174</c:v>
                </c:pt>
                <c:pt idx="77">
                  <c:v>0.25565122988348887</c:v>
                </c:pt>
                <c:pt idx="78">
                  <c:v>0.2569309531833624</c:v>
                </c:pt>
                <c:pt idx="79">
                  <c:v>0.25832210014374496</c:v>
                </c:pt>
                <c:pt idx="80">
                  <c:v>0.25988101987415113</c:v>
                </c:pt>
              </c:numCache>
            </c:numRef>
          </c:yVal>
          <c:smooth val="0"/>
        </c:ser>
        <c:ser>
          <c:idx val="1"/>
          <c:order val="1"/>
          <c:tx>
            <c:strRef>
              <c:f>'Dependency &amp; Hours'!$A$21</c:f>
              <c:strCache>
                <c:ptCount val="1"/>
                <c:pt idx="0">
                  <c:v>Total Ratio</c:v>
                </c:pt>
              </c:strCache>
            </c:strRef>
          </c:tx>
          <c:spPr>
            <a:ln w="38654">
              <a:solidFill>
                <a:srgbClr val="FF0000"/>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Hours'!$B$21:$CD$21</c:f>
              <c:numCache>
                <c:formatCode>General</c:formatCode>
                <c:ptCount val="81"/>
                <c:pt idx="0">
                  <c:v>0.46220047831106842</c:v>
                </c:pt>
                <c:pt idx="1">
                  <c:v>0.45590031251816554</c:v>
                </c:pt>
                <c:pt idx="2">
                  <c:v>0.44848955092793774</c:v>
                </c:pt>
                <c:pt idx="3">
                  <c:v>0.44049960274509559</c:v>
                </c:pt>
                <c:pt idx="4">
                  <c:v>0.43337644824363875</c:v>
                </c:pt>
                <c:pt idx="5">
                  <c:v>0.42625642980024575</c:v>
                </c:pt>
                <c:pt idx="6">
                  <c:v>0.41874720873121152</c:v>
                </c:pt>
                <c:pt idx="7">
                  <c:v>0.41121257008144313</c:v>
                </c:pt>
                <c:pt idx="8">
                  <c:v>0.40433493662146175</c:v>
                </c:pt>
                <c:pt idx="9">
                  <c:v>0.39791380357573747</c:v>
                </c:pt>
                <c:pt idx="10">
                  <c:v>0.39174809048610987</c:v>
                </c:pt>
                <c:pt idx="11">
                  <c:v>0.38584154610209914</c:v>
                </c:pt>
                <c:pt idx="12">
                  <c:v>0.38046112203967353</c:v>
                </c:pt>
                <c:pt idx="13">
                  <c:v>0.37641944919478421</c:v>
                </c:pt>
                <c:pt idx="14">
                  <c:v>0.37401229769248151</c:v>
                </c:pt>
                <c:pt idx="15">
                  <c:v>0.37306875344270496</c:v>
                </c:pt>
                <c:pt idx="16">
                  <c:v>0.37281937429526746</c:v>
                </c:pt>
                <c:pt idx="17">
                  <c:v>0.37271105247754927</c:v>
                </c:pt>
                <c:pt idx="18">
                  <c:v>0.37272466341963423</c:v>
                </c:pt>
                <c:pt idx="19">
                  <c:v>0.37309626797377488</c:v>
                </c:pt>
                <c:pt idx="20">
                  <c:v>0.37383482710658872</c:v>
                </c:pt>
                <c:pt idx="21">
                  <c:v>0.37434651352356929</c:v>
                </c:pt>
                <c:pt idx="22">
                  <c:v>0.37500186936466345</c:v>
                </c:pt>
                <c:pt idx="23">
                  <c:v>0.37578895625892572</c:v>
                </c:pt>
                <c:pt idx="24">
                  <c:v>0.37619866244675204</c:v>
                </c:pt>
                <c:pt idx="25">
                  <c:v>0.3766638470889454</c:v>
                </c:pt>
                <c:pt idx="26">
                  <c:v>0.37658711177032556</c:v>
                </c:pt>
                <c:pt idx="27">
                  <c:v>0.37561431024211567</c:v>
                </c:pt>
                <c:pt idx="28">
                  <c:v>0.37405303297161707</c:v>
                </c:pt>
                <c:pt idx="29">
                  <c:v>0.37259693752733791</c:v>
                </c:pt>
                <c:pt idx="30">
                  <c:v>0.37047757433068013</c:v>
                </c:pt>
                <c:pt idx="31">
                  <c:v>0.36833172399436565</c:v>
                </c:pt>
                <c:pt idx="32">
                  <c:v>0.36630624000047474</c:v>
                </c:pt>
                <c:pt idx="33">
                  <c:v>0.36443647205500046</c:v>
                </c:pt>
                <c:pt idx="34">
                  <c:v>0.3628610336258572</c:v>
                </c:pt>
                <c:pt idx="35">
                  <c:v>0.36162328404455674</c:v>
                </c:pt>
                <c:pt idx="36">
                  <c:v>0.36069362075119077</c:v>
                </c:pt>
                <c:pt idx="37">
                  <c:v>0.36004830921552405</c:v>
                </c:pt>
                <c:pt idx="38">
                  <c:v>0.35910953631200132</c:v>
                </c:pt>
                <c:pt idx="39">
                  <c:v>0.35851417714252676</c:v>
                </c:pt>
                <c:pt idx="40">
                  <c:v>0.3583745774009276</c:v>
                </c:pt>
                <c:pt idx="41">
                  <c:v>0.35923700895975313</c:v>
                </c:pt>
                <c:pt idx="42">
                  <c:v>0.36084669603748371</c:v>
                </c:pt>
                <c:pt idx="43">
                  <c:v>0.36209389038027029</c:v>
                </c:pt>
                <c:pt idx="44">
                  <c:v>0.3634959840419591</c:v>
                </c:pt>
                <c:pt idx="45">
                  <c:v>0.36562276208753619</c:v>
                </c:pt>
                <c:pt idx="46">
                  <c:v>0.36840611948756369</c:v>
                </c:pt>
                <c:pt idx="47">
                  <c:v>0.37168592755362195</c:v>
                </c:pt>
                <c:pt idx="48">
                  <c:v>0.37540956835345624</c:v>
                </c:pt>
                <c:pt idx="49">
                  <c:v>0.37965452955997953</c:v>
                </c:pt>
                <c:pt idx="50">
                  <c:v>0.38409996863215429</c:v>
                </c:pt>
                <c:pt idx="51">
                  <c:v>0.3888378688660783</c:v>
                </c:pt>
                <c:pt idx="52">
                  <c:v>0.39388052226850406</c:v>
                </c:pt>
                <c:pt idx="53">
                  <c:v>0.39888351025439639</c:v>
                </c:pt>
                <c:pt idx="54">
                  <c:v>0.40364478734358866</c:v>
                </c:pt>
                <c:pt idx="55">
                  <c:v>0.40836008974290583</c:v>
                </c:pt>
                <c:pt idx="56">
                  <c:v>0.41254421561678906</c:v>
                </c:pt>
                <c:pt idx="57">
                  <c:v>0.41677802021923244</c:v>
                </c:pt>
                <c:pt idx="58">
                  <c:v>0.42058154099217121</c:v>
                </c:pt>
                <c:pt idx="59">
                  <c:v>0.42357009923996203</c:v>
                </c:pt>
                <c:pt idx="60">
                  <c:v>0.42573198431376313</c:v>
                </c:pt>
                <c:pt idx="61">
                  <c:v>0.42699997872713863</c:v>
                </c:pt>
                <c:pt idx="62">
                  <c:v>0.42797535213263072</c:v>
                </c:pt>
                <c:pt idx="63">
                  <c:v>0.42897498951528534</c:v>
                </c:pt>
                <c:pt idx="64">
                  <c:v>0.42989401796672511</c:v>
                </c:pt>
                <c:pt idx="65">
                  <c:v>0.4307751868819214</c:v>
                </c:pt>
                <c:pt idx="66">
                  <c:v>0.43118023487423751</c:v>
                </c:pt>
                <c:pt idx="67">
                  <c:v>0.43161813490140638</c:v>
                </c:pt>
                <c:pt idx="68">
                  <c:v>0.43169625079530394</c:v>
                </c:pt>
                <c:pt idx="69">
                  <c:v>0.43175740878463253</c:v>
                </c:pt>
                <c:pt idx="70">
                  <c:v>0.43192186017934608</c:v>
                </c:pt>
                <c:pt idx="71">
                  <c:v>0.43214649019464768</c:v>
                </c:pt>
                <c:pt idx="72">
                  <c:v>0.43240096013561125</c:v>
                </c:pt>
                <c:pt idx="73">
                  <c:v>0.43280780089458898</c:v>
                </c:pt>
                <c:pt idx="74">
                  <c:v>0.43328485903608471</c:v>
                </c:pt>
                <c:pt idx="75">
                  <c:v>0.43402420449078843</c:v>
                </c:pt>
                <c:pt idx="76">
                  <c:v>0.43475409789934261</c:v>
                </c:pt>
                <c:pt idx="77">
                  <c:v>0.43555616808815695</c:v>
                </c:pt>
                <c:pt idx="78">
                  <c:v>0.43688666225350242</c:v>
                </c:pt>
                <c:pt idx="79">
                  <c:v>0.43802405585061671</c:v>
                </c:pt>
                <c:pt idx="80">
                  <c:v>0.43851003306539493</c:v>
                </c:pt>
              </c:numCache>
            </c:numRef>
          </c:yVal>
          <c:smooth val="0"/>
        </c:ser>
        <c:dLbls>
          <c:showLegendKey val="0"/>
          <c:showVal val="0"/>
          <c:showCatName val="0"/>
          <c:showSerName val="0"/>
          <c:showPercent val="0"/>
          <c:showBubbleSize val="0"/>
        </c:dLbls>
        <c:axId val="39220864"/>
        <c:axId val="39221440"/>
      </c:scatterChart>
      <c:valAx>
        <c:axId val="39220864"/>
        <c:scaling>
          <c:orientation val="minMax"/>
          <c:max val="2031"/>
          <c:min val="1971"/>
        </c:scaling>
        <c:delete val="0"/>
        <c:axPos val="b"/>
        <c:numFmt formatCode="General" sourceLinked="1"/>
        <c:majorTickMark val="out"/>
        <c:minorTickMark val="none"/>
        <c:tickLblPos val="nextTo"/>
        <c:spPr>
          <a:ln w="3221">
            <a:solidFill>
              <a:srgbClr val="000000"/>
            </a:solidFill>
            <a:prstDash val="solid"/>
          </a:ln>
        </c:spPr>
        <c:txPr>
          <a:bodyPr rot="0" vert="horz"/>
          <a:lstStyle/>
          <a:p>
            <a:pPr>
              <a:defRPr sz="1091" b="1" i="0" u="none" strike="noStrike" baseline="0">
                <a:solidFill>
                  <a:srgbClr val="000000"/>
                </a:solidFill>
                <a:latin typeface="Arial"/>
                <a:ea typeface="Arial"/>
                <a:cs typeface="Arial"/>
              </a:defRPr>
            </a:pPr>
            <a:endParaRPr lang="en-US"/>
          </a:p>
        </c:txPr>
        <c:crossAx val="39221440"/>
        <c:crosses val="autoZero"/>
        <c:crossBetween val="midCat"/>
        <c:majorUnit val="10"/>
      </c:valAx>
      <c:valAx>
        <c:axId val="39221440"/>
        <c:scaling>
          <c:orientation val="minMax"/>
        </c:scaling>
        <c:delete val="0"/>
        <c:axPos val="l"/>
        <c:majorGridlines>
          <c:spPr>
            <a:ln w="3221">
              <a:solidFill>
                <a:srgbClr val="000000"/>
              </a:solidFill>
              <a:prstDash val="solid"/>
            </a:ln>
          </c:spPr>
        </c:majorGridlines>
        <c:numFmt formatCode="0.00" sourceLinked="0"/>
        <c:majorTickMark val="out"/>
        <c:minorTickMark val="none"/>
        <c:tickLblPos val="nextTo"/>
        <c:spPr>
          <a:ln w="3221">
            <a:solidFill>
              <a:srgbClr val="000000"/>
            </a:solidFill>
            <a:prstDash val="solid"/>
          </a:ln>
        </c:spPr>
        <c:txPr>
          <a:bodyPr rot="0" vert="horz"/>
          <a:lstStyle/>
          <a:p>
            <a:pPr>
              <a:defRPr sz="1040" b="1" i="0" u="none" strike="noStrike" baseline="0">
                <a:solidFill>
                  <a:srgbClr val="000000"/>
                </a:solidFill>
                <a:latin typeface="Arial"/>
                <a:ea typeface="Arial"/>
                <a:cs typeface="Arial"/>
              </a:defRPr>
            </a:pPr>
            <a:endParaRPr lang="en-US"/>
          </a:p>
        </c:txPr>
        <c:crossAx val="39220864"/>
        <c:crosses val="autoZero"/>
        <c:crossBetween val="midCat"/>
      </c:valAx>
      <c:spPr>
        <a:noFill/>
        <a:ln w="25769">
          <a:noFill/>
        </a:ln>
      </c:spPr>
    </c:plotArea>
    <c:legend>
      <c:legendPos val="r"/>
      <c:layout>
        <c:manualLayout>
          <c:xMode val="edge"/>
          <c:yMode val="edge"/>
          <c:x val="0.26552462526766596"/>
          <c:y val="0.44132231404958677"/>
          <c:w val="0.41327623126338331"/>
          <c:h val="0.12231404958677686"/>
        </c:manualLayout>
      </c:layout>
      <c:overlay val="0"/>
      <c:spPr>
        <a:solidFill>
          <a:srgbClr val="FFFFFF"/>
        </a:solidFill>
        <a:ln w="3221">
          <a:solidFill>
            <a:srgbClr val="000000"/>
          </a:solidFill>
          <a:prstDash val="solid"/>
        </a:ln>
      </c:spPr>
      <c:txPr>
        <a:bodyPr/>
        <a:lstStyle/>
        <a:p>
          <a:pPr>
            <a:defRPr sz="1116"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98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70" b="1" i="0" u="none" strike="noStrike" baseline="0">
                <a:solidFill>
                  <a:srgbClr val="000000"/>
                </a:solidFill>
                <a:latin typeface="Arial"/>
                <a:ea typeface="Arial"/>
                <a:cs typeface="Arial"/>
              </a:defRPr>
            </a:pPr>
            <a:r>
              <a:rPr lang="en-CA" dirty="0"/>
              <a:t>Demographic </a:t>
            </a:r>
            <a:r>
              <a:rPr lang="en-CA" dirty="0" smtClean="0"/>
              <a:t>Ratios</a:t>
            </a:r>
            <a:endParaRPr lang="en-CA" dirty="0"/>
          </a:p>
        </c:rich>
      </c:tx>
      <c:layout>
        <c:manualLayout>
          <c:xMode val="edge"/>
          <c:yMode val="edge"/>
          <c:x val="0.34460321304940528"/>
          <c:y val="1.5217391304347827E-2"/>
        </c:manualLayout>
      </c:layout>
      <c:overlay val="0"/>
      <c:spPr>
        <a:noFill/>
        <a:ln w="25769">
          <a:noFill/>
        </a:ln>
      </c:spPr>
    </c:title>
    <c:autoTitleDeleted val="0"/>
    <c:plotArea>
      <c:layout>
        <c:manualLayout>
          <c:layoutTarget val="inner"/>
          <c:xMode val="edge"/>
          <c:yMode val="edge"/>
          <c:x val="8.7794432548179868E-2"/>
          <c:y val="0.12892561983471074"/>
          <c:w val="0.87580299785867233"/>
          <c:h val="0.81983471074380165"/>
        </c:manualLayout>
      </c:layout>
      <c:scatterChart>
        <c:scatterStyle val="lineMarker"/>
        <c:varyColors val="0"/>
        <c:ser>
          <c:idx val="0"/>
          <c:order val="0"/>
          <c:tx>
            <c:strRef>
              <c:f>'Dependency &amp; Hours'!$A$20</c:f>
              <c:strCache>
                <c:ptCount val="1"/>
                <c:pt idx="0">
                  <c:v>Old Age Ratio</c:v>
                </c:pt>
              </c:strCache>
            </c:strRef>
          </c:tx>
          <c:spPr>
            <a:ln w="38654">
              <a:solidFill>
                <a:srgbClr val="0000FF"/>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Hours'!$B$20:$CD$20</c:f>
              <c:numCache>
                <c:formatCode>General</c:formatCode>
                <c:ptCount val="81"/>
                <c:pt idx="0">
                  <c:v>7.9853308607596943E-2</c:v>
                </c:pt>
                <c:pt idx="1">
                  <c:v>8.0222327805934884E-2</c:v>
                </c:pt>
                <c:pt idx="2">
                  <c:v>8.0510364870343035E-2</c:v>
                </c:pt>
                <c:pt idx="3">
                  <c:v>8.0755585636622967E-2</c:v>
                </c:pt>
                <c:pt idx="4">
                  <c:v>8.1106584691257783E-2</c:v>
                </c:pt>
                <c:pt idx="5">
                  <c:v>8.1431609685526984E-2</c:v>
                </c:pt>
                <c:pt idx="6">
                  <c:v>8.1982456796550349E-2</c:v>
                </c:pt>
                <c:pt idx="7">
                  <c:v>8.2770719425879977E-2</c:v>
                </c:pt>
                <c:pt idx="8">
                  <c:v>8.3909244082940412E-2</c:v>
                </c:pt>
                <c:pt idx="9">
                  <c:v>8.4933277190990003E-2</c:v>
                </c:pt>
                <c:pt idx="10">
                  <c:v>8.6083589038836894E-2</c:v>
                </c:pt>
                <c:pt idx="11">
                  <c:v>8.7601226767986595E-2</c:v>
                </c:pt>
                <c:pt idx="12">
                  <c:v>8.9008248778677801E-2</c:v>
                </c:pt>
                <c:pt idx="13">
                  <c:v>9.0687949145961566E-2</c:v>
                </c:pt>
                <c:pt idx="14">
                  <c:v>9.2551907608538958E-2</c:v>
                </c:pt>
                <c:pt idx="15">
                  <c:v>9.498923201483514E-2</c:v>
                </c:pt>
                <c:pt idx="16">
                  <c:v>9.7379165641838961E-2</c:v>
                </c:pt>
                <c:pt idx="17">
                  <c:v>9.9576810373563487E-2</c:v>
                </c:pt>
                <c:pt idx="18">
                  <c:v>0.10175321898534552</c:v>
                </c:pt>
                <c:pt idx="19">
                  <c:v>0.1037968043273646</c:v>
                </c:pt>
                <c:pt idx="20">
                  <c:v>0.10587827888689313</c:v>
                </c:pt>
                <c:pt idx="21">
                  <c:v>0.10764962322119127</c:v>
                </c:pt>
                <c:pt idx="22">
                  <c:v>0.10942480135140668</c:v>
                </c:pt>
                <c:pt idx="23">
                  <c:v>0.11120697539981338</c:v>
                </c:pt>
                <c:pt idx="24">
                  <c:v>0.11293655816669235</c:v>
                </c:pt>
                <c:pt idx="25">
                  <c:v>0.11485487261045357</c:v>
                </c:pt>
                <c:pt idx="26">
                  <c:v>0.11656208610794086</c:v>
                </c:pt>
                <c:pt idx="27">
                  <c:v>0.11806271610313032</c:v>
                </c:pt>
                <c:pt idx="28">
                  <c:v>0.11937034608668939</c:v>
                </c:pt>
                <c:pt idx="29">
                  <c:v>0.12078223120414669</c:v>
                </c:pt>
                <c:pt idx="30">
                  <c:v>0.12192663014665181</c:v>
                </c:pt>
                <c:pt idx="31">
                  <c:v>0.12304540136944161</c:v>
                </c:pt>
                <c:pt idx="32">
                  <c:v>0.12444962401613095</c:v>
                </c:pt>
                <c:pt idx="33">
                  <c:v>0.12597060191879156</c:v>
                </c:pt>
                <c:pt idx="34">
                  <c:v>0.12778105540264365</c:v>
                </c:pt>
                <c:pt idx="35">
                  <c:v>0.12975195811168813</c:v>
                </c:pt>
                <c:pt idx="36">
                  <c:v>0.13207166841885887</c:v>
                </c:pt>
                <c:pt idx="37">
                  <c:v>0.13449186426084345</c:v>
                </c:pt>
                <c:pt idx="38">
                  <c:v>0.13700715072536002</c:v>
                </c:pt>
                <c:pt idx="39">
                  <c:v>0.13985803184992132</c:v>
                </c:pt>
                <c:pt idx="40">
                  <c:v>0.1431471156684751</c:v>
                </c:pt>
                <c:pt idx="41">
                  <c:v>0.14696723191296765</c:v>
                </c:pt>
                <c:pt idx="42">
                  <c:v>0.15127812032754326</c:v>
                </c:pt>
                <c:pt idx="43">
                  <c:v>0.1550866776038082</c:v>
                </c:pt>
                <c:pt idx="44">
                  <c:v>0.15892699485513431</c:v>
                </c:pt>
                <c:pt idx="45">
                  <c:v>0.16275419874056063</c:v>
                </c:pt>
                <c:pt idx="46">
                  <c:v>0.16688504117604891</c:v>
                </c:pt>
                <c:pt idx="47">
                  <c:v>0.17129730281131522</c:v>
                </c:pt>
                <c:pt idx="48">
                  <c:v>0.17602997934658096</c:v>
                </c:pt>
                <c:pt idx="49">
                  <c:v>0.1810769878931448</c:v>
                </c:pt>
                <c:pt idx="50">
                  <c:v>0.18601935218699017</c:v>
                </c:pt>
                <c:pt idx="51">
                  <c:v>0.19116612655871631</c:v>
                </c:pt>
                <c:pt idx="52">
                  <c:v>0.19657390643630013</c:v>
                </c:pt>
                <c:pt idx="53">
                  <c:v>0.20220620288013344</c:v>
                </c:pt>
                <c:pt idx="54">
                  <c:v>0.20740165570381461</c:v>
                </c:pt>
                <c:pt idx="55">
                  <c:v>0.21263005066703725</c:v>
                </c:pt>
                <c:pt idx="56">
                  <c:v>0.21749975944715313</c:v>
                </c:pt>
                <c:pt idx="57">
                  <c:v>0.22232730349707491</c:v>
                </c:pt>
                <c:pt idx="58">
                  <c:v>0.22693397956033148</c:v>
                </c:pt>
                <c:pt idx="59">
                  <c:v>0.23073429981799504</c:v>
                </c:pt>
                <c:pt idx="60">
                  <c:v>0.23368759033925418</c:v>
                </c:pt>
                <c:pt idx="61">
                  <c:v>0.23599867648844447</c:v>
                </c:pt>
                <c:pt idx="62">
                  <c:v>0.23794264573695392</c:v>
                </c:pt>
                <c:pt idx="63">
                  <c:v>0.23988494764741153</c:v>
                </c:pt>
                <c:pt idx="64">
                  <c:v>0.24185710414573647</c:v>
                </c:pt>
                <c:pt idx="65">
                  <c:v>0.24369308162385001</c:v>
                </c:pt>
                <c:pt idx="66">
                  <c:v>0.24508959531993857</c:v>
                </c:pt>
                <c:pt idx="67">
                  <c:v>0.24629221087688538</c:v>
                </c:pt>
                <c:pt idx="68">
                  <c:v>0.24717503715345587</c:v>
                </c:pt>
                <c:pt idx="69">
                  <c:v>0.24806616936184181</c:v>
                </c:pt>
                <c:pt idx="70">
                  <c:v>0.24898858836344376</c:v>
                </c:pt>
                <c:pt idx="71">
                  <c:v>0.24994640141501476</c:v>
                </c:pt>
                <c:pt idx="72">
                  <c:v>0.2507738512306526</c:v>
                </c:pt>
                <c:pt idx="73">
                  <c:v>0.25166354091954818</c:v>
                </c:pt>
                <c:pt idx="74">
                  <c:v>0.25261480295131755</c:v>
                </c:pt>
                <c:pt idx="75">
                  <c:v>0.25356679778047253</c:v>
                </c:pt>
                <c:pt idx="76">
                  <c:v>0.25455921975707174</c:v>
                </c:pt>
                <c:pt idx="77">
                  <c:v>0.25565122988348887</c:v>
                </c:pt>
                <c:pt idx="78">
                  <c:v>0.2569309531833624</c:v>
                </c:pt>
                <c:pt idx="79">
                  <c:v>0.25832210014374496</c:v>
                </c:pt>
                <c:pt idx="80">
                  <c:v>0.25988101987415113</c:v>
                </c:pt>
              </c:numCache>
            </c:numRef>
          </c:yVal>
          <c:smooth val="0"/>
        </c:ser>
        <c:ser>
          <c:idx val="1"/>
          <c:order val="1"/>
          <c:tx>
            <c:strRef>
              <c:f>'Dependency &amp; Hours'!$A$21</c:f>
              <c:strCache>
                <c:ptCount val="1"/>
                <c:pt idx="0">
                  <c:v>Total Ratio</c:v>
                </c:pt>
              </c:strCache>
            </c:strRef>
          </c:tx>
          <c:spPr>
            <a:ln w="38654">
              <a:solidFill>
                <a:srgbClr val="FF0000"/>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Hours'!$B$21:$CD$21</c:f>
              <c:numCache>
                <c:formatCode>General</c:formatCode>
                <c:ptCount val="81"/>
                <c:pt idx="0">
                  <c:v>0.46220047831106842</c:v>
                </c:pt>
                <c:pt idx="1">
                  <c:v>0.45590031251816554</c:v>
                </c:pt>
                <c:pt idx="2">
                  <c:v>0.44848955092793774</c:v>
                </c:pt>
                <c:pt idx="3">
                  <c:v>0.44049960274509559</c:v>
                </c:pt>
                <c:pt idx="4">
                  <c:v>0.43337644824363875</c:v>
                </c:pt>
                <c:pt idx="5">
                  <c:v>0.42625642980024575</c:v>
                </c:pt>
                <c:pt idx="6">
                  <c:v>0.41874720873121152</c:v>
                </c:pt>
                <c:pt idx="7">
                  <c:v>0.41121257008144313</c:v>
                </c:pt>
                <c:pt idx="8">
                  <c:v>0.40433493662146175</c:v>
                </c:pt>
                <c:pt idx="9">
                  <c:v>0.39791380357573747</c:v>
                </c:pt>
                <c:pt idx="10">
                  <c:v>0.39174809048610987</c:v>
                </c:pt>
                <c:pt idx="11">
                  <c:v>0.38584154610209914</c:v>
                </c:pt>
                <c:pt idx="12">
                  <c:v>0.38046112203967353</c:v>
                </c:pt>
                <c:pt idx="13">
                  <c:v>0.37641944919478421</c:v>
                </c:pt>
                <c:pt idx="14">
                  <c:v>0.37401229769248151</c:v>
                </c:pt>
                <c:pt idx="15">
                  <c:v>0.37306875344270496</c:v>
                </c:pt>
                <c:pt idx="16">
                  <c:v>0.37281937429526746</c:v>
                </c:pt>
                <c:pt idx="17">
                  <c:v>0.37271105247754927</c:v>
                </c:pt>
                <c:pt idx="18">
                  <c:v>0.37272466341963423</c:v>
                </c:pt>
                <c:pt idx="19">
                  <c:v>0.37309626797377488</c:v>
                </c:pt>
                <c:pt idx="20">
                  <c:v>0.37383482710658872</c:v>
                </c:pt>
                <c:pt idx="21">
                  <c:v>0.37434651352356929</c:v>
                </c:pt>
                <c:pt idx="22">
                  <c:v>0.37500186936466345</c:v>
                </c:pt>
                <c:pt idx="23">
                  <c:v>0.37578895625892572</c:v>
                </c:pt>
                <c:pt idx="24">
                  <c:v>0.37619866244675204</c:v>
                </c:pt>
                <c:pt idx="25">
                  <c:v>0.3766638470889454</c:v>
                </c:pt>
                <c:pt idx="26">
                  <c:v>0.37658711177032556</c:v>
                </c:pt>
                <c:pt idx="27">
                  <c:v>0.37561431024211567</c:v>
                </c:pt>
                <c:pt idx="28">
                  <c:v>0.37405303297161707</c:v>
                </c:pt>
                <c:pt idx="29">
                  <c:v>0.37259693752733791</c:v>
                </c:pt>
                <c:pt idx="30">
                  <c:v>0.37047757433068013</c:v>
                </c:pt>
                <c:pt idx="31">
                  <c:v>0.36833172399436565</c:v>
                </c:pt>
                <c:pt idx="32">
                  <c:v>0.36630624000047474</c:v>
                </c:pt>
                <c:pt idx="33">
                  <c:v>0.36443647205500046</c:v>
                </c:pt>
                <c:pt idx="34">
                  <c:v>0.3628610336258572</c:v>
                </c:pt>
                <c:pt idx="35">
                  <c:v>0.36162328404455674</c:v>
                </c:pt>
                <c:pt idx="36">
                  <c:v>0.36069362075119077</c:v>
                </c:pt>
                <c:pt idx="37">
                  <c:v>0.36004830921552405</c:v>
                </c:pt>
                <c:pt idx="38">
                  <c:v>0.35910953631200132</c:v>
                </c:pt>
                <c:pt idx="39">
                  <c:v>0.35851417714252676</c:v>
                </c:pt>
                <c:pt idx="40">
                  <c:v>0.3583745774009276</c:v>
                </c:pt>
                <c:pt idx="41">
                  <c:v>0.35923700895975313</c:v>
                </c:pt>
                <c:pt idx="42">
                  <c:v>0.36084669603748371</c:v>
                </c:pt>
                <c:pt idx="43">
                  <c:v>0.36209389038027029</c:v>
                </c:pt>
                <c:pt idx="44">
                  <c:v>0.3634959840419591</c:v>
                </c:pt>
                <c:pt idx="45">
                  <c:v>0.36562276208753619</c:v>
                </c:pt>
                <c:pt idx="46">
                  <c:v>0.36840611948756369</c:v>
                </c:pt>
                <c:pt idx="47">
                  <c:v>0.37168592755362195</c:v>
                </c:pt>
                <c:pt idx="48">
                  <c:v>0.37540956835345624</c:v>
                </c:pt>
                <c:pt idx="49">
                  <c:v>0.37965452955997953</c:v>
                </c:pt>
                <c:pt idx="50">
                  <c:v>0.38409996863215429</c:v>
                </c:pt>
                <c:pt idx="51">
                  <c:v>0.3888378688660783</c:v>
                </c:pt>
                <c:pt idx="52">
                  <c:v>0.39388052226850406</c:v>
                </c:pt>
                <c:pt idx="53">
                  <c:v>0.39888351025439639</c:v>
                </c:pt>
                <c:pt idx="54">
                  <c:v>0.40364478734358866</c:v>
                </c:pt>
                <c:pt idx="55">
                  <c:v>0.40836008974290583</c:v>
                </c:pt>
                <c:pt idx="56">
                  <c:v>0.41254421561678906</c:v>
                </c:pt>
                <c:pt idx="57">
                  <c:v>0.41677802021923244</c:v>
                </c:pt>
                <c:pt idx="58">
                  <c:v>0.42058154099217121</c:v>
                </c:pt>
                <c:pt idx="59">
                  <c:v>0.42357009923996203</c:v>
                </c:pt>
                <c:pt idx="60">
                  <c:v>0.42573198431376313</c:v>
                </c:pt>
                <c:pt idx="61">
                  <c:v>0.42699997872713863</c:v>
                </c:pt>
                <c:pt idx="62">
                  <c:v>0.42797535213263072</c:v>
                </c:pt>
                <c:pt idx="63">
                  <c:v>0.42897498951528534</c:v>
                </c:pt>
                <c:pt idx="64">
                  <c:v>0.42989401796672511</c:v>
                </c:pt>
                <c:pt idx="65">
                  <c:v>0.4307751868819214</c:v>
                </c:pt>
                <c:pt idx="66">
                  <c:v>0.43118023487423751</c:v>
                </c:pt>
                <c:pt idx="67">
                  <c:v>0.43161813490140638</c:v>
                </c:pt>
                <c:pt idx="68">
                  <c:v>0.43169625079530394</c:v>
                </c:pt>
                <c:pt idx="69">
                  <c:v>0.43175740878463253</c:v>
                </c:pt>
                <c:pt idx="70">
                  <c:v>0.43192186017934608</c:v>
                </c:pt>
                <c:pt idx="71">
                  <c:v>0.43214649019464768</c:v>
                </c:pt>
                <c:pt idx="72">
                  <c:v>0.43240096013561125</c:v>
                </c:pt>
                <c:pt idx="73">
                  <c:v>0.43280780089458898</c:v>
                </c:pt>
                <c:pt idx="74">
                  <c:v>0.43328485903608471</c:v>
                </c:pt>
                <c:pt idx="75">
                  <c:v>0.43402420449078843</c:v>
                </c:pt>
                <c:pt idx="76">
                  <c:v>0.43475409789934261</c:v>
                </c:pt>
                <c:pt idx="77">
                  <c:v>0.43555616808815695</c:v>
                </c:pt>
                <c:pt idx="78">
                  <c:v>0.43688666225350242</c:v>
                </c:pt>
                <c:pt idx="79">
                  <c:v>0.43802405585061671</c:v>
                </c:pt>
                <c:pt idx="80">
                  <c:v>0.43851003306539493</c:v>
                </c:pt>
              </c:numCache>
            </c:numRef>
          </c:yVal>
          <c:smooth val="0"/>
        </c:ser>
        <c:dLbls>
          <c:showLegendKey val="0"/>
          <c:showVal val="0"/>
          <c:showCatName val="0"/>
          <c:showSerName val="0"/>
          <c:showPercent val="0"/>
          <c:showBubbleSize val="0"/>
        </c:dLbls>
        <c:axId val="40508736"/>
        <c:axId val="39831232"/>
      </c:scatterChart>
      <c:valAx>
        <c:axId val="40508736"/>
        <c:scaling>
          <c:orientation val="minMax"/>
          <c:max val="2031"/>
          <c:min val="1971"/>
        </c:scaling>
        <c:delete val="0"/>
        <c:axPos val="b"/>
        <c:numFmt formatCode="General" sourceLinked="1"/>
        <c:majorTickMark val="out"/>
        <c:minorTickMark val="none"/>
        <c:tickLblPos val="nextTo"/>
        <c:spPr>
          <a:ln w="3221">
            <a:solidFill>
              <a:srgbClr val="000000"/>
            </a:solidFill>
            <a:prstDash val="solid"/>
          </a:ln>
        </c:spPr>
        <c:txPr>
          <a:bodyPr rot="0" vert="horz"/>
          <a:lstStyle/>
          <a:p>
            <a:pPr>
              <a:defRPr sz="1091" b="1" i="0" u="none" strike="noStrike" baseline="0">
                <a:solidFill>
                  <a:srgbClr val="000000"/>
                </a:solidFill>
                <a:latin typeface="Arial"/>
                <a:ea typeface="Arial"/>
                <a:cs typeface="Arial"/>
              </a:defRPr>
            </a:pPr>
            <a:endParaRPr lang="en-US"/>
          </a:p>
        </c:txPr>
        <c:crossAx val="39831232"/>
        <c:crosses val="autoZero"/>
        <c:crossBetween val="midCat"/>
        <c:majorUnit val="10"/>
      </c:valAx>
      <c:valAx>
        <c:axId val="39831232"/>
        <c:scaling>
          <c:orientation val="minMax"/>
        </c:scaling>
        <c:delete val="0"/>
        <c:axPos val="l"/>
        <c:majorGridlines>
          <c:spPr>
            <a:ln w="3221">
              <a:solidFill>
                <a:srgbClr val="000000"/>
              </a:solidFill>
              <a:prstDash val="solid"/>
            </a:ln>
          </c:spPr>
        </c:majorGridlines>
        <c:numFmt formatCode="0.00" sourceLinked="0"/>
        <c:majorTickMark val="out"/>
        <c:minorTickMark val="none"/>
        <c:tickLblPos val="nextTo"/>
        <c:spPr>
          <a:ln w="3221">
            <a:solidFill>
              <a:srgbClr val="000000"/>
            </a:solidFill>
            <a:prstDash val="solid"/>
          </a:ln>
        </c:spPr>
        <c:txPr>
          <a:bodyPr rot="0" vert="horz"/>
          <a:lstStyle/>
          <a:p>
            <a:pPr>
              <a:defRPr sz="1040" b="1" i="0" u="none" strike="noStrike" baseline="0">
                <a:solidFill>
                  <a:srgbClr val="000000"/>
                </a:solidFill>
                <a:latin typeface="Arial"/>
                <a:ea typeface="Arial"/>
                <a:cs typeface="Arial"/>
              </a:defRPr>
            </a:pPr>
            <a:endParaRPr lang="en-US"/>
          </a:p>
        </c:txPr>
        <c:crossAx val="40508736"/>
        <c:crosses val="autoZero"/>
        <c:crossBetween val="midCat"/>
      </c:valAx>
      <c:spPr>
        <a:noFill/>
        <a:ln w="25769">
          <a:noFill/>
        </a:ln>
      </c:spPr>
    </c:plotArea>
    <c:legend>
      <c:legendPos val="r"/>
      <c:layout>
        <c:manualLayout>
          <c:xMode val="edge"/>
          <c:yMode val="edge"/>
          <c:x val="0.26552462526766596"/>
          <c:y val="0.44132231404958677"/>
          <c:w val="0.41327623126338331"/>
          <c:h val="0.12231404958677686"/>
        </c:manualLayout>
      </c:layout>
      <c:overlay val="0"/>
      <c:spPr>
        <a:solidFill>
          <a:srgbClr val="FFFFFF"/>
        </a:solidFill>
        <a:ln w="3221">
          <a:solidFill>
            <a:srgbClr val="000000"/>
          </a:solidFill>
          <a:prstDash val="solid"/>
        </a:ln>
      </c:spPr>
      <c:txPr>
        <a:bodyPr/>
        <a:lstStyle/>
        <a:p>
          <a:pPr>
            <a:defRPr sz="1116"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989"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70" b="1" i="0" u="none" strike="noStrike" baseline="0">
                <a:solidFill>
                  <a:srgbClr val="000000"/>
                </a:solidFill>
                <a:latin typeface="Arial"/>
                <a:ea typeface="Arial"/>
                <a:cs typeface="Arial"/>
              </a:defRPr>
            </a:pPr>
            <a:r>
              <a:rPr lang="en-CA" dirty="0"/>
              <a:t>Demographic </a:t>
            </a:r>
            <a:r>
              <a:rPr lang="en-CA" dirty="0" smtClean="0"/>
              <a:t>Ratios</a:t>
            </a:r>
            <a:endParaRPr lang="en-CA" dirty="0"/>
          </a:p>
        </c:rich>
      </c:tx>
      <c:layout>
        <c:manualLayout>
          <c:xMode val="edge"/>
          <c:yMode val="edge"/>
          <c:x val="0.34460321304940528"/>
          <c:y val="1.3043478260869565E-2"/>
        </c:manualLayout>
      </c:layout>
      <c:overlay val="0"/>
      <c:spPr>
        <a:noFill/>
        <a:ln w="25769">
          <a:noFill/>
        </a:ln>
      </c:spPr>
    </c:title>
    <c:autoTitleDeleted val="0"/>
    <c:plotArea>
      <c:layout>
        <c:manualLayout>
          <c:layoutTarget val="inner"/>
          <c:xMode val="edge"/>
          <c:yMode val="edge"/>
          <c:x val="8.7794432548179868E-2"/>
          <c:y val="0.12892561983471074"/>
          <c:w val="0.87580299785867233"/>
          <c:h val="0.81983471074380165"/>
        </c:manualLayout>
      </c:layout>
      <c:scatterChart>
        <c:scatterStyle val="lineMarker"/>
        <c:varyColors val="0"/>
        <c:ser>
          <c:idx val="0"/>
          <c:order val="0"/>
          <c:tx>
            <c:strRef>
              <c:f>'Dependency &amp; Hours'!$A$20</c:f>
              <c:strCache>
                <c:ptCount val="1"/>
                <c:pt idx="0">
                  <c:v>Old Age Ratio</c:v>
                </c:pt>
              </c:strCache>
            </c:strRef>
          </c:tx>
          <c:spPr>
            <a:ln w="38654">
              <a:solidFill>
                <a:srgbClr val="0000FF"/>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Hours'!$B$20:$CD$20</c:f>
              <c:numCache>
                <c:formatCode>General</c:formatCode>
                <c:ptCount val="81"/>
                <c:pt idx="0">
                  <c:v>7.9853308607596943E-2</c:v>
                </c:pt>
                <c:pt idx="1">
                  <c:v>8.0222327805934884E-2</c:v>
                </c:pt>
                <c:pt idx="2">
                  <c:v>8.0510364870343035E-2</c:v>
                </c:pt>
                <c:pt idx="3">
                  <c:v>8.0755585636622967E-2</c:v>
                </c:pt>
                <c:pt idx="4">
                  <c:v>8.1106584691257783E-2</c:v>
                </c:pt>
                <c:pt idx="5">
                  <c:v>8.1431609685526984E-2</c:v>
                </c:pt>
                <c:pt idx="6">
                  <c:v>8.1982456796550349E-2</c:v>
                </c:pt>
                <c:pt idx="7">
                  <c:v>8.2770719425879977E-2</c:v>
                </c:pt>
                <c:pt idx="8">
                  <c:v>8.3909244082940412E-2</c:v>
                </c:pt>
                <c:pt idx="9">
                  <c:v>8.4933277190990003E-2</c:v>
                </c:pt>
                <c:pt idx="10">
                  <c:v>8.6083589038836894E-2</c:v>
                </c:pt>
                <c:pt idx="11">
                  <c:v>8.7601226767986595E-2</c:v>
                </c:pt>
                <c:pt idx="12">
                  <c:v>8.9008248778677801E-2</c:v>
                </c:pt>
                <c:pt idx="13">
                  <c:v>9.0687949145961566E-2</c:v>
                </c:pt>
                <c:pt idx="14">
                  <c:v>9.2551907608538958E-2</c:v>
                </c:pt>
                <c:pt idx="15">
                  <c:v>9.498923201483514E-2</c:v>
                </c:pt>
                <c:pt idx="16">
                  <c:v>9.7379165641838961E-2</c:v>
                </c:pt>
                <c:pt idx="17">
                  <c:v>9.9576810373563487E-2</c:v>
                </c:pt>
                <c:pt idx="18">
                  <c:v>0.10175321898534552</c:v>
                </c:pt>
                <c:pt idx="19">
                  <c:v>0.1037968043273646</c:v>
                </c:pt>
                <c:pt idx="20">
                  <c:v>0.10587827888689313</c:v>
                </c:pt>
                <c:pt idx="21">
                  <c:v>0.10764962322119127</c:v>
                </c:pt>
                <c:pt idx="22">
                  <c:v>0.10942480135140668</c:v>
                </c:pt>
                <c:pt idx="23">
                  <c:v>0.11120697539981338</c:v>
                </c:pt>
                <c:pt idx="24">
                  <c:v>0.11293655816669235</c:v>
                </c:pt>
                <c:pt idx="25">
                  <c:v>0.11485487261045357</c:v>
                </c:pt>
                <c:pt idx="26">
                  <c:v>0.11656208610794086</c:v>
                </c:pt>
                <c:pt idx="27">
                  <c:v>0.11806271610313032</c:v>
                </c:pt>
                <c:pt idx="28">
                  <c:v>0.11937034608668939</c:v>
                </c:pt>
                <c:pt idx="29">
                  <c:v>0.12078223120414669</c:v>
                </c:pt>
                <c:pt idx="30">
                  <c:v>0.12192663014665181</c:v>
                </c:pt>
                <c:pt idx="31">
                  <c:v>0.12304540136944161</c:v>
                </c:pt>
                <c:pt idx="32">
                  <c:v>0.12444962401613095</c:v>
                </c:pt>
                <c:pt idx="33">
                  <c:v>0.12597060191879156</c:v>
                </c:pt>
                <c:pt idx="34">
                  <c:v>0.12778105540264365</c:v>
                </c:pt>
                <c:pt idx="35">
                  <c:v>0.12975195811168813</c:v>
                </c:pt>
                <c:pt idx="36">
                  <c:v>0.13207166841885887</c:v>
                </c:pt>
                <c:pt idx="37">
                  <c:v>0.13449186426084345</c:v>
                </c:pt>
                <c:pt idx="38">
                  <c:v>0.13700715072536002</c:v>
                </c:pt>
                <c:pt idx="39">
                  <c:v>0.13985803184992132</c:v>
                </c:pt>
                <c:pt idx="40">
                  <c:v>0.1431471156684751</c:v>
                </c:pt>
                <c:pt idx="41">
                  <c:v>0.14696723191296765</c:v>
                </c:pt>
                <c:pt idx="42">
                  <c:v>0.15127812032754326</c:v>
                </c:pt>
                <c:pt idx="43">
                  <c:v>0.1550866776038082</c:v>
                </c:pt>
                <c:pt idx="44">
                  <c:v>0.15892699485513431</c:v>
                </c:pt>
                <c:pt idx="45">
                  <c:v>0.16275419874056063</c:v>
                </c:pt>
                <c:pt idx="46">
                  <c:v>0.16688504117604891</c:v>
                </c:pt>
                <c:pt idx="47">
                  <c:v>0.17129730281131522</c:v>
                </c:pt>
                <c:pt idx="48">
                  <c:v>0.17602997934658096</c:v>
                </c:pt>
                <c:pt idx="49">
                  <c:v>0.1810769878931448</c:v>
                </c:pt>
                <c:pt idx="50">
                  <c:v>0.18601935218699017</c:v>
                </c:pt>
                <c:pt idx="51">
                  <c:v>0.19116612655871631</c:v>
                </c:pt>
                <c:pt idx="52">
                  <c:v>0.19657390643630013</c:v>
                </c:pt>
                <c:pt idx="53">
                  <c:v>0.20220620288013344</c:v>
                </c:pt>
                <c:pt idx="54">
                  <c:v>0.20740165570381461</c:v>
                </c:pt>
                <c:pt idx="55">
                  <c:v>0.21263005066703725</c:v>
                </c:pt>
                <c:pt idx="56">
                  <c:v>0.21749975944715313</c:v>
                </c:pt>
                <c:pt idx="57">
                  <c:v>0.22232730349707491</c:v>
                </c:pt>
                <c:pt idx="58">
                  <c:v>0.22693397956033148</c:v>
                </c:pt>
                <c:pt idx="59">
                  <c:v>0.23073429981799504</c:v>
                </c:pt>
                <c:pt idx="60">
                  <c:v>0.23368759033925418</c:v>
                </c:pt>
                <c:pt idx="61">
                  <c:v>0.23599867648844447</c:v>
                </c:pt>
                <c:pt idx="62">
                  <c:v>0.23794264573695392</c:v>
                </c:pt>
                <c:pt idx="63">
                  <c:v>0.23988494764741153</c:v>
                </c:pt>
                <c:pt idx="64">
                  <c:v>0.24185710414573647</c:v>
                </c:pt>
                <c:pt idx="65">
                  <c:v>0.24369308162385001</c:v>
                </c:pt>
                <c:pt idx="66">
                  <c:v>0.24508959531993857</c:v>
                </c:pt>
                <c:pt idx="67">
                  <c:v>0.24629221087688538</c:v>
                </c:pt>
                <c:pt idx="68">
                  <c:v>0.24717503715345587</c:v>
                </c:pt>
                <c:pt idx="69">
                  <c:v>0.24806616936184181</c:v>
                </c:pt>
                <c:pt idx="70">
                  <c:v>0.24898858836344376</c:v>
                </c:pt>
                <c:pt idx="71">
                  <c:v>0.24994640141501476</c:v>
                </c:pt>
                <c:pt idx="72">
                  <c:v>0.2507738512306526</c:v>
                </c:pt>
                <c:pt idx="73">
                  <c:v>0.25166354091954818</c:v>
                </c:pt>
                <c:pt idx="74">
                  <c:v>0.25261480295131755</c:v>
                </c:pt>
                <c:pt idx="75">
                  <c:v>0.25356679778047253</c:v>
                </c:pt>
                <c:pt idx="76">
                  <c:v>0.25455921975707174</c:v>
                </c:pt>
                <c:pt idx="77">
                  <c:v>0.25565122988348887</c:v>
                </c:pt>
                <c:pt idx="78">
                  <c:v>0.2569309531833624</c:v>
                </c:pt>
                <c:pt idx="79">
                  <c:v>0.25832210014374496</c:v>
                </c:pt>
                <c:pt idx="80">
                  <c:v>0.25988101987415113</c:v>
                </c:pt>
              </c:numCache>
            </c:numRef>
          </c:yVal>
          <c:smooth val="0"/>
        </c:ser>
        <c:ser>
          <c:idx val="1"/>
          <c:order val="1"/>
          <c:tx>
            <c:strRef>
              <c:f>'Dependency &amp; Hours'!$A$21</c:f>
              <c:strCache>
                <c:ptCount val="1"/>
                <c:pt idx="0">
                  <c:v>Total Ratio</c:v>
                </c:pt>
              </c:strCache>
            </c:strRef>
          </c:tx>
          <c:spPr>
            <a:ln w="38654">
              <a:solidFill>
                <a:srgbClr val="FF0000"/>
              </a:solidFill>
              <a:prstDash val="solid"/>
            </a:ln>
          </c:spPr>
          <c:marker>
            <c:symbol val="none"/>
          </c:marker>
          <c:xVal>
            <c:numRef>
              <c:f>'Dependency &amp; Hours'!$B$19:$CD$19</c:f>
              <c:numCache>
                <c:formatCode>General</c:formatCode>
                <c:ptCount val="81"/>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pt idx="53">
                  <c:v>2024</c:v>
                </c:pt>
                <c:pt idx="54">
                  <c:v>2025</c:v>
                </c:pt>
                <c:pt idx="55">
                  <c:v>2026</c:v>
                </c:pt>
                <c:pt idx="56">
                  <c:v>2027</c:v>
                </c:pt>
                <c:pt idx="57">
                  <c:v>2028</c:v>
                </c:pt>
                <c:pt idx="58">
                  <c:v>2029</c:v>
                </c:pt>
                <c:pt idx="59">
                  <c:v>2030</c:v>
                </c:pt>
                <c:pt idx="60">
                  <c:v>2031</c:v>
                </c:pt>
                <c:pt idx="61">
                  <c:v>2032</c:v>
                </c:pt>
                <c:pt idx="62">
                  <c:v>2033</c:v>
                </c:pt>
                <c:pt idx="63">
                  <c:v>2034</c:v>
                </c:pt>
                <c:pt idx="64">
                  <c:v>2035</c:v>
                </c:pt>
                <c:pt idx="65">
                  <c:v>2036</c:v>
                </c:pt>
                <c:pt idx="66">
                  <c:v>2037</c:v>
                </c:pt>
                <c:pt idx="67">
                  <c:v>2038</c:v>
                </c:pt>
                <c:pt idx="68">
                  <c:v>2039</c:v>
                </c:pt>
                <c:pt idx="69">
                  <c:v>2040</c:v>
                </c:pt>
                <c:pt idx="70">
                  <c:v>2041</c:v>
                </c:pt>
                <c:pt idx="71">
                  <c:v>2042</c:v>
                </c:pt>
                <c:pt idx="72">
                  <c:v>2043</c:v>
                </c:pt>
                <c:pt idx="73">
                  <c:v>2044</c:v>
                </c:pt>
                <c:pt idx="74">
                  <c:v>2045</c:v>
                </c:pt>
                <c:pt idx="75">
                  <c:v>2046</c:v>
                </c:pt>
                <c:pt idx="76">
                  <c:v>2047</c:v>
                </c:pt>
                <c:pt idx="77">
                  <c:v>2048</c:v>
                </c:pt>
                <c:pt idx="78">
                  <c:v>2049</c:v>
                </c:pt>
                <c:pt idx="79">
                  <c:v>2050</c:v>
                </c:pt>
                <c:pt idx="80">
                  <c:v>2051</c:v>
                </c:pt>
              </c:numCache>
            </c:numRef>
          </c:xVal>
          <c:yVal>
            <c:numRef>
              <c:f>'Dependency &amp; Hours'!$B$21:$CD$21</c:f>
              <c:numCache>
                <c:formatCode>General</c:formatCode>
                <c:ptCount val="81"/>
                <c:pt idx="0">
                  <c:v>0.46220047831106842</c:v>
                </c:pt>
                <c:pt idx="1">
                  <c:v>0.45590031251816554</c:v>
                </c:pt>
                <c:pt idx="2">
                  <c:v>0.44848955092793774</c:v>
                </c:pt>
                <c:pt idx="3">
                  <c:v>0.44049960274509559</c:v>
                </c:pt>
                <c:pt idx="4">
                  <c:v>0.43337644824363875</c:v>
                </c:pt>
                <c:pt idx="5">
                  <c:v>0.42625642980024575</c:v>
                </c:pt>
                <c:pt idx="6">
                  <c:v>0.41874720873121152</c:v>
                </c:pt>
                <c:pt idx="7">
                  <c:v>0.41121257008144313</c:v>
                </c:pt>
                <c:pt idx="8">
                  <c:v>0.40433493662146175</c:v>
                </c:pt>
                <c:pt idx="9">
                  <c:v>0.39791380357573747</c:v>
                </c:pt>
                <c:pt idx="10">
                  <c:v>0.39174809048610987</c:v>
                </c:pt>
                <c:pt idx="11">
                  <c:v>0.38584154610209914</c:v>
                </c:pt>
                <c:pt idx="12">
                  <c:v>0.38046112203967353</c:v>
                </c:pt>
                <c:pt idx="13">
                  <c:v>0.37641944919478421</c:v>
                </c:pt>
                <c:pt idx="14">
                  <c:v>0.37401229769248151</c:v>
                </c:pt>
                <c:pt idx="15">
                  <c:v>0.37306875344270496</c:v>
                </c:pt>
                <c:pt idx="16">
                  <c:v>0.37281937429526746</c:v>
                </c:pt>
                <c:pt idx="17">
                  <c:v>0.37271105247754927</c:v>
                </c:pt>
                <c:pt idx="18">
                  <c:v>0.37272466341963423</c:v>
                </c:pt>
                <c:pt idx="19">
                  <c:v>0.37309626797377488</c:v>
                </c:pt>
                <c:pt idx="20">
                  <c:v>0.37383482710658872</c:v>
                </c:pt>
                <c:pt idx="21">
                  <c:v>0.37434651352356929</c:v>
                </c:pt>
                <c:pt idx="22">
                  <c:v>0.37500186936466345</c:v>
                </c:pt>
                <c:pt idx="23">
                  <c:v>0.37578895625892572</c:v>
                </c:pt>
                <c:pt idx="24">
                  <c:v>0.37619866244675204</c:v>
                </c:pt>
                <c:pt idx="25">
                  <c:v>0.3766638470889454</c:v>
                </c:pt>
                <c:pt idx="26">
                  <c:v>0.37658711177032556</c:v>
                </c:pt>
                <c:pt idx="27">
                  <c:v>0.37561431024211567</c:v>
                </c:pt>
                <c:pt idx="28">
                  <c:v>0.37405303297161707</c:v>
                </c:pt>
                <c:pt idx="29">
                  <c:v>0.37259693752733791</c:v>
                </c:pt>
                <c:pt idx="30">
                  <c:v>0.37047757433068013</c:v>
                </c:pt>
                <c:pt idx="31">
                  <c:v>0.36833172399436565</c:v>
                </c:pt>
                <c:pt idx="32">
                  <c:v>0.36630624000047474</c:v>
                </c:pt>
                <c:pt idx="33">
                  <c:v>0.36443647205500046</c:v>
                </c:pt>
                <c:pt idx="34">
                  <c:v>0.3628610336258572</c:v>
                </c:pt>
                <c:pt idx="35">
                  <c:v>0.36162328404455674</c:v>
                </c:pt>
                <c:pt idx="36">
                  <c:v>0.36069362075119077</c:v>
                </c:pt>
                <c:pt idx="37">
                  <c:v>0.36004830921552405</c:v>
                </c:pt>
                <c:pt idx="38">
                  <c:v>0.35910953631200132</c:v>
                </c:pt>
                <c:pt idx="39">
                  <c:v>0.35851417714252676</c:v>
                </c:pt>
                <c:pt idx="40">
                  <c:v>0.3583745774009276</c:v>
                </c:pt>
                <c:pt idx="41">
                  <c:v>0.35923700895975313</c:v>
                </c:pt>
                <c:pt idx="42">
                  <c:v>0.36084669603748371</c:v>
                </c:pt>
                <c:pt idx="43">
                  <c:v>0.36209389038027029</c:v>
                </c:pt>
                <c:pt idx="44">
                  <c:v>0.3634959840419591</c:v>
                </c:pt>
                <c:pt idx="45">
                  <c:v>0.36562276208753619</c:v>
                </c:pt>
                <c:pt idx="46">
                  <c:v>0.36840611948756369</c:v>
                </c:pt>
                <c:pt idx="47">
                  <c:v>0.37168592755362195</c:v>
                </c:pt>
                <c:pt idx="48">
                  <c:v>0.37540956835345624</c:v>
                </c:pt>
                <c:pt idx="49">
                  <c:v>0.37965452955997953</c:v>
                </c:pt>
                <c:pt idx="50">
                  <c:v>0.38409996863215429</c:v>
                </c:pt>
                <c:pt idx="51">
                  <c:v>0.3888378688660783</c:v>
                </c:pt>
                <c:pt idx="52">
                  <c:v>0.39388052226850406</c:v>
                </c:pt>
                <c:pt idx="53">
                  <c:v>0.39888351025439639</c:v>
                </c:pt>
                <c:pt idx="54">
                  <c:v>0.40364478734358866</c:v>
                </c:pt>
                <c:pt idx="55">
                  <c:v>0.40836008974290583</c:v>
                </c:pt>
                <c:pt idx="56">
                  <c:v>0.41254421561678906</c:v>
                </c:pt>
                <c:pt idx="57">
                  <c:v>0.41677802021923244</c:v>
                </c:pt>
                <c:pt idx="58">
                  <c:v>0.42058154099217121</c:v>
                </c:pt>
                <c:pt idx="59">
                  <c:v>0.42357009923996203</c:v>
                </c:pt>
                <c:pt idx="60">
                  <c:v>0.42573198431376313</c:v>
                </c:pt>
                <c:pt idx="61">
                  <c:v>0.42699997872713863</c:v>
                </c:pt>
                <c:pt idx="62">
                  <c:v>0.42797535213263072</c:v>
                </c:pt>
                <c:pt idx="63">
                  <c:v>0.42897498951528534</c:v>
                </c:pt>
                <c:pt idx="64">
                  <c:v>0.42989401796672511</c:v>
                </c:pt>
                <c:pt idx="65">
                  <c:v>0.4307751868819214</c:v>
                </c:pt>
                <c:pt idx="66">
                  <c:v>0.43118023487423751</c:v>
                </c:pt>
                <c:pt idx="67">
                  <c:v>0.43161813490140638</c:v>
                </c:pt>
                <c:pt idx="68">
                  <c:v>0.43169625079530394</c:v>
                </c:pt>
                <c:pt idx="69">
                  <c:v>0.43175740878463253</c:v>
                </c:pt>
                <c:pt idx="70">
                  <c:v>0.43192186017934608</c:v>
                </c:pt>
                <c:pt idx="71">
                  <c:v>0.43214649019464768</c:v>
                </c:pt>
                <c:pt idx="72">
                  <c:v>0.43240096013561125</c:v>
                </c:pt>
                <c:pt idx="73">
                  <c:v>0.43280780089458898</c:v>
                </c:pt>
                <c:pt idx="74">
                  <c:v>0.43328485903608471</c:v>
                </c:pt>
                <c:pt idx="75">
                  <c:v>0.43402420449078843</c:v>
                </c:pt>
                <c:pt idx="76">
                  <c:v>0.43475409789934261</c:v>
                </c:pt>
                <c:pt idx="77">
                  <c:v>0.43555616808815695</c:v>
                </c:pt>
                <c:pt idx="78">
                  <c:v>0.43688666225350242</c:v>
                </c:pt>
                <c:pt idx="79">
                  <c:v>0.43802405585061671</c:v>
                </c:pt>
                <c:pt idx="80">
                  <c:v>0.43851003306539493</c:v>
                </c:pt>
              </c:numCache>
            </c:numRef>
          </c:yVal>
          <c:smooth val="0"/>
        </c:ser>
        <c:dLbls>
          <c:showLegendKey val="0"/>
          <c:showVal val="0"/>
          <c:showCatName val="0"/>
          <c:showSerName val="0"/>
          <c:showPercent val="0"/>
          <c:showBubbleSize val="0"/>
        </c:dLbls>
        <c:axId val="39834112"/>
        <c:axId val="39834688"/>
      </c:scatterChart>
      <c:valAx>
        <c:axId val="39834112"/>
        <c:scaling>
          <c:orientation val="minMax"/>
          <c:max val="2031"/>
          <c:min val="1971"/>
        </c:scaling>
        <c:delete val="0"/>
        <c:axPos val="b"/>
        <c:numFmt formatCode="General" sourceLinked="1"/>
        <c:majorTickMark val="out"/>
        <c:minorTickMark val="none"/>
        <c:tickLblPos val="nextTo"/>
        <c:spPr>
          <a:ln w="3221">
            <a:solidFill>
              <a:srgbClr val="000000"/>
            </a:solidFill>
            <a:prstDash val="solid"/>
          </a:ln>
        </c:spPr>
        <c:txPr>
          <a:bodyPr rot="0" vert="horz"/>
          <a:lstStyle/>
          <a:p>
            <a:pPr>
              <a:defRPr sz="1091" b="1" i="0" u="none" strike="noStrike" baseline="0">
                <a:solidFill>
                  <a:srgbClr val="000000"/>
                </a:solidFill>
                <a:latin typeface="Arial"/>
                <a:ea typeface="Arial"/>
                <a:cs typeface="Arial"/>
              </a:defRPr>
            </a:pPr>
            <a:endParaRPr lang="en-US"/>
          </a:p>
        </c:txPr>
        <c:crossAx val="39834688"/>
        <c:crosses val="autoZero"/>
        <c:crossBetween val="midCat"/>
        <c:majorUnit val="10"/>
      </c:valAx>
      <c:valAx>
        <c:axId val="39834688"/>
        <c:scaling>
          <c:orientation val="minMax"/>
        </c:scaling>
        <c:delete val="0"/>
        <c:axPos val="l"/>
        <c:majorGridlines>
          <c:spPr>
            <a:ln w="3221">
              <a:solidFill>
                <a:srgbClr val="000000"/>
              </a:solidFill>
              <a:prstDash val="solid"/>
            </a:ln>
          </c:spPr>
        </c:majorGridlines>
        <c:numFmt formatCode="0.00" sourceLinked="0"/>
        <c:majorTickMark val="out"/>
        <c:minorTickMark val="none"/>
        <c:tickLblPos val="nextTo"/>
        <c:spPr>
          <a:ln w="3221">
            <a:solidFill>
              <a:srgbClr val="000000"/>
            </a:solidFill>
            <a:prstDash val="solid"/>
          </a:ln>
        </c:spPr>
        <c:txPr>
          <a:bodyPr rot="0" vert="horz"/>
          <a:lstStyle/>
          <a:p>
            <a:pPr>
              <a:defRPr sz="1040" b="1" i="0" u="none" strike="noStrike" baseline="0">
                <a:solidFill>
                  <a:srgbClr val="000000"/>
                </a:solidFill>
                <a:latin typeface="Arial"/>
                <a:ea typeface="Arial"/>
                <a:cs typeface="Arial"/>
              </a:defRPr>
            </a:pPr>
            <a:endParaRPr lang="en-US"/>
          </a:p>
        </c:txPr>
        <c:crossAx val="39834112"/>
        <c:crosses val="autoZero"/>
        <c:crossBetween val="midCat"/>
      </c:valAx>
      <c:spPr>
        <a:noFill/>
        <a:ln w="25769">
          <a:noFill/>
        </a:ln>
      </c:spPr>
    </c:plotArea>
    <c:legend>
      <c:legendPos val="r"/>
      <c:layout>
        <c:manualLayout>
          <c:xMode val="edge"/>
          <c:yMode val="edge"/>
          <c:x val="0.26552462526766596"/>
          <c:y val="0.44132231404958677"/>
          <c:w val="0.41327623126338331"/>
          <c:h val="0.12231404958677686"/>
        </c:manualLayout>
      </c:layout>
      <c:overlay val="0"/>
      <c:spPr>
        <a:solidFill>
          <a:srgbClr val="FFFFFF"/>
        </a:solidFill>
        <a:ln w="3221">
          <a:solidFill>
            <a:srgbClr val="000000"/>
          </a:solidFill>
          <a:prstDash val="solid"/>
        </a:ln>
      </c:spPr>
      <c:txPr>
        <a:bodyPr/>
        <a:lstStyle/>
        <a:p>
          <a:pPr>
            <a:defRPr sz="1116"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989"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5857392825901"/>
          <c:y val="5.1400554097404488E-2"/>
          <c:w val="0.8852642169728786"/>
          <c:h val="0.74172061825605395"/>
        </c:manualLayout>
      </c:layout>
      <c:barChart>
        <c:barDir val="col"/>
        <c:grouping val="clustered"/>
        <c:varyColors val="0"/>
        <c:ser>
          <c:idx val="0"/>
          <c:order val="0"/>
          <c:tx>
            <c:strRef>
              <c:f>MCW_1b_average_cohort_RRs_e!$N$261</c:f>
              <c:strCache>
                <c:ptCount val="1"/>
                <c:pt idx="0">
                  <c:v>females</c:v>
                </c:pt>
              </c:strCache>
            </c:strRef>
          </c:tx>
          <c:spPr>
            <a:solidFill>
              <a:srgbClr val="FFC000"/>
            </a:solidFill>
          </c:spPr>
          <c:invertIfNegative val="0"/>
          <c:cat>
            <c:strRef>
              <c:f>MCW_1b_average_cohort_RRs_e!$M$262:$M$271</c:f>
              <c:strCache>
                <c:ptCount val="10"/>
                <c:pt idx="0">
                  <c:v>.1 - 15</c:v>
                </c:pt>
                <c:pt idx="1">
                  <c:v>15 - 25</c:v>
                </c:pt>
                <c:pt idx="2">
                  <c:v>25 - 35</c:v>
                </c:pt>
                <c:pt idx="3">
                  <c:v>35 - 50</c:v>
                </c:pt>
                <c:pt idx="4">
                  <c:v>50 - 65</c:v>
                </c:pt>
                <c:pt idx="5">
                  <c:v>65 - 80</c:v>
                </c:pt>
                <c:pt idx="6">
                  <c:v>80 - 100</c:v>
                </c:pt>
                <c:pt idx="7">
                  <c:v>100 - 125</c:v>
                </c:pt>
                <c:pt idx="8">
                  <c:v>125 - 150</c:v>
                </c:pt>
                <c:pt idx="9">
                  <c:v>&gt;150</c:v>
                </c:pt>
              </c:strCache>
            </c:strRef>
          </c:cat>
          <c:val>
            <c:numRef>
              <c:f>MCW_1b_average_cohort_RRs_e!$N$262:$N$271</c:f>
              <c:numCache>
                <c:formatCode>0.0</c:formatCode>
                <c:ptCount val="10"/>
                <c:pt idx="0">
                  <c:v>0.47645597850879418</c:v>
                </c:pt>
                <c:pt idx="1">
                  <c:v>11.417203102032502</c:v>
                </c:pt>
                <c:pt idx="2">
                  <c:v>14.93740179431294</c:v>
                </c:pt>
                <c:pt idx="3">
                  <c:v>16.141213442141012</c:v>
                </c:pt>
                <c:pt idx="4">
                  <c:v>21.377160525115311</c:v>
                </c:pt>
                <c:pt idx="5">
                  <c:v>14.613006234477172</c:v>
                </c:pt>
                <c:pt idx="6">
                  <c:v>9.0653352932231748</c:v>
                </c:pt>
                <c:pt idx="7">
                  <c:v>6.3840032439555845</c:v>
                </c:pt>
                <c:pt idx="8">
                  <c:v>3.1780627502661054</c:v>
                </c:pt>
                <c:pt idx="9">
                  <c:v>1.307719600587963</c:v>
                </c:pt>
              </c:numCache>
            </c:numRef>
          </c:val>
        </c:ser>
        <c:ser>
          <c:idx val="1"/>
          <c:order val="1"/>
          <c:tx>
            <c:strRef>
              <c:f>MCW_1b_average_cohort_RRs_e!$O$261</c:f>
              <c:strCache>
                <c:ptCount val="1"/>
                <c:pt idx="0">
                  <c:v>males</c:v>
                </c:pt>
              </c:strCache>
            </c:strRef>
          </c:tx>
          <c:invertIfNegative val="0"/>
          <c:cat>
            <c:strRef>
              <c:f>MCW_1b_average_cohort_RRs_e!$M$262:$M$271</c:f>
              <c:strCache>
                <c:ptCount val="10"/>
                <c:pt idx="0">
                  <c:v>.1 - 15</c:v>
                </c:pt>
                <c:pt idx="1">
                  <c:v>15 - 25</c:v>
                </c:pt>
                <c:pt idx="2">
                  <c:v>25 - 35</c:v>
                </c:pt>
                <c:pt idx="3">
                  <c:v>35 - 50</c:v>
                </c:pt>
                <c:pt idx="4">
                  <c:v>50 - 65</c:v>
                </c:pt>
                <c:pt idx="5">
                  <c:v>65 - 80</c:v>
                </c:pt>
                <c:pt idx="6">
                  <c:v>80 - 100</c:v>
                </c:pt>
                <c:pt idx="7">
                  <c:v>100 - 125</c:v>
                </c:pt>
                <c:pt idx="8">
                  <c:v>125 - 150</c:v>
                </c:pt>
                <c:pt idx="9">
                  <c:v>&gt;150</c:v>
                </c:pt>
              </c:strCache>
            </c:strRef>
          </c:cat>
          <c:val>
            <c:numRef>
              <c:f>MCW_1b_average_cohort_RRs_e!$O$262:$O$271</c:f>
              <c:numCache>
                <c:formatCode>0.0</c:formatCode>
                <c:ptCount val="10"/>
                <c:pt idx="0">
                  <c:v>0.28633081583533898</c:v>
                </c:pt>
                <c:pt idx="1">
                  <c:v>7.6645364760560657</c:v>
                </c:pt>
                <c:pt idx="2">
                  <c:v>11.590173458378288</c:v>
                </c:pt>
                <c:pt idx="3">
                  <c:v>14.507428002323843</c:v>
                </c:pt>
                <c:pt idx="4">
                  <c:v>21.40426591418375</c:v>
                </c:pt>
                <c:pt idx="5">
                  <c:v>16.814673416881128</c:v>
                </c:pt>
                <c:pt idx="6">
                  <c:v>11.461532077350824</c:v>
                </c:pt>
                <c:pt idx="7">
                  <c:v>8.3616897667856573</c:v>
                </c:pt>
                <c:pt idx="8">
                  <c:v>4.4194538965889283</c:v>
                </c:pt>
                <c:pt idx="9">
                  <c:v>1.6806373972943798</c:v>
                </c:pt>
              </c:numCache>
            </c:numRef>
          </c:val>
        </c:ser>
        <c:dLbls>
          <c:showLegendKey val="0"/>
          <c:showVal val="0"/>
          <c:showCatName val="0"/>
          <c:showSerName val="0"/>
          <c:showPercent val="0"/>
          <c:showBubbleSize val="0"/>
        </c:dLbls>
        <c:gapWidth val="150"/>
        <c:axId val="82041344"/>
        <c:axId val="87387520"/>
      </c:barChart>
      <c:catAx>
        <c:axId val="82041344"/>
        <c:scaling>
          <c:orientation val="minMax"/>
        </c:scaling>
        <c:delete val="0"/>
        <c:axPos val="b"/>
        <c:majorTickMark val="out"/>
        <c:minorTickMark val="none"/>
        <c:tickLblPos val="nextTo"/>
        <c:txPr>
          <a:bodyPr/>
          <a:lstStyle/>
          <a:p>
            <a:pPr>
              <a:defRPr sz="1400" baseline="0"/>
            </a:pPr>
            <a:endParaRPr lang="en-US"/>
          </a:p>
        </c:txPr>
        <c:crossAx val="87387520"/>
        <c:crosses val="autoZero"/>
        <c:auto val="1"/>
        <c:lblAlgn val="ctr"/>
        <c:lblOffset val="100"/>
        <c:noMultiLvlLbl val="0"/>
      </c:catAx>
      <c:valAx>
        <c:axId val="87387520"/>
        <c:scaling>
          <c:orientation val="minMax"/>
          <c:max val="22"/>
        </c:scaling>
        <c:delete val="0"/>
        <c:axPos val="l"/>
        <c:majorGridlines/>
        <c:numFmt formatCode="0" sourceLinked="0"/>
        <c:majorTickMark val="out"/>
        <c:minorTickMark val="none"/>
        <c:tickLblPos val="nextTo"/>
        <c:txPr>
          <a:bodyPr/>
          <a:lstStyle/>
          <a:p>
            <a:pPr>
              <a:defRPr sz="1800" baseline="0"/>
            </a:pPr>
            <a:endParaRPr lang="en-US"/>
          </a:p>
        </c:txPr>
        <c:crossAx val="82041344"/>
        <c:crosses val="autoZero"/>
        <c:crossBetween val="between"/>
        <c:majorUnit val="2"/>
      </c:valAx>
    </c:plotArea>
    <c:legend>
      <c:legendPos val="r"/>
      <c:layout>
        <c:manualLayout>
          <c:xMode val="edge"/>
          <c:yMode val="edge"/>
          <c:x val="0.72539424759405269"/>
          <c:y val="2.9299532461715148E-2"/>
          <c:w val="0.20275349956255512"/>
          <c:h val="0.17042370407106291"/>
        </c:manualLayout>
      </c:layout>
      <c:overlay val="0"/>
      <c:txPr>
        <a:bodyPr/>
        <a:lstStyle/>
        <a:p>
          <a:pPr>
            <a:defRPr sz="2000" b="1" i="0" baseline="0">
              <a:solidFill>
                <a:srgbClr val="333399"/>
              </a:solidFill>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71741032371027E-2"/>
          <c:y val="5.1400554097404488E-2"/>
          <c:w val="0.89082130358705169"/>
          <c:h val="0.74172061825605395"/>
        </c:manualLayout>
      </c:layout>
      <c:lineChart>
        <c:grouping val="standard"/>
        <c:varyColors val="0"/>
        <c:ser>
          <c:idx val="0"/>
          <c:order val="0"/>
          <c:tx>
            <c:strRef>
              <c:f>'MCW new base case'!$G$3</c:f>
              <c:strCache>
                <c:ptCount val="1"/>
                <c:pt idx="0">
                  <c:v>females</c:v>
                </c:pt>
              </c:strCache>
            </c:strRef>
          </c:tx>
          <c:spPr>
            <a:ln w="38100">
              <a:solidFill>
                <a:srgbClr val="FFC000"/>
              </a:solidFill>
            </a:ln>
          </c:spPr>
          <c:cat>
            <c:strRef>
              <c:f>'MCW new base case'!$F$4:$F$13</c:f>
              <c:strCache>
                <c:ptCount val="10"/>
                <c:pt idx="0">
                  <c:v>.1 - 15</c:v>
                </c:pt>
                <c:pt idx="1">
                  <c:v>15 - 25</c:v>
                </c:pt>
                <c:pt idx="2">
                  <c:v>25 - 35</c:v>
                </c:pt>
                <c:pt idx="3">
                  <c:v>35 - 50</c:v>
                </c:pt>
                <c:pt idx="4">
                  <c:v>50 - 65</c:v>
                </c:pt>
                <c:pt idx="5">
                  <c:v>65 - 80</c:v>
                </c:pt>
                <c:pt idx="6">
                  <c:v>80 - 100</c:v>
                </c:pt>
                <c:pt idx="7">
                  <c:v>100 - 125</c:v>
                </c:pt>
                <c:pt idx="8">
                  <c:v>125 - 150</c:v>
                </c:pt>
                <c:pt idx="9">
                  <c:v>&gt;150</c:v>
                </c:pt>
              </c:strCache>
            </c:strRef>
          </c:cat>
          <c:val>
            <c:numRef>
              <c:f>'MCW new base case'!$G$4:$G$13</c:f>
              <c:numCache>
                <c:formatCode>0.0</c:formatCode>
                <c:ptCount val="10"/>
                <c:pt idx="0">
                  <c:v>155.17902258521431</c:v>
                </c:pt>
                <c:pt idx="1">
                  <c:v>107.30634449946608</c:v>
                </c:pt>
                <c:pt idx="2">
                  <c:v>92.790838663342697</c:v>
                </c:pt>
                <c:pt idx="3">
                  <c:v>83.236270844115325</c:v>
                </c:pt>
                <c:pt idx="4">
                  <c:v>75.685803756970458</c:v>
                </c:pt>
                <c:pt idx="5">
                  <c:v>70.568260074581488</c:v>
                </c:pt>
                <c:pt idx="6">
                  <c:v>65.451083206329301</c:v>
                </c:pt>
                <c:pt idx="7">
                  <c:v>59.831820874736309</c:v>
                </c:pt>
                <c:pt idx="8">
                  <c:v>54.652747257480975</c:v>
                </c:pt>
                <c:pt idx="9">
                  <c:v>45.005801755246893</c:v>
                </c:pt>
              </c:numCache>
            </c:numRef>
          </c:val>
          <c:smooth val="0"/>
        </c:ser>
        <c:ser>
          <c:idx val="1"/>
          <c:order val="1"/>
          <c:tx>
            <c:strRef>
              <c:f>'MCW new base case'!$H$3</c:f>
              <c:strCache>
                <c:ptCount val="1"/>
                <c:pt idx="0">
                  <c:v>males</c:v>
                </c:pt>
              </c:strCache>
            </c:strRef>
          </c:tx>
          <c:spPr>
            <a:ln w="38100"/>
          </c:spPr>
          <c:cat>
            <c:strRef>
              <c:f>'MCW new base case'!$F$4:$F$13</c:f>
              <c:strCache>
                <c:ptCount val="10"/>
                <c:pt idx="0">
                  <c:v>.1 - 15</c:v>
                </c:pt>
                <c:pt idx="1">
                  <c:v>15 - 25</c:v>
                </c:pt>
                <c:pt idx="2">
                  <c:v>25 - 35</c:v>
                </c:pt>
                <c:pt idx="3">
                  <c:v>35 - 50</c:v>
                </c:pt>
                <c:pt idx="4">
                  <c:v>50 - 65</c:v>
                </c:pt>
                <c:pt idx="5">
                  <c:v>65 - 80</c:v>
                </c:pt>
                <c:pt idx="6">
                  <c:v>80 - 100</c:v>
                </c:pt>
                <c:pt idx="7">
                  <c:v>100 - 125</c:v>
                </c:pt>
                <c:pt idx="8">
                  <c:v>125 - 150</c:v>
                </c:pt>
                <c:pt idx="9">
                  <c:v>&gt;150</c:v>
                </c:pt>
              </c:strCache>
            </c:strRef>
          </c:cat>
          <c:val>
            <c:numRef>
              <c:f>'MCW new base case'!$H$4:$H$13</c:f>
              <c:numCache>
                <c:formatCode>0.0</c:formatCode>
                <c:ptCount val="10"/>
                <c:pt idx="0">
                  <c:v>150.3187618708138</c:v>
                </c:pt>
                <c:pt idx="1">
                  <c:v>98.311666627911876</c:v>
                </c:pt>
                <c:pt idx="2">
                  <c:v>83.579408868790736</c:v>
                </c:pt>
                <c:pt idx="3">
                  <c:v>75.413722263415622</c:v>
                </c:pt>
                <c:pt idx="4">
                  <c:v>69.834812973807033</c:v>
                </c:pt>
                <c:pt idx="5">
                  <c:v>65.197964782501103</c:v>
                </c:pt>
                <c:pt idx="6">
                  <c:v>61.929258220017651</c:v>
                </c:pt>
                <c:pt idx="7">
                  <c:v>57.147504915869149</c:v>
                </c:pt>
                <c:pt idx="8">
                  <c:v>51.899976440804849</c:v>
                </c:pt>
                <c:pt idx="9">
                  <c:v>42.935848116366174</c:v>
                </c:pt>
              </c:numCache>
            </c:numRef>
          </c:val>
          <c:smooth val="0"/>
        </c:ser>
        <c:dLbls>
          <c:showLegendKey val="0"/>
          <c:showVal val="0"/>
          <c:showCatName val="0"/>
          <c:showSerName val="0"/>
          <c:showPercent val="0"/>
          <c:showBubbleSize val="0"/>
        </c:dLbls>
        <c:marker val="1"/>
        <c:smooth val="0"/>
        <c:axId val="40649728"/>
        <c:axId val="87390400"/>
      </c:lineChart>
      <c:catAx>
        <c:axId val="40649728"/>
        <c:scaling>
          <c:orientation val="minMax"/>
        </c:scaling>
        <c:delete val="0"/>
        <c:axPos val="b"/>
        <c:majorTickMark val="out"/>
        <c:minorTickMark val="none"/>
        <c:tickLblPos val="nextTo"/>
        <c:txPr>
          <a:bodyPr/>
          <a:lstStyle/>
          <a:p>
            <a:pPr>
              <a:defRPr sz="1600" baseline="0"/>
            </a:pPr>
            <a:endParaRPr lang="en-US"/>
          </a:p>
        </c:txPr>
        <c:crossAx val="87390400"/>
        <c:crosses val="autoZero"/>
        <c:auto val="1"/>
        <c:lblAlgn val="ctr"/>
        <c:lblOffset val="100"/>
        <c:noMultiLvlLbl val="0"/>
      </c:catAx>
      <c:valAx>
        <c:axId val="87390400"/>
        <c:scaling>
          <c:orientation val="minMax"/>
          <c:max val="160"/>
        </c:scaling>
        <c:delete val="0"/>
        <c:axPos val="l"/>
        <c:majorGridlines/>
        <c:numFmt formatCode="0" sourceLinked="0"/>
        <c:majorTickMark val="out"/>
        <c:minorTickMark val="none"/>
        <c:tickLblPos val="nextTo"/>
        <c:txPr>
          <a:bodyPr/>
          <a:lstStyle/>
          <a:p>
            <a:pPr>
              <a:defRPr sz="1600" baseline="0"/>
            </a:pPr>
            <a:endParaRPr lang="en-US"/>
          </a:p>
        </c:txPr>
        <c:crossAx val="40649728"/>
        <c:crosses val="autoZero"/>
        <c:crossBetween val="between"/>
        <c:majorUnit val="10"/>
      </c:valAx>
    </c:plotArea>
    <c:legend>
      <c:legendPos val="r"/>
      <c:layout>
        <c:manualLayout>
          <c:xMode val="edge"/>
          <c:yMode val="edge"/>
          <c:x val="0.12504155730533684"/>
          <c:y val="0.57896134521837361"/>
          <c:w val="0.21830260279965008"/>
          <c:h val="0.14424608995090957"/>
        </c:manualLayout>
      </c:layout>
      <c:overlay val="0"/>
      <c:txPr>
        <a:bodyPr/>
        <a:lstStyle/>
        <a:p>
          <a:pPr>
            <a:defRPr sz="2000" baseline="0"/>
          </a:pPr>
          <a:endParaRPr lang="en-US"/>
        </a:p>
      </c:txPr>
    </c:legend>
    <c:plotVisOnly val="1"/>
    <c:dispBlanksAs val="gap"/>
    <c:showDLblsOverMax val="0"/>
  </c:chart>
  <c:spPr>
    <a:ln>
      <a:no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0.125</cdr:x>
      <cdr:y>0.33333</cdr:y>
    </cdr:from>
    <cdr:to>
      <cdr:x>0.95313</cdr:x>
      <cdr:y>0.33333</cdr:y>
    </cdr:to>
    <cdr:sp macro="" textlink="">
      <cdr:nvSpPr>
        <cdr:cNvPr id="3" name="Straight Connector 2"/>
        <cdr:cNvSpPr/>
      </cdr:nvSpPr>
      <cdr:spPr bwMode="auto">
        <a:xfrm xmlns:a="http://schemas.openxmlformats.org/drawingml/2006/main">
          <a:off x="1142976" y="1643074"/>
          <a:ext cx="7572428" cy="0"/>
        </a:xfrm>
        <a:prstGeom xmlns:a="http://schemas.openxmlformats.org/drawingml/2006/main" prst="line">
          <a:avLst/>
        </a:prstGeom>
        <a:solidFill xmlns:a="http://schemas.openxmlformats.org/drawingml/2006/main">
          <a:srgbClr val="FFFFFF"/>
        </a:solidFill>
        <a:ln xmlns:a="http://schemas.openxmlformats.org/drawingml/2006/main" w="25400" cap="flat" cmpd="sng" algn="ctr">
          <a:solidFill>
            <a:srgbClr val="00B05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0.28906</cdr:x>
      <cdr:y>0.02899</cdr:y>
    </cdr:from>
    <cdr:to>
      <cdr:x>1</cdr:x>
      <cdr:y>0.3913</cdr:y>
    </cdr:to>
    <cdr:sp macro="" textlink="">
      <cdr:nvSpPr>
        <cdr:cNvPr id="4" name="TextBox 3"/>
        <cdr:cNvSpPr txBox="1"/>
      </cdr:nvSpPr>
      <cdr:spPr>
        <a:xfrm xmlns:a="http://schemas.openxmlformats.org/drawingml/2006/main">
          <a:off x="2643165" y="142898"/>
          <a:ext cx="6500835" cy="1785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replacement rate declines with pre-retirement earnings</a:t>
          </a:r>
        </a:p>
        <a:p xmlns:a="http://schemas.openxmlformats.org/drawingml/2006/main">
          <a:pPr>
            <a:spcBef>
              <a:spcPts val="600"/>
            </a:spcBef>
          </a:pPr>
          <a:r>
            <a:rPr lang="en-US" sz="2000" dirty="0" smtClean="0"/>
            <a:t>for the middle 50% of earners in this birth cohort, </a:t>
          </a:r>
          <a:r>
            <a:rPr lang="en-US" sz="2000" b="1" dirty="0" smtClean="0"/>
            <a:t>average</a:t>
          </a:r>
          <a:r>
            <a:rPr lang="en-US" sz="2000" dirty="0" smtClean="0"/>
            <a:t> decline in consumption possibilities is in the 15 to 35 percentage point range, with declines ~5 – 7 percentage points higher for men</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1" y="1"/>
            <a:ext cx="3011595" cy="459642"/>
          </a:xfrm>
          <a:prstGeom prst="rect">
            <a:avLst/>
          </a:prstGeom>
          <a:noFill/>
          <a:ln w="9525">
            <a:noFill/>
            <a:miter lim="800000"/>
            <a:headEnd/>
            <a:tailEnd/>
          </a:ln>
          <a:effectLst/>
        </p:spPr>
        <p:txBody>
          <a:bodyPr vert="horz" wrap="square" lIns="90499" tIns="45249" rIns="90499" bIns="45249" numCol="1" anchor="t" anchorCtr="0" compatLnSpc="1">
            <a:prstTxWarp prst="textNoShape">
              <a:avLst/>
            </a:prstTxWarp>
          </a:bodyPr>
          <a:lstStyle>
            <a:lvl1pPr defTabSz="905585">
              <a:defRPr sz="1200">
                <a:solidFill>
                  <a:schemeClr val="tx1"/>
                </a:solidFill>
                <a:latin typeface="Arial" charset="0"/>
              </a:defRPr>
            </a:lvl1pPr>
          </a:lstStyle>
          <a:p>
            <a:pPr>
              <a:defRPr/>
            </a:pPr>
            <a:endParaRPr lang="en-US"/>
          </a:p>
        </p:txBody>
      </p:sp>
      <p:sp>
        <p:nvSpPr>
          <p:cNvPr id="140291" name="Rectangle 3"/>
          <p:cNvSpPr>
            <a:spLocks noGrp="1" noChangeArrowheads="1"/>
          </p:cNvSpPr>
          <p:nvPr>
            <p:ph type="dt" sz="quarter" idx="1"/>
          </p:nvPr>
        </p:nvSpPr>
        <p:spPr bwMode="auto">
          <a:xfrm>
            <a:off x="3936910" y="1"/>
            <a:ext cx="3011595" cy="459642"/>
          </a:xfrm>
          <a:prstGeom prst="rect">
            <a:avLst/>
          </a:prstGeom>
          <a:noFill/>
          <a:ln w="9525">
            <a:noFill/>
            <a:miter lim="800000"/>
            <a:headEnd/>
            <a:tailEnd/>
          </a:ln>
          <a:effectLst/>
        </p:spPr>
        <p:txBody>
          <a:bodyPr vert="horz" wrap="square" lIns="90499" tIns="45249" rIns="90499" bIns="45249" numCol="1" anchor="t" anchorCtr="0" compatLnSpc="1">
            <a:prstTxWarp prst="textNoShape">
              <a:avLst/>
            </a:prstTxWarp>
          </a:bodyPr>
          <a:lstStyle>
            <a:lvl1pPr algn="r" defTabSz="905585">
              <a:defRPr sz="1200">
                <a:solidFill>
                  <a:schemeClr val="tx1"/>
                </a:solidFill>
                <a:latin typeface="Arial" charset="0"/>
              </a:defRPr>
            </a:lvl1pPr>
          </a:lstStyle>
          <a:p>
            <a:pPr>
              <a:defRPr/>
            </a:pPr>
            <a:endParaRPr lang="en-US"/>
          </a:p>
        </p:txBody>
      </p:sp>
      <p:sp>
        <p:nvSpPr>
          <p:cNvPr id="140292" name="Rectangle 4"/>
          <p:cNvSpPr>
            <a:spLocks noGrp="1" noChangeArrowheads="1"/>
          </p:cNvSpPr>
          <p:nvPr>
            <p:ph type="ftr" sz="quarter" idx="2"/>
          </p:nvPr>
        </p:nvSpPr>
        <p:spPr bwMode="auto">
          <a:xfrm>
            <a:off x="1" y="8706609"/>
            <a:ext cx="3011595" cy="459642"/>
          </a:xfrm>
          <a:prstGeom prst="rect">
            <a:avLst/>
          </a:prstGeom>
          <a:noFill/>
          <a:ln w="9525">
            <a:noFill/>
            <a:miter lim="800000"/>
            <a:headEnd/>
            <a:tailEnd/>
          </a:ln>
          <a:effectLst/>
        </p:spPr>
        <p:txBody>
          <a:bodyPr vert="horz" wrap="square" lIns="90499" tIns="45249" rIns="90499" bIns="45249" numCol="1" anchor="b" anchorCtr="0" compatLnSpc="1">
            <a:prstTxWarp prst="textNoShape">
              <a:avLst/>
            </a:prstTxWarp>
          </a:bodyPr>
          <a:lstStyle>
            <a:lvl1pPr defTabSz="905585">
              <a:defRPr sz="1200">
                <a:solidFill>
                  <a:schemeClr val="tx1"/>
                </a:solidFill>
                <a:latin typeface="Arial" charset="0"/>
              </a:defRPr>
            </a:lvl1pPr>
          </a:lstStyle>
          <a:p>
            <a:pPr>
              <a:defRPr/>
            </a:pPr>
            <a:endParaRPr lang="en-US"/>
          </a:p>
        </p:txBody>
      </p:sp>
      <p:sp>
        <p:nvSpPr>
          <p:cNvPr id="140293" name="Rectangle 5"/>
          <p:cNvSpPr>
            <a:spLocks noGrp="1" noChangeArrowheads="1"/>
          </p:cNvSpPr>
          <p:nvPr>
            <p:ph type="sldNum" sz="quarter" idx="3"/>
          </p:nvPr>
        </p:nvSpPr>
        <p:spPr bwMode="auto">
          <a:xfrm>
            <a:off x="3936910" y="8706609"/>
            <a:ext cx="3011595" cy="459642"/>
          </a:xfrm>
          <a:prstGeom prst="rect">
            <a:avLst/>
          </a:prstGeom>
          <a:noFill/>
          <a:ln w="9525">
            <a:noFill/>
            <a:miter lim="800000"/>
            <a:headEnd/>
            <a:tailEnd/>
          </a:ln>
          <a:effectLst/>
        </p:spPr>
        <p:txBody>
          <a:bodyPr vert="horz" wrap="square" lIns="90499" tIns="45249" rIns="90499" bIns="45249" numCol="1" anchor="b" anchorCtr="0" compatLnSpc="1">
            <a:prstTxWarp prst="textNoShape">
              <a:avLst/>
            </a:prstTxWarp>
          </a:bodyPr>
          <a:lstStyle>
            <a:lvl1pPr algn="r" defTabSz="905585">
              <a:defRPr sz="1200">
                <a:solidFill>
                  <a:schemeClr val="tx1"/>
                </a:solidFill>
                <a:latin typeface="Arial" charset="0"/>
              </a:defRPr>
            </a:lvl1pPr>
          </a:lstStyle>
          <a:p>
            <a:pPr>
              <a:defRPr/>
            </a:pPr>
            <a:fld id="{F13004AA-DF6E-414D-8ABC-DA53B1D48A74}" type="slidenum">
              <a:rPr lang="en-US"/>
              <a:pPr>
                <a:defRPr/>
              </a:pPr>
              <a:t>‹#›</a:t>
            </a:fld>
            <a:endParaRPr lang="en-US"/>
          </a:p>
        </p:txBody>
      </p:sp>
    </p:spTree>
    <p:extLst>
      <p:ext uri="{BB962C8B-B14F-4D97-AF65-F5344CB8AC3E}">
        <p14:creationId xmlns:p14="http://schemas.microsoft.com/office/powerpoint/2010/main" val="1629202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0023" cy="458078"/>
          </a:xfrm>
          <a:prstGeom prst="rect">
            <a:avLst/>
          </a:prstGeom>
          <a:noFill/>
          <a:ln w="9525">
            <a:noFill/>
            <a:miter lim="800000"/>
            <a:headEnd/>
            <a:tailEnd/>
          </a:ln>
          <a:effectLst/>
        </p:spPr>
        <p:txBody>
          <a:bodyPr vert="horz" wrap="square" lIns="92212" tIns="46105" rIns="92212" bIns="46105" numCol="1" anchor="t" anchorCtr="0" compatLnSpc="1">
            <a:prstTxWarp prst="textNoShape">
              <a:avLst/>
            </a:prstTxWarp>
          </a:bodyPr>
          <a:lstStyle>
            <a:lvl1pPr defTabSz="922908">
              <a:defRPr sz="1200">
                <a:solidFill>
                  <a:schemeClr val="tx1"/>
                </a:solidFill>
                <a:latin typeface="Arial" charset="0"/>
              </a:defRPr>
            </a:lvl1pPr>
          </a:lstStyle>
          <a:p>
            <a:pPr>
              <a:defRPr/>
            </a:pPr>
            <a:endParaRPr lang="en-CA"/>
          </a:p>
        </p:txBody>
      </p:sp>
      <p:sp>
        <p:nvSpPr>
          <p:cNvPr id="3075" name="Rectangle 3"/>
          <p:cNvSpPr>
            <a:spLocks noGrp="1" noChangeArrowheads="1"/>
          </p:cNvSpPr>
          <p:nvPr>
            <p:ph type="dt" idx="1"/>
          </p:nvPr>
        </p:nvSpPr>
        <p:spPr bwMode="auto">
          <a:xfrm>
            <a:off x="3938481" y="0"/>
            <a:ext cx="3010023" cy="458078"/>
          </a:xfrm>
          <a:prstGeom prst="rect">
            <a:avLst/>
          </a:prstGeom>
          <a:noFill/>
          <a:ln w="9525">
            <a:noFill/>
            <a:miter lim="800000"/>
            <a:headEnd/>
            <a:tailEnd/>
          </a:ln>
          <a:effectLst/>
        </p:spPr>
        <p:txBody>
          <a:bodyPr vert="horz" wrap="square" lIns="92212" tIns="46105" rIns="92212" bIns="46105" numCol="1" anchor="t" anchorCtr="0" compatLnSpc="1">
            <a:prstTxWarp prst="textNoShape">
              <a:avLst/>
            </a:prstTxWarp>
          </a:bodyPr>
          <a:lstStyle>
            <a:lvl1pPr algn="r" defTabSz="922908">
              <a:defRPr sz="1200">
                <a:solidFill>
                  <a:schemeClr val="tx1"/>
                </a:solidFill>
                <a:latin typeface="Arial" charset="0"/>
              </a:defRPr>
            </a:lvl1pPr>
          </a:lstStyle>
          <a:p>
            <a:pPr>
              <a:defRPr/>
            </a:pPr>
            <a:endParaRPr lang="en-CA"/>
          </a:p>
        </p:txBody>
      </p:sp>
      <p:sp>
        <p:nvSpPr>
          <p:cNvPr id="31748" name="Rectangle 4"/>
          <p:cNvSpPr>
            <a:spLocks noGrp="1" noRot="1" noChangeAspect="1" noChangeArrowheads="1" noTextEdit="1"/>
          </p:cNvSpPr>
          <p:nvPr>
            <p:ph type="sldImg" idx="2"/>
          </p:nvPr>
        </p:nvSpPr>
        <p:spPr bwMode="auto">
          <a:xfrm>
            <a:off x="1184275" y="687388"/>
            <a:ext cx="4581525" cy="3436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4379" y="4355650"/>
            <a:ext cx="5561317" cy="4124265"/>
          </a:xfrm>
          <a:prstGeom prst="rect">
            <a:avLst/>
          </a:prstGeom>
          <a:noFill/>
          <a:ln w="9525">
            <a:noFill/>
            <a:miter lim="800000"/>
            <a:headEnd/>
            <a:tailEnd/>
          </a:ln>
          <a:effectLst/>
        </p:spPr>
        <p:txBody>
          <a:bodyPr vert="horz" wrap="square" lIns="92212" tIns="46105" rIns="92212" bIns="46105"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708173"/>
            <a:ext cx="3010023" cy="458078"/>
          </a:xfrm>
          <a:prstGeom prst="rect">
            <a:avLst/>
          </a:prstGeom>
          <a:noFill/>
          <a:ln w="9525">
            <a:noFill/>
            <a:miter lim="800000"/>
            <a:headEnd/>
            <a:tailEnd/>
          </a:ln>
          <a:effectLst/>
        </p:spPr>
        <p:txBody>
          <a:bodyPr vert="horz" wrap="square" lIns="92212" tIns="46105" rIns="92212" bIns="46105" numCol="1" anchor="b" anchorCtr="0" compatLnSpc="1">
            <a:prstTxWarp prst="textNoShape">
              <a:avLst/>
            </a:prstTxWarp>
          </a:bodyPr>
          <a:lstStyle>
            <a:lvl1pPr defTabSz="922908">
              <a:defRPr sz="1200">
                <a:solidFill>
                  <a:schemeClr val="tx1"/>
                </a:solidFill>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38481" y="8708173"/>
            <a:ext cx="3010023" cy="458078"/>
          </a:xfrm>
          <a:prstGeom prst="rect">
            <a:avLst/>
          </a:prstGeom>
          <a:noFill/>
          <a:ln w="9525">
            <a:noFill/>
            <a:miter lim="800000"/>
            <a:headEnd/>
            <a:tailEnd/>
          </a:ln>
          <a:effectLst/>
        </p:spPr>
        <p:txBody>
          <a:bodyPr vert="horz" wrap="square" lIns="92212" tIns="46105" rIns="92212" bIns="46105" numCol="1" anchor="b" anchorCtr="0" compatLnSpc="1">
            <a:prstTxWarp prst="textNoShape">
              <a:avLst/>
            </a:prstTxWarp>
          </a:bodyPr>
          <a:lstStyle>
            <a:lvl1pPr algn="r" defTabSz="922908">
              <a:defRPr sz="1200">
                <a:solidFill>
                  <a:schemeClr val="tx1"/>
                </a:solidFill>
                <a:latin typeface="Arial" charset="0"/>
              </a:defRPr>
            </a:lvl1pPr>
          </a:lstStyle>
          <a:p>
            <a:pPr>
              <a:defRPr/>
            </a:pPr>
            <a:fld id="{C70B70DB-56F4-4C6A-AAC7-6CE06AF377E0}" type="slidenum">
              <a:rPr lang="en-CA"/>
              <a:pPr>
                <a:defRPr/>
              </a:pPr>
              <a:t>‹#›</a:t>
            </a:fld>
            <a:endParaRPr lang="en-CA"/>
          </a:p>
        </p:txBody>
      </p:sp>
    </p:spTree>
    <p:extLst>
      <p:ext uri="{BB962C8B-B14F-4D97-AF65-F5344CB8AC3E}">
        <p14:creationId xmlns:p14="http://schemas.microsoft.com/office/powerpoint/2010/main" val="1206065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hospitalcompare.hhs.gov/staticpages/for-professionals/ooc/statistcal-methods.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hospitalcompare.hhs.gov/staticpages/for-professionals/ooc/statistcal-methods.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929C4B6C-4B9C-4DC1-A7BF-0C5835DC37C3}" type="slidenum">
              <a:rPr lang="en-CA" smtClean="0">
                <a:solidFill>
                  <a:schemeClr val="tx1"/>
                </a:solidFill>
                <a:latin typeface="Arial" charset="0"/>
              </a:rPr>
              <a:pPr eaLnBrk="1" hangingPunct="1"/>
              <a:t>1</a:t>
            </a:fld>
            <a:endParaRPr lang="en-CA" smtClean="0">
              <a:solidFill>
                <a:schemeClr val="tx1"/>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smtClean="0"/>
          </a:p>
          <a:p>
            <a:pPr eaLnBrk="1" hangingPunct="1"/>
            <a:endParaRPr lang="en-US" sz="1000" dirty="0"/>
          </a:p>
          <a:p>
            <a:pPr eaLnBrk="1" hangingPunct="1"/>
            <a:endParaRPr lang="en-US" sz="1000" dirty="0" smtClean="0"/>
          </a:p>
          <a:p>
            <a:pPr eaLnBrk="1" hangingPunct="1"/>
            <a:endParaRPr lang="en-US" sz="1000" dirty="0"/>
          </a:p>
          <a:p>
            <a:pPr eaLnBrk="1" hangingPunct="1"/>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there are three major criteria; will focus only on the second in my comments today</a:t>
            </a:r>
          </a:p>
        </p:txBody>
      </p:sp>
      <p:sp>
        <p:nvSpPr>
          <p:cNvPr id="49156" name="Slide Number Placeholder 3"/>
          <p:cNvSpPr>
            <a:spLocks noGrp="1"/>
          </p:cNvSpPr>
          <p:nvPr>
            <p:ph type="sldNum" sz="quarter" idx="5"/>
          </p:nvPr>
        </p:nvSpPr>
        <p:spPr>
          <a:noFill/>
        </p:spPr>
        <p:txBody>
          <a:bodyPr/>
          <a:lstStyle/>
          <a:p>
            <a:pPr defTabSz="922926"/>
            <a:fld id="{D6BFFF17-ED40-4DB2-81A1-571F340A14AC}" type="slidenum">
              <a:rPr lang="en-CA" smtClean="0"/>
              <a:pPr defTabSz="922926"/>
              <a:t>15</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pPr defTabSz="922926"/>
            <a:fld id="{30D0916C-0EC8-4C0E-9A3A-99BFF7A9B2CC}" type="slidenum">
              <a:rPr lang="en-CA" smtClean="0"/>
              <a:pPr defTabSz="922926"/>
              <a:t>16</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note that the “net RR” concept in this analysis is similar to that used in other recent analyses, including Mintz (2009), Horner (2009), LaRochelle-Côté, Myles and Picot (2008) and Ostrovsky and Schellenberg (2009)</a:t>
            </a:r>
          </a:p>
          <a:p>
            <a:r>
              <a:rPr lang="en-US" smtClean="0"/>
              <a:t>but considerably more sophisticated than that used in many more popular discussions</a:t>
            </a:r>
          </a:p>
          <a:p>
            <a:endParaRPr lang="en-US" smtClean="0"/>
          </a:p>
        </p:txBody>
      </p:sp>
      <p:sp>
        <p:nvSpPr>
          <p:cNvPr id="53252" name="Slide Number Placeholder 3"/>
          <p:cNvSpPr>
            <a:spLocks noGrp="1"/>
          </p:cNvSpPr>
          <p:nvPr>
            <p:ph type="sldNum" sz="quarter" idx="5"/>
          </p:nvPr>
        </p:nvSpPr>
        <p:spPr>
          <a:noFill/>
        </p:spPr>
        <p:txBody>
          <a:bodyPr/>
          <a:lstStyle/>
          <a:p>
            <a:pPr defTabSz="922926"/>
            <a:fld id="{DED9E4C9-6FE7-4BBC-8C8D-6FF2251755F6}" type="slidenum">
              <a:rPr lang="en-CA" smtClean="0"/>
              <a:pPr defTabSz="922926"/>
              <a:t>17</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0" y="4355026"/>
            <a:ext cx="6950075" cy="4124576"/>
          </a:xfrm>
          <a:noFill/>
          <a:ln/>
        </p:spPr>
        <p:txBody>
          <a:bodyPr/>
          <a:lstStyle/>
          <a:p>
            <a:r>
              <a:rPr lang="en-US" smtClean="0"/>
              <a:t>here is the basic accounting</a:t>
            </a:r>
          </a:p>
          <a:p>
            <a:r>
              <a:rPr lang="en-US" smtClean="0"/>
              <a:t>n.b. Horner (2009) included work-related expenses at 3%</a:t>
            </a:r>
          </a:p>
          <a:p>
            <a:r>
              <a:rPr lang="en-US" smtClean="0"/>
              <a:t>Mintz (2009) based on Horner (2009), and LaRochelle-Côté et al both included the same equivalence scale adjustment</a:t>
            </a:r>
          </a:p>
          <a:p>
            <a:r>
              <a:rPr lang="en-US" smtClean="0"/>
              <a:t>Mintz / Horner include imputed rent, but not any net withdrawals of home equity</a:t>
            </a:r>
          </a:p>
          <a:p>
            <a:r>
              <a:rPr lang="en-US" smtClean="0"/>
              <a:t>LaRochelle-Côté et al  and Mintz / Horner include “other investments” – i.e. non-registered financial savings like bank accounts, mutual funds and GICs; work is underway to add these to the LifePaths model, and to assess the impact of their exclusion in the analysis so far; LaRochelle-Côté et al show, in Table 4, that these sources of income average about 11 – 12% of total income at ages 69 to 77 for the middle income quintile; but for this same income quintile (see Table 8), for those experiencing at least a 20 percentage point drop in their income replacement rate, investment income and capital gains accounted for between 5 and 7 percent of total income; we return to these figures later in judging the impact of the omission of non-registered financial savings on our overall simulation results below</a:t>
            </a:r>
          </a:p>
          <a:p>
            <a:endParaRPr lang="en-US" smtClean="0"/>
          </a:p>
        </p:txBody>
      </p:sp>
      <p:sp>
        <p:nvSpPr>
          <p:cNvPr id="54276" name="Slide Number Placeholder 3"/>
          <p:cNvSpPr>
            <a:spLocks noGrp="1"/>
          </p:cNvSpPr>
          <p:nvPr>
            <p:ph type="sldNum" sz="quarter" idx="5"/>
          </p:nvPr>
        </p:nvSpPr>
        <p:spPr>
          <a:noFill/>
        </p:spPr>
        <p:txBody>
          <a:bodyPr/>
          <a:lstStyle/>
          <a:p>
            <a:pPr defTabSz="922926"/>
            <a:fld id="{642AC5D4-1EE5-4AC9-8E7D-8FFA69D81ED9}" type="slidenum">
              <a:rPr lang="en-CA" smtClean="0"/>
              <a:pPr defTabSz="922926"/>
              <a:t>18</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282230" y="4231178"/>
            <a:ext cx="6256328" cy="4124575"/>
          </a:xfrm>
          <a:noFill/>
          <a:ln/>
        </p:spPr>
        <p:txBody>
          <a:bodyPr/>
          <a:lstStyle/>
          <a:p>
            <a:r>
              <a:rPr lang="en-US" smtClean="0"/>
              <a:t>given this discussion of the def’n of net RRs, it is important to emphasize that they characteristically vary considerably by pre-retirement earnings</a:t>
            </a:r>
          </a:p>
          <a:p>
            <a:r>
              <a:rPr lang="en-US" smtClean="0"/>
              <a:t>this graph shows the estimated distribution of “prime age” (i.e. 40 to “65”) earnings in 2010 $ (using AW discounting) for the 1960 – 65 birth cohort</a:t>
            </a:r>
          </a:p>
          <a:p>
            <a:r>
              <a:rPr lang="en-US" smtClean="0"/>
              <a:t>I’ll be focusing comments on the ~50% in the middle of the distn – from $35 to 80 k</a:t>
            </a:r>
          </a:p>
          <a:p>
            <a:r>
              <a:rPr lang="en-US" smtClean="0"/>
              <a:t>n.b. earnings age 40 – “65”: age 65 is in quotes because actually the last year considered in computing each individual’s prime age earnings is their last year of earnings, but not less than age 60 (years prior to age 60 with nil earnings are included in the average as zeros) and not more than age 65 (i.e. earnings after age 65 are ignored in this “prime age earnings” average)</a:t>
            </a:r>
          </a:p>
          <a:p>
            <a:r>
              <a:rPr lang="en-US" smtClean="0"/>
              <a:t>n.b. in this and the following  slides, average prime age earnings are also divided by the EAU (equivalent adult unit) scale, year by year, appropriate to each individual’s simulated family circumstances in each year</a:t>
            </a:r>
          </a:p>
        </p:txBody>
      </p:sp>
      <p:sp>
        <p:nvSpPr>
          <p:cNvPr id="70660" name="Slide Number Placeholder 3"/>
          <p:cNvSpPr>
            <a:spLocks noGrp="1"/>
          </p:cNvSpPr>
          <p:nvPr>
            <p:ph type="sldNum" sz="quarter" idx="5"/>
          </p:nvPr>
        </p:nvSpPr>
        <p:spPr>
          <a:noFill/>
        </p:spPr>
        <p:txBody>
          <a:bodyPr/>
          <a:lstStyle/>
          <a:p>
            <a:pPr defTabSz="922926"/>
            <a:fld id="{C3074AC2-8491-4693-A302-0E2E35940864}" type="slidenum">
              <a:rPr lang="en-CA" smtClean="0"/>
              <a:pPr defTabSz="922926"/>
              <a:t>19</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t>and (finally) here is the main result – assuming representative distributions of home ownership etc.</a:t>
            </a:r>
          </a:p>
        </p:txBody>
      </p:sp>
      <p:sp>
        <p:nvSpPr>
          <p:cNvPr id="71684" name="Slide Number Placeholder 3"/>
          <p:cNvSpPr>
            <a:spLocks noGrp="1"/>
          </p:cNvSpPr>
          <p:nvPr>
            <p:ph type="sldNum" sz="quarter" idx="5"/>
          </p:nvPr>
        </p:nvSpPr>
        <p:spPr>
          <a:noFill/>
        </p:spPr>
        <p:txBody>
          <a:bodyPr/>
          <a:lstStyle/>
          <a:p>
            <a:pPr defTabSz="922926"/>
            <a:fld id="{9EB93615-E689-4E07-8171-CF36C241B872}" type="slidenum">
              <a:rPr lang="en-CA" smtClean="0"/>
              <a:pPr defTabSz="922926"/>
              <a:t>20</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pPr defTabSz="922926"/>
            <a:fld id="{A4D5DB41-56C7-402B-B46A-D66FF6B5B40A}" type="slidenum">
              <a:rPr lang="en-CA" smtClean="0"/>
              <a:pPr defTabSz="922926"/>
              <a:t>21</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11DA1806-2918-4326-AF7B-3F0CA1A00E02}" type="slidenum">
              <a:rPr lang="en-CA" smtClean="0">
                <a:solidFill>
                  <a:schemeClr val="tx1"/>
                </a:solidFill>
                <a:latin typeface="Arial" charset="0"/>
              </a:rPr>
              <a:pPr eaLnBrk="1" hangingPunct="1"/>
              <a:t>22</a:t>
            </a:fld>
            <a:endParaRPr lang="en-CA" smtClean="0">
              <a:solidFill>
                <a:schemeClr val="tx1"/>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 me turn now to some cost projections</a:t>
            </a:r>
          </a:p>
          <a:p>
            <a:pPr eaLnBrk="1" hangingPunct="1"/>
            <a:r>
              <a:rPr lang="en-US" dirty="0" smtClean="0"/>
              <a:t>starting with this</a:t>
            </a:r>
            <a:r>
              <a:rPr lang="en-US" baseline="0" dirty="0" smtClean="0"/>
              <a:t> graph from the Parliamentary Budget Office’s 2010 Fiscal Sustainability Report</a:t>
            </a:r>
            <a:endParaRPr lang="en-US" dirty="0" smtClean="0"/>
          </a:p>
          <a:p>
            <a:pPr eaLnBrk="1" hangingPunct="1"/>
            <a:r>
              <a:rPr lang="en-US" dirty="0" smtClean="0"/>
              <a:t>here is their unadorned graph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9C9389DE-1646-4F09-9B8A-A9C84A6506ED}" type="slidenum">
              <a:rPr lang="en-CA" smtClean="0">
                <a:solidFill>
                  <a:schemeClr val="tx1"/>
                </a:solidFill>
                <a:latin typeface="Arial" charset="0"/>
              </a:rPr>
              <a:pPr eaLnBrk="1" hangingPunct="1"/>
              <a:t>23</a:t>
            </a:fld>
            <a:endParaRPr lang="en-CA" smtClean="0">
              <a:solidFill>
                <a:schemeClr val="tx1"/>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public discussion, as well as the commentary in the PBO report itself, focus on the trend highlighted by the curved line I’ve added – very scary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96AF2830-02CE-456B-B405-883BDCAEC41E}" type="slidenum">
              <a:rPr lang="en-CA" smtClean="0">
                <a:solidFill>
                  <a:schemeClr val="tx1"/>
                </a:solidFill>
                <a:latin typeface="Arial" charset="0"/>
              </a:rPr>
              <a:pPr eaLnBrk="1" hangingPunct="1"/>
              <a:t>24</a:t>
            </a:fld>
            <a:endParaRPr lang="en-CA" smtClean="0">
              <a:solidFill>
                <a:schemeClr val="tx1"/>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but PBO spent</a:t>
            </a:r>
            <a:r>
              <a:rPr lang="en-US" baseline="0" dirty="0" smtClean="0"/>
              <a:t> much less </a:t>
            </a:r>
            <a:r>
              <a:rPr lang="en-US" dirty="0" smtClean="0"/>
              <a:t>time discussing the much more steeply sloping straight lines I’ve added shown here</a:t>
            </a:r>
          </a:p>
          <a:p>
            <a:pPr eaLnBrk="1" hangingPunct="1"/>
            <a:r>
              <a:rPr lang="en-US" dirty="0" smtClean="0"/>
              <a:t>these lines show the growth in per capita costs within each 5 year age group, and these over only a 9 year period, not the decades involved in the very slow tsunami of </a:t>
            </a:r>
            <a:r>
              <a:rPr lang="en-US" dirty="0" err="1" smtClean="0"/>
              <a:t>popl’n</a:t>
            </a:r>
            <a:r>
              <a:rPr lang="en-US" dirty="0" smtClean="0"/>
              <a:t> aging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smtClean="0"/>
              <a:t>Let me start with general context; difficult to imagine having a clearer indication of the relevance and importance of </a:t>
            </a:r>
            <a:r>
              <a:rPr lang="en-CA" dirty="0" err="1" smtClean="0"/>
              <a:t>ourPAHRNet</a:t>
            </a:r>
            <a:r>
              <a:rPr lang="en-CA" dirty="0" smtClean="0"/>
              <a:t> proposal</a:t>
            </a:r>
          </a:p>
          <a:p>
            <a:endParaRPr lang="en-CA" dirty="0" smtClean="0"/>
          </a:p>
          <a:p>
            <a:r>
              <a:rPr lang="en-CA" dirty="0" smtClean="0"/>
              <a:t>n.b. for our U.S. colleagues, SFT is like State of the Union (not sure re France)</a:t>
            </a:r>
          </a:p>
        </p:txBody>
      </p:sp>
      <p:sp>
        <p:nvSpPr>
          <p:cNvPr id="4" name="Slide Number Placeholder 3"/>
          <p:cNvSpPr>
            <a:spLocks noGrp="1"/>
          </p:cNvSpPr>
          <p:nvPr>
            <p:ph type="sldNum" sz="quarter" idx="5"/>
          </p:nvPr>
        </p:nvSpPr>
        <p:spPr/>
        <p:txBody>
          <a:bodyPr/>
          <a:lstStyle/>
          <a:p>
            <a:pPr>
              <a:defRPr/>
            </a:pPr>
            <a:fld id="{FEFB9F30-EEAB-40E5-B8CF-E6DECFDE927F}"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AA119-BBCC-4E20-8A8D-B55516BA61C7}" type="slidenum">
              <a:rPr lang="en-CA"/>
              <a:pPr/>
              <a:t>25</a:t>
            </a:fld>
            <a:endParaRPr lang="en-CA"/>
          </a:p>
        </p:txBody>
      </p:sp>
      <p:sp>
        <p:nvSpPr>
          <p:cNvPr id="179202" name="Rectangle 2"/>
          <p:cNvSpPr>
            <a:spLocks noGrp="1" noRot="1" noChangeAspect="1" noChangeArrowheads="1" noTextEdit="1"/>
          </p:cNvSpPr>
          <p:nvPr>
            <p:ph type="sldImg"/>
          </p:nvPr>
        </p:nvSpPr>
        <p:spPr>
          <a:xfrm>
            <a:off x="1185863" y="687388"/>
            <a:ext cx="4581525" cy="3436937"/>
          </a:xfrm>
          <a:ln/>
        </p:spPr>
      </p:sp>
      <p:sp>
        <p:nvSpPr>
          <p:cNvPr id="179203" name="Rectangle 3"/>
          <p:cNvSpPr>
            <a:spLocks noGrp="1" noChangeArrowheads="1"/>
          </p:cNvSpPr>
          <p:nvPr>
            <p:ph type="body" idx="1"/>
          </p:nvPr>
        </p:nvSpPr>
        <p:spPr>
          <a:xfrm>
            <a:off x="0" y="4105077"/>
            <a:ext cx="6950075" cy="4745378"/>
          </a:xfrm>
        </p:spPr>
        <p:txBody>
          <a:bodyPr/>
          <a:lstStyle/>
          <a:p>
            <a:r>
              <a:rPr lang="en-US" dirty="0"/>
              <a:t>Each dot in this graph represents one large health </a:t>
            </a:r>
            <a:r>
              <a:rPr lang="en-US" dirty="0" smtClean="0"/>
              <a:t>region   </a:t>
            </a:r>
            <a:r>
              <a:rPr lang="en-US" dirty="0"/>
              <a:t>(population over </a:t>
            </a:r>
            <a:r>
              <a:rPr lang="en-US" dirty="0" smtClean="0"/>
              <a:t>100,000)</a:t>
            </a:r>
            <a:endParaRPr lang="en-US" dirty="0"/>
          </a:p>
          <a:p>
            <a:r>
              <a:rPr lang="en-US" dirty="0" smtClean="0"/>
              <a:t>-- with </a:t>
            </a:r>
            <a:r>
              <a:rPr lang="en-US" dirty="0"/>
              <a:t>the region’s revascularization rate </a:t>
            </a:r>
            <a:r>
              <a:rPr lang="en-US" dirty="0" smtClean="0"/>
              <a:t>for AMI cases plotted </a:t>
            </a:r>
            <a:r>
              <a:rPr lang="en-US" dirty="0"/>
              <a:t>along the horizontal axis, and </a:t>
            </a:r>
            <a:r>
              <a:rPr lang="en-US" dirty="0" smtClean="0"/>
              <a:t>its 30 </a:t>
            </a:r>
            <a:r>
              <a:rPr lang="en-US" dirty="0"/>
              <a:t>day mortality rate along the vertical axis.  </a:t>
            </a:r>
            <a:r>
              <a:rPr lang="en-US" dirty="0" smtClean="0"/>
              <a:t>(</a:t>
            </a:r>
            <a:r>
              <a:rPr lang="en-US" dirty="0" err="1" smtClean="0"/>
              <a:t>n.b</a:t>
            </a:r>
            <a:r>
              <a:rPr lang="en-US" dirty="0" smtClean="0"/>
              <a:t>. vertical axis scale </a:t>
            </a:r>
            <a:r>
              <a:rPr lang="en-US" u="sng" dirty="0" smtClean="0"/>
              <a:t>twice</a:t>
            </a:r>
            <a:r>
              <a:rPr lang="en-US" dirty="0" smtClean="0"/>
              <a:t> as large as </a:t>
            </a:r>
            <a:r>
              <a:rPr lang="en-US" dirty="0" err="1" smtClean="0"/>
              <a:t>horz</a:t>
            </a:r>
            <a:r>
              <a:rPr lang="en-US" dirty="0" smtClean="0"/>
              <a:t> axis scale visually…)</a:t>
            </a:r>
          </a:p>
          <a:p>
            <a:r>
              <a:rPr lang="en-US" dirty="0" smtClean="0"/>
              <a:t>The hollow triangles show </a:t>
            </a:r>
            <a:r>
              <a:rPr lang="en-US" dirty="0"/>
              <a:t>the situation in 1995/6, while the </a:t>
            </a:r>
            <a:r>
              <a:rPr lang="en-US" dirty="0" smtClean="0"/>
              <a:t>black diamonds are </a:t>
            </a:r>
            <a:r>
              <a:rPr lang="en-US" dirty="0"/>
              <a:t>8 years later.  </a:t>
            </a:r>
          </a:p>
          <a:p>
            <a:r>
              <a:rPr lang="en-US" dirty="0"/>
              <a:t>Overall, there has been a dramatic increase in treatment rates – more than a </a:t>
            </a:r>
            <a:r>
              <a:rPr lang="en-US" u="sng" dirty="0"/>
              <a:t>tripling</a:t>
            </a:r>
            <a:r>
              <a:rPr lang="en-US" dirty="0"/>
              <a:t> from an average of 12.8 to 39.8%.  We might therefore expect a similarly dramatic improvement in outcomes.  And we do see </a:t>
            </a:r>
            <a:r>
              <a:rPr lang="en-US" u="sng" dirty="0"/>
              <a:t>some</a:t>
            </a:r>
            <a:r>
              <a:rPr lang="en-US" dirty="0"/>
              <a:t> improvement in survival, but compared to the increase in treatments, the reduction in mortality is more modest, about a 3.6 percentage point drop – from 13.2 to 9.4%.  </a:t>
            </a:r>
            <a:endParaRPr lang="en-US" dirty="0" smtClean="0"/>
          </a:p>
          <a:p>
            <a:endParaRPr lang="en-US" dirty="0" smtClean="0"/>
          </a:p>
          <a:p>
            <a:r>
              <a:rPr lang="en-US" dirty="0" smtClean="0"/>
              <a:t>http://www.statcan.gc.ca/pub/82-003-x/2009002/article/10872-eng.pdf</a:t>
            </a:r>
          </a:p>
          <a:p>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AA119-BBCC-4E20-8A8D-B55516BA61C7}" type="slidenum">
              <a:rPr lang="en-CA"/>
              <a:pPr/>
              <a:t>26</a:t>
            </a:fld>
            <a:endParaRPr lang="en-CA"/>
          </a:p>
        </p:txBody>
      </p:sp>
      <p:sp>
        <p:nvSpPr>
          <p:cNvPr id="179202" name="Rectangle 2"/>
          <p:cNvSpPr>
            <a:spLocks noGrp="1" noRot="1" noChangeAspect="1" noChangeArrowheads="1" noTextEdit="1"/>
          </p:cNvSpPr>
          <p:nvPr>
            <p:ph type="sldImg"/>
          </p:nvPr>
        </p:nvSpPr>
        <p:spPr>
          <a:xfrm>
            <a:off x="1185863" y="687388"/>
            <a:ext cx="4581525" cy="3436937"/>
          </a:xfrm>
          <a:ln/>
        </p:spPr>
      </p:sp>
      <p:sp>
        <p:nvSpPr>
          <p:cNvPr id="179203" name="Rectangle 3"/>
          <p:cNvSpPr>
            <a:spLocks noGrp="1" noChangeArrowheads="1"/>
          </p:cNvSpPr>
          <p:nvPr>
            <p:ph type="body" idx="1"/>
          </p:nvPr>
        </p:nvSpPr>
        <p:spPr>
          <a:xfrm>
            <a:off x="0" y="4105077"/>
            <a:ext cx="6950075" cy="4745378"/>
          </a:xfrm>
        </p:spPr>
        <p:txBody>
          <a:bodyPr/>
          <a:lstStyle/>
          <a:p>
            <a:r>
              <a:rPr lang="en-US" dirty="0" smtClean="0"/>
              <a:t>Even </a:t>
            </a:r>
            <a:r>
              <a:rPr lang="en-US" dirty="0"/>
              <a:t>more importantly, the scatter of dots shows a </a:t>
            </a:r>
            <a:r>
              <a:rPr lang="en-US" u="sng" dirty="0"/>
              <a:t>very</a:t>
            </a:r>
            <a:r>
              <a:rPr lang="en-US" dirty="0"/>
              <a:t> wide variation among health regions.  In 2003/4, a number of health regions had 30 day mortality rates around </a:t>
            </a:r>
            <a:r>
              <a:rPr lang="en-US" dirty="0" smtClean="0"/>
              <a:t>8-10%, </a:t>
            </a:r>
            <a:r>
              <a:rPr lang="en-US" dirty="0"/>
              <a:t>yet treatment rates varied </a:t>
            </a:r>
            <a:r>
              <a:rPr lang="en-US" dirty="0" smtClean="0"/>
              <a:t>about three-fold</a:t>
            </a:r>
            <a:r>
              <a:rPr lang="en-US" dirty="0"/>
              <a:t>, from </a:t>
            </a:r>
            <a:r>
              <a:rPr lang="en-US" dirty="0" smtClean="0"/>
              <a:t>around 20</a:t>
            </a:r>
            <a:r>
              <a:rPr lang="en-US" dirty="0"/>
              <a:t>% to </a:t>
            </a:r>
            <a:r>
              <a:rPr lang="en-US" dirty="0" smtClean="0"/>
              <a:t>about 60</a:t>
            </a:r>
            <a:r>
              <a:rPr lang="en-US" dirty="0"/>
              <a:t>%.  </a:t>
            </a:r>
          </a:p>
          <a:p>
            <a:r>
              <a:rPr lang="en-US" dirty="0" smtClean="0"/>
              <a:t>Most importantly, </a:t>
            </a:r>
            <a:r>
              <a:rPr lang="en-US" dirty="0"/>
              <a:t>the impression given by this graph is </a:t>
            </a:r>
            <a:r>
              <a:rPr lang="en-US" dirty="0" smtClean="0"/>
              <a:t>first that </a:t>
            </a:r>
            <a:r>
              <a:rPr lang="en-US" dirty="0"/>
              <a:t>health care practice is all over the </a:t>
            </a:r>
            <a:r>
              <a:rPr lang="en-US" dirty="0" smtClean="0"/>
              <a:t>place.  To put it starkly (and notwithstanding</a:t>
            </a:r>
            <a:r>
              <a:rPr lang="en-US" baseline="0" dirty="0" smtClean="0"/>
              <a:t> various clinical trials arguing for the efficacy of rapid </a:t>
            </a:r>
            <a:r>
              <a:rPr lang="en-US" baseline="0" dirty="0" err="1" smtClean="0"/>
              <a:t>revasc</a:t>
            </a:r>
            <a:r>
              <a:rPr lang="en-US" baseline="0" dirty="0" smtClean="0"/>
              <a:t> for AMI cases), why should a health region do 3 times as many procedures if there is no observable difference in mortality outcomes?</a:t>
            </a:r>
          </a:p>
          <a:p>
            <a:endParaRPr lang="en-US" sz="800" dirty="0"/>
          </a:p>
          <a:p>
            <a:endParaRPr lang="en-US" sz="800" dirty="0"/>
          </a:p>
          <a:p>
            <a:endParaRPr lang="en-US" sz="1100" dirty="0"/>
          </a:p>
          <a:p>
            <a:r>
              <a:rPr lang="en-US" sz="1100" dirty="0" err="1"/>
              <a:t>n.b</a:t>
            </a:r>
            <a:r>
              <a:rPr lang="en-US" sz="1100" dirty="0"/>
              <a:t>. CMMS on the compare hospitals web site (http://www.hospitalcompare.hhs.gov/staticpages/for-professionals/poc/Technical-Appendix.aspx#POC3) assume that PCI within 90 minutes of arrival with an AMI should be universal (!)</a:t>
            </a:r>
          </a:p>
          <a:p>
            <a:r>
              <a:rPr lang="en-US" sz="1100" dirty="0"/>
              <a:t>see also the hierarchical regression approach for 30 day mortality: </a:t>
            </a:r>
            <a:r>
              <a:rPr lang="en-US" sz="1100" dirty="0">
                <a:hlinkClick r:id="rId3"/>
              </a:rPr>
              <a:t>http://www.hospitalcompare.hhs.gov/staticpages/for-professionals/ooc/statistcal-methods.aspx</a:t>
            </a:r>
            <a:endParaRPr lang="en-US" sz="1100" dirty="0"/>
          </a:p>
          <a:p>
            <a:r>
              <a:rPr lang="en-US" sz="1100" dirty="0"/>
              <a:t>and risk adjustment covariates: http://www.hospitalcompare.hhs.gov/staticpages/for-professionals/ooc/risk-adjustments-and-covariates.aspx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AA119-BBCC-4E20-8A8D-B55516BA61C7}" type="slidenum">
              <a:rPr lang="en-CA"/>
              <a:pPr/>
              <a:t>27</a:t>
            </a:fld>
            <a:endParaRPr lang="en-CA"/>
          </a:p>
        </p:txBody>
      </p:sp>
      <p:sp>
        <p:nvSpPr>
          <p:cNvPr id="179202" name="Rectangle 2"/>
          <p:cNvSpPr>
            <a:spLocks noGrp="1" noRot="1" noChangeAspect="1" noChangeArrowheads="1" noTextEdit="1"/>
          </p:cNvSpPr>
          <p:nvPr>
            <p:ph type="sldImg"/>
          </p:nvPr>
        </p:nvSpPr>
        <p:spPr>
          <a:xfrm>
            <a:off x="1185863" y="687388"/>
            <a:ext cx="4581525" cy="3436937"/>
          </a:xfrm>
          <a:ln/>
        </p:spPr>
      </p:sp>
      <p:sp>
        <p:nvSpPr>
          <p:cNvPr id="179203" name="Rectangle 3"/>
          <p:cNvSpPr>
            <a:spLocks noGrp="1" noChangeArrowheads="1"/>
          </p:cNvSpPr>
          <p:nvPr>
            <p:ph type="body" idx="1"/>
          </p:nvPr>
        </p:nvSpPr>
        <p:spPr>
          <a:xfrm>
            <a:off x="0" y="4105077"/>
            <a:ext cx="6950075" cy="4745378"/>
          </a:xfrm>
        </p:spPr>
        <p:txBody>
          <a:bodyPr/>
          <a:lstStyle/>
          <a:p>
            <a:r>
              <a:rPr lang="en-US" dirty="0" smtClean="0"/>
              <a:t>Even </a:t>
            </a:r>
            <a:r>
              <a:rPr lang="en-US" dirty="0"/>
              <a:t>more importantly, the scatter of dots shows a </a:t>
            </a:r>
            <a:r>
              <a:rPr lang="en-US" u="sng" dirty="0"/>
              <a:t>very</a:t>
            </a:r>
            <a:r>
              <a:rPr lang="en-US" dirty="0"/>
              <a:t> wide variation among health regions.  In 2003/4, a number of health regions had 30 day mortality rates around </a:t>
            </a:r>
            <a:r>
              <a:rPr lang="en-US" dirty="0" smtClean="0"/>
              <a:t>8-10%, </a:t>
            </a:r>
            <a:r>
              <a:rPr lang="en-US" dirty="0"/>
              <a:t>yet treatment rates varied </a:t>
            </a:r>
            <a:r>
              <a:rPr lang="en-US" dirty="0" smtClean="0"/>
              <a:t>about three-fold</a:t>
            </a:r>
            <a:r>
              <a:rPr lang="en-US" dirty="0"/>
              <a:t>, from </a:t>
            </a:r>
            <a:r>
              <a:rPr lang="en-US" dirty="0" smtClean="0"/>
              <a:t>around 20</a:t>
            </a:r>
            <a:r>
              <a:rPr lang="en-US" dirty="0"/>
              <a:t>% to </a:t>
            </a:r>
            <a:r>
              <a:rPr lang="en-US" dirty="0" smtClean="0"/>
              <a:t>about 60</a:t>
            </a:r>
            <a:r>
              <a:rPr lang="en-US" dirty="0"/>
              <a:t>%.  </a:t>
            </a:r>
          </a:p>
          <a:p>
            <a:r>
              <a:rPr lang="en-US" dirty="0" smtClean="0"/>
              <a:t>Most importantly, </a:t>
            </a:r>
            <a:r>
              <a:rPr lang="en-US" dirty="0"/>
              <a:t>the impression given by this graph is </a:t>
            </a:r>
            <a:r>
              <a:rPr lang="en-US" dirty="0" smtClean="0"/>
              <a:t>first that </a:t>
            </a:r>
            <a:r>
              <a:rPr lang="en-US" dirty="0"/>
              <a:t>health care practice is all over the </a:t>
            </a:r>
            <a:r>
              <a:rPr lang="en-US" dirty="0" smtClean="0"/>
              <a:t>place.  To put it starkly (and notwithstanding</a:t>
            </a:r>
            <a:r>
              <a:rPr lang="en-US" baseline="0" dirty="0" smtClean="0"/>
              <a:t> various clinical trials arguing for the efficacy of rapid </a:t>
            </a:r>
            <a:r>
              <a:rPr lang="en-US" baseline="0" dirty="0" err="1" smtClean="0"/>
              <a:t>revasc</a:t>
            </a:r>
            <a:r>
              <a:rPr lang="en-US" baseline="0" dirty="0" smtClean="0"/>
              <a:t> for AMI cases), why should a health region do 3 times as many procedures if there is no observable difference in mortality outcomes?</a:t>
            </a:r>
          </a:p>
          <a:p>
            <a:endParaRPr lang="en-US" sz="800" dirty="0"/>
          </a:p>
          <a:p>
            <a:endParaRPr lang="en-US" sz="800" dirty="0"/>
          </a:p>
          <a:p>
            <a:endParaRPr lang="en-US" sz="1100" dirty="0"/>
          </a:p>
          <a:p>
            <a:r>
              <a:rPr lang="en-US" sz="1100" dirty="0" err="1"/>
              <a:t>n.b</a:t>
            </a:r>
            <a:r>
              <a:rPr lang="en-US" sz="1100" dirty="0"/>
              <a:t>. CMMS on the compare hospitals web site (http://www.hospitalcompare.hhs.gov/staticpages/for-professionals/poc/Technical-Appendix.aspx#POC3) assume that PCI within 90 minutes of arrival with an AMI should be universal (!)</a:t>
            </a:r>
          </a:p>
          <a:p>
            <a:r>
              <a:rPr lang="en-US" sz="1100" dirty="0"/>
              <a:t>see also the hierarchical regression approach for 30 day mortality: </a:t>
            </a:r>
            <a:r>
              <a:rPr lang="en-US" sz="1100" dirty="0">
                <a:hlinkClick r:id="rId3"/>
              </a:rPr>
              <a:t>http://www.hospitalcompare.hhs.gov/staticpages/for-professionals/ooc/statistcal-methods.aspx</a:t>
            </a:r>
            <a:endParaRPr lang="en-US" sz="1100" dirty="0"/>
          </a:p>
          <a:p>
            <a:r>
              <a:rPr lang="en-US" sz="1100" dirty="0"/>
              <a:t>and risk adjustment covariates: http://www.hospitalcompare.hhs.gov/staticpages/for-professionals/ooc/risk-adjustments-and-covariates.aspx</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B9B82-2CCD-4113-B53B-FC00017243BB}" type="slidenum">
              <a:rPr lang="en-CA"/>
              <a:pPr/>
              <a:t>28</a:t>
            </a:fld>
            <a:endParaRPr lang="en-CA"/>
          </a:p>
        </p:txBody>
      </p:sp>
      <p:sp>
        <p:nvSpPr>
          <p:cNvPr id="181250" name="Rectangle 2"/>
          <p:cNvSpPr>
            <a:spLocks noGrp="1" noRot="1" noChangeAspect="1" noChangeArrowheads="1" noTextEdit="1"/>
          </p:cNvSpPr>
          <p:nvPr>
            <p:ph type="sldImg"/>
          </p:nvPr>
        </p:nvSpPr>
        <p:spPr>
          <a:xfrm>
            <a:off x="1189038" y="688975"/>
            <a:ext cx="4578350" cy="3433763"/>
          </a:xfrm>
          <a:ln/>
        </p:spPr>
      </p:sp>
      <p:sp>
        <p:nvSpPr>
          <p:cNvPr id="181251" name="Rectangle 3"/>
          <p:cNvSpPr>
            <a:spLocks noGrp="1" noChangeArrowheads="1"/>
          </p:cNvSpPr>
          <p:nvPr>
            <p:ph type="body" idx="1"/>
          </p:nvPr>
        </p:nvSpPr>
        <p:spPr>
          <a:xfrm>
            <a:off x="33985" y="4254073"/>
            <a:ext cx="6867162" cy="4124574"/>
          </a:xfrm>
        </p:spPr>
        <p:txBody>
          <a:bodyPr/>
          <a:lstStyle/>
          <a:p>
            <a:r>
              <a:rPr lang="en-US" dirty="0"/>
              <a:t>Of course, there are some important caveats, and herein lie </a:t>
            </a:r>
            <a:r>
              <a:rPr lang="en-US" dirty="0" smtClean="0"/>
              <a:t>many challenges</a:t>
            </a:r>
            <a:r>
              <a:rPr lang="en-US" dirty="0"/>
              <a:t>.</a:t>
            </a:r>
          </a:p>
          <a:p>
            <a:r>
              <a:rPr lang="en-US" dirty="0"/>
              <a:t>No account has been taken of other clinical factors – e.g</a:t>
            </a:r>
            <a:r>
              <a:rPr lang="en-US" dirty="0" smtClean="0"/>
              <a:t>. extent and speed of  </a:t>
            </a:r>
            <a:r>
              <a:rPr lang="en-US" dirty="0"/>
              <a:t>thrombolysis, or conventional risk factors like hypertension, obesity and smoking status.  Nor have we taken any account of the broader determinants of </a:t>
            </a:r>
            <a:r>
              <a:rPr lang="en-US" dirty="0" smtClean="0"/>
              <a:t>health.  </a:t>
            </a:r>
            <a:endParaRPr lang="en-US" dirty="0"/>
          </a:p>
          <a:p>
            <a:r>
              <a:rPr lang="en-US" dirty="0"/>
              <a:t>Also, the intended benefits of revascularization are much more than a reduction in 30 day mortality.  Revascularization after AMI is also intended to improve quality of life, especially reduction of </a:t>
            </a:r>
            <a:r>
              <a:rPr lang="en-US" dirty="0" err="1"/>
              <a:t>anginal</a:t>
            </a:r>
            <a:r>
              <a:rPr lang="en-US" dirty="0"/>
              <a:t> pain, as well as improve longer term survival</a:t>
            </a:r>
            <a:r>
              <a:rPr lang="en-US" dirty="0" smtClean="0"/>
              <a:t>.  [</a:t>
            </a:r>
            <a:r>
              <a:rPr lang="en-US" dirty="0" err="1" smtClean="0"/>
              <a:t>n.b</a:t>
            </a:r>
            <a:r>
              <a:rPr lang="en-US" dirty="0" smtClean="0"/>
              <a:t>. have also done </a:t>
            </a:r>
            <a:r>
              <a:rPr lang="en-US" dirty="0"/>
              <a:t>one year mortality follow-up, and </a:t>
            </a:r>
            <a:r>
              <a:rPr lang="en-US" dirty="0" smtClean="0"/>
              <a:t>included </a:t>
            </a:r>
            <a:r>
              <a:rPr lang="en-US" dirty="0"/>
              <a:t>adjustments for </a:t>
            </a:r>
            <a:r>
              <a:rPr lang="en-US" dirty="0" smtClean="0"/>
              <a:t>co-morbidity for subset of </a:t>
            </a:r>
            <a:r>
              <a:rPr lang="en-US" dirty="0" err="1" smtClean="0"/>
              <a:t>prov’s</a:t>
            </a:r>
            <a:r>
              <a:rPr lang="en-US" dirty="0" smtClean="0"/>
              <a:t>; </a:t>
            </a:r>
            <a:r>
              <a:rPr lang="en-US" dirty="0"/>
              <a:t>the results were essentially unchanged. </a:t>
            </a:r>
            <a:r>
              <a:rPr lang="en-US" dirty="0" smtClean="0"/>
              <a:t>]  But the key problem is that the data are just not there.  </a:t>
            </a:r>
            <a:endParaRPr lang="en-US" dirty="0"/>
          </a:p>
          <a:p>
            <a:r>
              <a:rPr lang="en-US" dirty="0" smtClean="0"/>
              <a:t>Even with these caveats, these results are unsettling.  There is a great deal of </a:t>
            </a:r>
            <a:r>
              <a:rPr lang="en-US" dirty="0" err="1" smtClean="0"/>
              <a:t>clamour</a:t>
            </a:r>
            <a:r>
              <a:rPr lang="en-US" dirty="0" smtClean="0"/>
              <a:t> in Canada that the health care sector is short of money.  What any economist will immediately wonder, on seeing this graph of wide variations across health regions, is whether the system is suffering from major inefficiencies.  How can some health regions do one-third as many bypass and angioplasty procedures as others, yet have the same 30 day mortality rates</a:t>
            </a:r>
            <a:r>
              <a:rPr lang="en-US" dirty="0"/>
              <a:t>?</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A1290E5C-F594-44C1-962A-01BB77157EDE}" type="slidenum">
              <a:rPr lang="en-CA" smtClean="0">
                <a:solidFill>
                  <a:schemeClr val="tx1"/>
                </a:solidFill>
                <a:latin typeface="Arial" charset="0"/>
              </a:rPr>
              <a:pPr eaLnBrk="1" hangingPunct="1"/>
              <a:t>29</a:t>
            </a:fld>
            <a:endParaRPr lang="en-CA" smtClean="0">
              <a:solidFill>
                <a:schemeClr val="tx1"/>
              </a:solidFill>
              <a:latin typeface="Arial" charset="0"/>
            </a:endParaRPr>
          </a:p>
        </p:txBody>
      </p:sp>
      <p:sp>
        <p:nvSpPr>
          <p:cNvPr id="51203" name="Rectangle 2"/>
          <p:cNvSpPr>
            <a:spLocks noGrp="1" noRot="1" noChangeAspect="1" noChangeArrowheads="1" noTextEdit="1"/>
          </p:cNvSpPr>
          <p:nvPr>
            <p:ph type="sldImg"/>
          </p:nvPr>
        </p:nvSpPr>
        <p:spPr>
          <a:xfrm>
            <a:off x="1193800" y="692150"/>
            <a:ext cx="4567238" cy="3425825"/>
          </a:xfrm>
          <a:ln/>
        </p:spPr>
      </p:sp>
      <p:sp>
        <p:nvSpPr>
          <p:cNvPr id="51204" name="Rectangle 3"/>
          <p:cNvSpPr>
            <a:spLocks noGrp="1" noChangeArrowheads="1"/>
          </p:cNvSpPr>
          <p:nvPr>
            <p:ph type="body" idx="1"/>
          </p:nvPr>
        </p:nvSpPr>
        <p:spPr>
          <a:xfrm>
            <a:off x="405316" y="4343143"/>
            <a:ext cx="6021619" cy="46011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2785" eaLnBrk="1" hangingPunct="1"/>
            <a:r>
              <a:rPr lang="en-US" dirty="0" smtClean="0"/>
              <a:t>In Canada, we still have far too much of what we see in this photo, what Dennis </a:t>
            </a:r>
            <a:r>
              <a:rPr lang="en-US" dirty="0" err="1" smtClean="0"/>
              <a:t>Psutka</a:t>
            </a:r>
            <a:r>
              <a:rPr lang="en-US" dirty="0" smtClean="0"/>
              <a:t> (a former </a:t>
            </a:r>
            <a:r>
              <a:rPr lang="en-US" dirty="0" err="1" smtClean="0"/>
              <a:t>Ont</a:t>
            </a:r>
            <a:r>
              <a:rPr lang="en-US" dirty="0" smtClean="0"/>
              <a:t> ADM) 20 years ago called the “wall of ignorance”.   My </a:t>
            </a:r>
            <a:r>
              <a:rPr lang="en-US" dirty="0" err="1" smtClean="0"/>
              <a:t>neighbour</a:t>
            </a:r>
            <a:r>
              <a:rPr lang="en-US" dirty="0" smtClean="0"/>
              <a:t>, a GP, took this photo of his office only a few years ago. </a:t>
            </a:r>
          </a:p>
          <a:p>
            <a:pPr defTabSz="902785" eaLnBrk="1" hangingPunct="1"/>
            <a:r>
              <a:rPr lang="en-US" dirty="0" smtClean="0"/>
              <a:t>Please do not get me wrong.  From the viewpoint of one doctor, and his or her patient relationships, these kinds of paper records have been sufficient for decades.  But beyond local one-on-one encounters, this way of storing information is useless.</a:t>
            </a:r>
          </a:p>
          <a:p>
            <a:pPr defTabSz="902785" eaLnBrk="1" hangingPunct="1"/>
            <a:endParaRPr lang="en-US" dirty="0" smtClean="0"/>
          </a:p>
          <a:p>
            <a:pPr defTabSz="902785"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3D236D00-2F9C-44C3-9761-5B0AFF728F49}" type="slidenum">
              <a:rPr lang="en-CA" smtClean="0">
                <a:solidFill>
                  <a:schemeClr val="tx1"/>
                </a:solidFill>
                <a:latin typeface="Arial" charset="0"/>
              </a:rPr>
              <a:pPr eaLnBrk="1" hangingPunct="1"/>
              <a:t>5</a:t>
            </a:fld>
            <a:endParaRPr lang="en-CA" smtClean="0">
              <a:solidFill>
                <a:schemeClr val="tx1"/>
              </a:solidFill>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let’s look at these scary stats over time within Canada, using the old age demographic ratio – shown on the bottom left in these graphs – in this case the ratio of the 65+ population to the total population (</a:t>
            </a:r>
            <a:r>
              <a:rPr lang="en-US" dirty="0" err="1" smtClean="0"/>
              <a:t>n.b.</a:t>
            </a:r>
            <a:r>
              <a:rPr lang="en-US" baseline="0" dirty="0" smtClean="0"/>
              <a:t> not 60+ as in first UN graph above)</a:t>
            </a:r>
            <a:endParaRPr lang="en-US" dirty="0" smtClean="0"/>
          </a:p>
          <a:p>
            <a:pPr eaLnBrk="1" hangingPunct="1"/>
            <a:endParaRPr lang="en-US" dirty="0" smtClean="0"/>
          </a:p>
          <a:p>
            <a:pPr eaLnBrk="1" hangingPunct="1"/>
            <a:r>
              <a:rPr lang="en-US" dirty="0" smtClean="0"/>
              <a:t>here it looks almost to triple from 1971 to 2031, when trailing edge of baby boom hits age 65, and almost double from today to 2031 when it reaches about 23%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A5F2947C-D99B-4375-A908-87E41C460A03}" type="slidenum">
              <a:rPr lang="en-CA" smtClean="0">
                <a:solidFill>
                  <a:schemeClr val="tx1"/>
                </a:solidFill>
                <a:latin typeface="Arial" charset="0"/>
              </a:rPr>
              <a:pPr eaLnBrk="1" hangingPunct="1"/>
              <a:t>6</a:t>
            </a:fld>
            <a:endParaRPr lang="en-CA" smtClean="0">
              <a:solidFill>
                <a:schemeClr val="tx1"/>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things are</a:t>
            </a:r>
            <a:r>
              <a:rPr lang="en-US" baseline="0" dirty="0" smtClean="0"/>
              <a:t> not</a:t>
            </a:r>
            <a:r>
              <a:rPr lang="en-US" dirty="0" smtClean="0"/>
              <a:t> quite as dramatic, though, if we look at the total demographic ratio – 65+ and under age 18 combined, rising less than half as much from today to 2031</a:t>
            </a:r>
          </a:p>
          <a:p>
            <a:pPr eaLnBrk="1" hangingPunct="1"/>
            <a:r>
              <a:rPr lang="en-US" dirty="0" smtClean="0"/>
              <a:t>though it is important to note that most of the “costs” of those under 18 are borne by families, while for those age 65+ the government plays a much larger role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FEA20194-1E3F-466B-9AC3-E8EF1A2AAEAB}" type="slidenum">
              <a:rPr lang="en-CA" smtClean="0">
                <a:solidFill>
                  <a:schemeClr val="tx1"/>
                </a:solidFill>
                <a:latin typeface="Arial" charset="0"/>
              </a:rPr>
              <a:pPr eaLnBrk="1" hangingPunct="1"/>
              <a:t>7</a:t>
            </a:fld>
            <a:endParaRPr lang="en-CA" smtClean="0">
              <a:solidFill>
                <a:schemeClr val="tx1"/>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0" y="4355650"/>
            <a:ext cx="6950075" cy="4124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But many people of working age are not actually working, while some of those age 65+ are – so it is more realistic to think of “dependency” in terms of those who are working versus those who are not, rather than in terms of the crude proxy, those who are of “working age” or not</a:t>
            </a:r>
          </a:p>
          <a:p>
            <a:pPr eaLnBrk="1" hangingPunct="1"/>
            <a:r>
              <a:rPr lang="en-US" smtClean="0"/>
              <a:t>This “working life table” was published over 30 years ago (Gnanaskaren and Montigny, building in turn on Ostry and Denton).  The focus in this case is on the average ages at three major life transitions – from school to work, from work to retirement, and finally death.  </a:t>
            </a:r>
          </a:p>
          <a:p>
            <a:pPr eaLnBrk="1" hangingPunct="1"/>
            <a:r>
              <a:rPr lang="en-US" smtClean="0"/>
              <a:t>The message conveyed is very dramatic – we see over a 50 year period a doubling of years spent in retirement, accompanied by a decline in working years-- with obvious implications for the “affordability” of public pensions.</a:t>
            </a:r>
          </a:p>
          <a:p>
            <a:pPr eaLnBrk="1" hangingPunct="1"/>
            <a:r>
              <a:rPr lang="en-US" smtClean="0"/>
              <a:t>(Note that these are PERIOD estimates.)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7BA5C04E-A9CF-4057-9CB8-826238FE3A82}" type="slidenum">
              <a:rPr lang="en-CA" smtClean="0">
                <a:solidFill>
                  <a:schemeClr val="tx1"/>
                </a:solidFill>
                <a:latin typeface="Arial" charset="0"/>
              </a:rPr>
              <a:pPr eaLnBrk="1" hangingPunct="1"/>
              <a:t>9</a:t>
            </a:fld>
            <a:endParaRPr lang="en-CA" smtClean="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but “years” of work is a rather coarse granularity – since some individuals work part-year, others part-time, and yet others over-time</a:t>
            </a:r>
          </a:p>
          <a:p>
            <a:pPr eaLnBrk="1" hangingPunct="1"/>
            <a:endParaRPr lang="en-US" dirty="0" smtClean="0"/>
          </a:p>
          <a:p>
            <a:pPr eaLnBrk="1" hangingPunct="1"/>
            <a:r>
              <a:rPr lang="en-US" dirty="0" smtClean="0"/>
              <a:t>this graph shows an even more appropriate index – hours of paid work (at whatever age) per capita</a:t>
            </a:r>
          </a:p>
          <a:p>
            <a:pPr eaLnBrk="1" hangingPunct="1"/>
            <a:r>
              <a:rPr lang="en-US" dirty="0" smtClean="0"/>
              <a:t>unlike the scary stat that the old age demographic ratio is almost doubling to ~23%, the per capita paid hours measure is projected to fall by considerably less than 10 percentage points</a:t>
            </a:r>
          </a:p>
          <a:p>
            <a:pPr eaLnBrk="1" hangingPunct="1"/>
            <a:endParaRPr lang="en-US" dirty="0" smtClean="0"/>
          </a:p>
          <a:p>
            <a:pPr eaLnBrk="1" hangingPunct="1"/>
            <a:r>
              <a:rPr lang="en-US" dirty="0" smtClean="0"/>
              <a:t>source: </a:t>
            </a:r>
            <a:r>
              <a:rPr lang="en-CA" dirty="0" smtClean="0"/>
              <a:t>LifePaths (Statistics Canada), using assumptions developed  by the Interdepartmental Working Group on Population Aging and Life-Course Flexibility; published in “Population Aging and Life-Course Flexibility: The Pivotal Role of Increased Choice in The Retirement Decision”, Policy </a:t>
            </a:r>
            <a:r>
              <a:rPr lang="en-CA" smtClean="0"/>
              <a:t>Research Initiative, </a:t>
            </a:r>
            <a:r>
              <a:rPr lang="en-CA" dirty="0" smtClean="0"/>
              <a:t>Discussion Paper, March 2004</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C08ACFF3-4DC7-416D-AF78-AFC3DACBB7C3}" type="slidenum">
              <a:rPr lang="en-CA" smtClean="0">
                <a:solidFill>
                  <a:schemeClr val="tx1"/>
                </a:solidFill>
                <a:latin typeface="Arial" charset="0"/>
              </a:rPr>
              <a:pPr eaLnBrk="1" hangingPunct="1"/>
              <a:t>10</a:t>
            </a:fld>
            <a:endParaRPr lang="en-CA" smtClean="0">
              <a:solidFill>
                <a:schemeClr val="tx1"/>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we combine the data for the most recent period in the last graph with the corresponding emp / pop ratios</a:t>
            </a:r>
          </a:p>
          <a:p>
            <a:pPr eaLnBrk="1" hangingPunct="1"/>
            <a:r>
              <a:rPr lang="en-US" smtClean="0"/>
              <a:t>Canada, at 867, is more than one-third again higher than a number of rich EU countries – Italy, Belgium, France and Germany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DEBBE9A3-B8E2-4752-87F6-FBB80F6B9160}" type="slidenum">
              <a:rPr lang="en-CA" smtClean="0">
                <a:solidFill>
                  <a:schemeClr val="tx1"/>
                </a:solidFill>
                <a:latin typeface="Arial" charset="0"/>
              </a:rPr>
              <a:pPr eaLnBrk="1" hangingPunct="1"/>
              <a:t>11</a:t>
            </a:fld>
            <a:endParaRPr lang="en-CA" smtClean="0">
              <a:solidFill>
                <a:schemeClr val="tx1"/>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And if we flip back to the previous chart, it is not clear that the projected changes in hours per capita need be of concern – while we can expect a drop of under 10 percentage points in paid hours per capita, this will still leave Canada as much as one-thrid higher that rich EU countries today, that already have conventional demographic dependency ratios ~25% -- they seem to be coping</a:t>
            </a:r>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7" eaLnBrk="0" hangingPunct="0">
              <a:defRPr>
                <a:solidFill>
                  <a:schemeClr val="accent2"/>
                </a:solidFill>
                <a:latin typeface="Arial Black" pitchFamily="34" charset="0"/>
              </a:defRPr>
            </a:lvl1pPr>
            <a:lvl2pPr marL="734788" indent="-282611" defTabSz="921627" eaLnBrk="0" hangingPunct="0">
              <a:defRPr>
                <a:solidFill>
                  <a:schemeClr val="accent2"/>
                </a:solidFill>
                <a:latin typeface="Arial Black" pitchFamily="34" charset="0"/>
              </a:defRPr>
            </a:lvl2pPr>
            <a:lvl3pPr marL="1130444" indent="-226089" defTabSz="921627" eaLnBrk="0" hangingPunct="0">
              <a:defRPr>
                <a:solidFill>
                  <a:schemeClr val="accent2"/>
                </a:solidFill>
                <a:latin typeface="Arial Black" pitchFamily="34" charset="0"/>
              </a:defRPr>
            </a:lvl3pPr>
            <a:lvl4pPr marL="1582622" indent="-226089" defTabSz="921627" eaLnBrk="0" hangingPunct="0">
              <a:defRPr>
                <a:solidFill>
                  <a:schemeClr val="accent2"/>
                </a:solidFill>
                <a:latin typeface="Arial Black" pitchFamily="34" charset="0"/>
              </a:defRPr>
            </a:lvl4pPr>
            <a:lvl5pPr marL="2034799" indent="-226089" defTabSz="921627" eaLnBrk="0" hangingPunct="0">
              <a:defRPr>
                <a:solidFill>
                  <a:schemeClr val="accent2"/>
                </a:solidFill>
                <a:latin typeface="Arial Black" pitchFamily="34" charset="0"/>
              </a:defRPr>
            </a:lvl5pPr>
            <a:lvl6pPr marL="2486978" indent="-226089" defTabSz="921627" eaLnBrk="0" fontAlgn="base" hangingPunct="0">
              <a:spcBef>
                <a:spcPct val="0"/>
              </a:spcBef>
              <a:spcAft>
                <a:spcPct val="0"/>
              </a:spcAft>
              <a:defRPr>
                <a:solidFill>
                  <a:schemeClr val="accent2"/>
                </a:solidFill>
                <a:latin typeface="Arial Black" pitchFamily="34" charset="0"/>
              </a:defRPr>
            </a:lvl6pPr>
            <a:lvl7pPr marL="2939155" indent="-226089" defTabSz="921627" eaLnBrk="0" fontAlgn="base" hangingPunct="0">
              <a:spcBef>
                <a:spcPct val="0"/>
              </a:spcBef>
              <a:spcAft>
                <a:spcPct val="0"/>
              </a:spcAft>
              <a:defRPr>
                <a:solidFill>
                  <a:schemeClr val="accent2"/>
                </a:solidFill>
                <a:latin typeface="Arial Black" pitchFamily="34" charset="0"/>
              </a:defRPr>
            </a:lvl7pPr>
            <a:lvl8pPr marL="3391333" indent="-226089" defTabSz="921627" eaLnBrk="0" fontAlgn="base" hangingPunct="0">
              <a:spcBef>
                <a:spcPct val="0"/>
              </a:spcBef>
              <a:spcAft>
                <a:spcPct val="0"/>
              </a:spcAft>
              <a:defRPr>
                <a:solidFill>
                  <a:schemeClr val="accent2"/>
                </a:solidFill>
                <a:latin typeface="Arial Black" pitchFamily="34" charset="0"/>
              </a:defRPr>
            </a:lvl8pPr>
            <a:lvl9pPr marL="3843510" indent="-226089" defTabSz="921627" eaLnBrk="0" fontAlgn="base" hangingPunct="0">
              <a:spcBef>
                <a:spcPct val="0"/>
              </a:spcBef>
              <a:spcAft>
                <a:spcPct val="0"/>
              </a:spcAft>
              <a:defRPr>
                <a:solidFill>
                  <a:schemeClr val="accent2"/>
                </a:solidFill>
                <a:latin typeface="Arial Black" pitchFamily="34" charset="0"/>
              </a:defRPr>
            </a:lvl9pPr>
          </a:lstStyle>
          <a:p>
            <a:pPr eaLnBrk="1" hangingPunct="1"/>
            <a:fld id="{D391390E-6FC3-4C86-B499-CEEFEDCCA809}" type="slidenum">
              <a:rPr lang="en-CA" smtClean="0">
                <a:solidFill>
                  <a:schemeClr val="tx1"/>
                </a:solidFill>
                <a:latin typeface="Arial" charset="0"/>
              </a:rPr>
              <a:pPr eaLnBrk="1" hangingPunct="1"/>
              <a:t>12</a:t>
            </a:fld>
            <a:endParaRPr lang="en-CA" smtClean="0">
              <a:solidFill>
                <a:schemeClr val="tx1"/>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to recapitulate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4758EF0-63CE-44AB-A006-96EE1E987A3B}" type="datetime1">
              <a:rPr lang="en-US" smtClean="0"/>
              <a:t>4/28/2012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F2A08ED-2E7E-47D5-9EA4-1FAD436636C1}" type="slidenum">
              <a:rPr lang="en-CA"/>
              <a:pPr>
                <a:defRPr/>
              </a:pPr>
              <a:t>‹#›</a:t>
            </a:fld>
            <a:endParaRPr lang="en-CA"/>
          </a:p>
        </p:txBody>
      </p:sp>
    </p:spTree>
    <p:extLst>
      <p:ext uri="{BB962C8B-B14F-4D97-AF65-F5344CB8AC3E}">
        <p14:creationId xmlns:p14="http://schemas.microsoft.com/office/powerpoint/2010/main" val="19509743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A92C1DF-3C77-4FA9-AD3E-C40A6D62FE4B}" type="datetime1">
              <a:rPr lang="en-US" smtClean="0"/>
              <a:t>4/28/2012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6F2EE24-7497-45A5-B14C-24B4FD07A30D}" type="slidenum">
              <a:rPr lang="en-CA"/>
              <a:pPr>
                <a:defRPr/>
              </a:pPr>
              <a:t>‹#›</a:t>
            </a:fld>
            <a:endParaRPr lang="en-CA"/>
          </a:p>
        </p:txBody>
      </p:sp>
    </p:spTree>
    <p:extLst>
      <p:ext uri="{BB962C8B-B14F-4D97-AF65-F5344CB8AC3E}">
        <p14:creationId xmlns:p14="http://schemas.microsoft.com/office/powerpoint/2010/main" val="1858412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C93BBF2-C2C2-49AE-A655-EE6575BE182C}" type="datetime1">
              <a:rPr lang="en-US" smtClean="0"/>
              <a:t>4/28/2012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2D81F8C-39C2-44E6-89CA-3C59B90F6C3F}" type="slidenum">
              <a:rPr lang="en-CA"/>
              <a:pPr>
                <a:defRPr/>
              </a:pPr>
              <a:t>‹#›</a:t>
            </a:fld>
            <a:endParaRPr lang="en-CA"/>
          </a:p>
        </p:txBody>
      </p:sp>
    </p:spTree>
    <p:extLst>
      <p:ext uri="{BB962C8B-B14F-4D97-AF65-F5344CB8AC3E}">
        <p14:creationId xmlns:p14="http://schemas.microsoft.com/office/powerpoint/2010/main" val="5218039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8763F9E-F255-4E13-861D-D924F7FEA810}" type="datetime1">
              <a:rPr lang="en-US" smtClean="0"/>
              <a:t>4/28/2012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6AC50C8-CB2F-4095-A9E4-2C9BEECC5C00}" type="slidenum">
              <a:rPr lang="en-CA"/>
              <a:pPr>
                <a:defRPr/>
              </a:pPr>
              <a:t>‹#›</a:t>
            </a:fld>
            <a:endParaRPr lang="en-CA"/>
          </a:p>
        </p:txBody>
      </p:sp>
    </p:spTree>
    <p:extLst>
      <p:ext uri="{BB962C8B-B14F-4D97-AF65-F5344CB8AC3E}">
        <p14:creationId xmlns:p14="http://schemas.microsoft.com/office/powerpoint/2010/main" val="413318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1234D55-3DC1-4860-A97B-B0337F1F35BB}" type="datetime1">
              <a:rPr lang="en-US" smtClean="0"/>
              <a:t>4/28/2012</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B8FBC78-EB47-46A2-B0BC-BF69D77FC2F0}" type="slidenum">
              <a:rPr lang="en-CA"/>
              <a:pPr>
                <a:defRPr/>
              </a:pPr>
              <a:t>‹#›</a:t>
            </a:fld>
            <a:endParaRPr lang="en-CA"/>
          </a:p>
        </p:txBody>
      </p:sp>
    </p:spTree>
    <p:extLst>
      <p:ext uri="{BB962C8B-B14F-4D97-AF65-F5344CB8AC3E}">
        <p14:creationId xmlns:p14="http://schemas.microsoft.com/office/powerpoint/2010/main" val="42075961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E29BB20-C3D1-431C-B109-D8B2BECE7FFB}" type="datetime1">
              <a:rPr lang="en-US" smtClean="0"/>
              <a:t>4/28/2012</a:t>
            </a:fld>
            <a:endParaRPr lang="en-CA"/>
          </a:p>
        </p:txBody>
      </p:sp>
      <p:sp>
        <p:nvSpPr>
          <p:cNvPr id="5" name="Footer Placeholder 4"/>
          <p:cNvSpPr>
            <a:spLocks noGrp="1"/>
          </p:cNvSpPr>
          <p:nvPr>
            <p:ph type="ftr" sz="quarter" idx="11"/>
          </p:nvPr>
        </p:nvSpPr>
        <p:spPr/>
        <p:txBody>
          <a:bodyPr/>
          <a:lstStyle/>
          <a:p>
            <a:pPr>
              <a:defRPr/>
            </a:pPr>
            <a:r>
              <a:rPr lang="en-CA" smtClean="0"/>
              <a:t>Shades of Grey, Toronto</a:t>
            </a:r>
            <a:endParaRPr lang="en-CA"/>
          </a:p>
        </p:txBody>
      </p:sp>
      <p:sp>
        <p:nvSpPr>
          <p:cNvPr id="6" name="Slide Number Placeholder 5"/>
          <p:cNvSpPr>
            <a:spLocks noGrp="1"/>
          </p:cNvSpPr>
          <p:nvPr>
            <p:ph type="sldNum" sz="quarter" idx="12"/>
          </p:nvPr>
        </p:nvSpPr>
        <p:spPr/>
        <p:txBody>
          <a:bodyPr/>
          <a:lstStyle/>
          <a:p>
            <a:pPr>
              <a:defRPr/>
            </a:pPr>
            <a:fld id="{61B82CD2-B037-4E53-8F17-017D3C3E7A79}" type="slidenum">
              <a:rPr lang="en-CA" smtClean="0"/>
              <a:pPr>
                <a:defRPr/>
              </a:pPr>
              <a:t>‹#›</a:t>
            </a:fld>
            <a:endParaRPr lang="en-CA"/>
          </a:p>
        </p:txBody>
      </p:sp>
    </p:spTree>
    <p:extLst>
      <p:ext uri="{BB962C8B-B14F-4D97-AF65-F5344CB8AC3E}">
        <p14:creationId xmlns:p14="http://schemas.microsoft.com/office/powerpoint/2010/main" val="26548688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56C1A0D-43A3-4A27-8A59-FBEBD03AAC27}" type="datetime1">
              <a:rPr lang="en-US" smtClean="0"/>
              <a:t>4/28/2012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62462B76-4E9E-4565-843C-E95A76BFA019}" type="slidenum">
              <a:rPr lang="en-CA"/>
              <a:pPr>
                <a:defRPr/>
              </a:pPr>
              <a:t>‹#›</a:t>
            </a:fld>
            <a:endParaRPr lang="en-CA"/>
          </a:p>
        </p:txBody>
      </p:sp>
    </p:spTree>
    <p:extLst>
      <p:ext uri="{BB962C8B-B14F-4D97-AF65-F5344CB8AC3E}">
        <p14:creationId xmlns:p14="http://schemas.microsoft.com/office/powerpoint/2010/main" val="6565907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D160697-EADA-4716-B0D0-CC8B884E7380}" type="datetime1">
              <a:rPr lang="en-US" smtClean="0"/>
              <a:t>4/28/2012</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23ED110F-18F7-453B-9902-6CDE10FAA265}" type="slidenum">
              <a:rPr lang="en-CA"/>
              <a:pPr>
                <a:defRPr/>
              </a:pPr>
              <a:t>‹#›</a:t>
            </a:fld>
            <a:endParaRPr lang="en-CA"/>
          </a:p>
        </p:txBody>
      </p:sp>
    </p:spTree>
    <p:extLst>
      <p:ext uri="{BB962C8B-B14F-4D97-AF65-F5344CB8AC3E}">
        <p14:creationId xmlns:p14="http://schemas.microsoft.com/office/powerpoint/2010/main" val="6436715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5C43196-FA52-40F4-8FFE-370B8489F960}" type="datetime1">
              <a:rPr lang="en-US" smtClean="0"/>
              <a:t>4/28/2012</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2D864E7D-D120-4FF5-8EA7-A4B1EDD33EB9}" type="slidenum">
              <a:rPr lang="en-CA"/>
              <a:pPr>
                <a:defRPr/>
              </a:pPr>
              <a:t>‹#›</a:t>
            </a:fld>
            <a:endParaRPr lang="en-CA"/>
          </a:p>
        </p:txBody>
      </p:sp>
    </p:spTree>
    <p:extLst>
      <p:ext uri="{BB962C8B-B14F-4D97-AF65-F5344CB8AC3E}">
        <p14:creationId xmlns:p14="http://schemas.microsoft.com/office/powerpoint/2010/main" val="16259332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3520111-B285-430F-A541-F6E3D0FF5EAA}" type="datetime1">
              <a:rPr lang="en-US" smtClean="0"/>
              <a:t>4/28/2012</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1AFF9A38-AAB8-4220-A00C-90F1EFAD8681}" type="slidenum">
              <a:rPr lang="en-CA"/>
              <a:pPr>
                <a:defRPr/>
              </a:pPr>
              <a:t>‹#›</a:t>
            </a:fld>
            <a:endParaRPr lang="en-CA"/>
          </a:p>
        </p:txBody>
      </p:sp>
    </p:spTree>
    <p:extLst>
      <p:ext uri="{BB962C8B-B14F-4D97-AF65-F5344CB8AC3E}">
        <p14:creationId xmlns:p14="http://schemas.microsoft.com/office/powerpoint/2010/main" val="1421293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639A73-9482-42A5-9016-C696792DE667}" type="datetime1">
              <a:rPr lang="en-US" smtClean="0"/>
              <a:t>4/28/2012</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E3E7D6A1-3E6A-4340-A32D-1F2423CDC3E7}" type="slidenum">
              <a:rPr lang="en-CA"/>
              <a:pPr>
                <a:defRPr/>
              </a:pPr>
              <a:t>‹#›</a:t>
            </a:fld>
            <a:endParaRPr lang="en-CA"/>
          </a:p>
        </p:txBody>
      </p:sp>
    </p:spTree>
    <p:extLst>
      <p:ext uri="{BB962C8B-B14F-4D97-AF65-F5344CB8AC3E}">
        <p14:creationId xmlns:p14="http://schemas.microsoft.com/office/powerpoint/2010/main" val="40446605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335E2E-1C74-4686-A1D4-10CAEEDE1B13}" type="datetime1">
              <a:rPr lang="en-US" smtClean="0"/>
              <a:t>4/28/2012</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42789204-BCB0-47D0-94E0-AE0BE1D6197B}" type="slidenum">
              <a:rPr lang="en-CA"/>
              <a:pPr>
                <a:defRPr/>
              </a:pPr>
              <a:t>‹#›</a:t>
            </a:fld>
            <a:endParaRPr lang="en-CA"/>
          </a:p>
        </p:txBody>
      </p:sp>
    </p:spTree>
    <p:extLst>
      <p:ext uri="{BB962C8B-B14F-4D97-AF65-F5344CB8AC3E}">
        <p14:creationId xmlns:p14="http://schemas.microsoft.com/office/powerpoint/2010/main" val="40134689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3BADC8-AFB8-445F-9E27-CA0781EF7F54}" type="datetime1">
              <a:rPr lang="en-US" smtClean="0"/>
              <a:t>4/28/2012</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smtClean="0"/>
              <a:t>Shades of Grey, Toronto</a:t>
            </a: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DBA53EE0-7A0F-481E-B071-13DDF66623C0}" type="slidenum">
              <a:rPr lang="en-CA"/>
              <a:pPr>
                <a:defRPr/>
              </a:pPr>
              <a:t>‹#›</a:t>
            </a:fld>
            <a:endParaRPr lang="en-CA"/>
          </a:p>
        </p:txBody>
      </p:sp>
    </p:spTree>
    <p:extLst>
      <p:ext uri="{BB962C8B-B14F-4D97-AF65-F5344CB8AC3E}">
        <p14:creationId xmlns:p14="http://schemas.microsoft.com/office/powerpoint/2010/main" val="8445039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588125" y="6597650"/>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1"/>
                </a:solidFill>
                <a:latin typeface="+mn-lt"/>
              </a:defRPr>
            </a:lvl1pPr>
          </a:lstStyle>
          <a:p>
            <a:pPr>
              <a:defRPr/>
            </a:pPr>
            <a:fld id="{63D0E02E-825B-48CD-8D2F-D3F7F9DEE780}" type="datetime1">
              <a:rPr lang="en-US" smtClean="0"/>
              <a:t>4/28/2012</a:t>
            </a:fld>
            <a:endParaRPr lang="en-CA"/>
          </a:p>
        </p:txBody>
      </p:sp>
      <p:sp>
        <p:nvSpPr>
          <p:cNvPr id="1029" name="Rectangle 5"/>
          <p:cNvSpPr>
            <a:spLocks noGrp="1" noChangeArrowheads="1"/>
          </p:cNvSpPr>
          <p:nvPr>
            <p:ph type="ftr" sz="quarter" idx="3"/>
          </p:nvPr>
        </p:nvSpPr>
        <p:spPr bwMode="auto">
          <a:xfrm>
            <a:off x="2843213" y="6597650"/>
            <a:ext cx="28956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chemeClr val="tx1"/>
                </a:solidFill>
                <a:latin typeface="+mn-lt"/>
              </a:defRPr>
            </a:lvl1pPr>
          </a:lstStyle>
          <a:p>
            <a:pPr>
              <a:defRPr/>
            </a:pPr>
            <a:r>
              <a:rPr lang="en-CA" smtClean="0"/>
              <a:t>Shades of Grey, Toronto</a:t>
            </a:r>
            <a:endParaRPr lang="en-CA"/>
          </a:p>
        </p:txBody>
      </p:sp>
      <p:sp>
        <p:nvSpPr>
          <p:cNvPr id="1030" name="Rectangle 6"/>
          <p:cNvSpPr>
            <a:spLocks noGrp="1" noChangeArrowheads="1"/>
          </p:cNvSpPr>
          <p:nvPr>
            <p:ph type="sldNum" sz="quarter" idx="4"/>
          </p:nvPr>
        </p:nvSpPr>
        <p:spPr bwMode="auto">
          <a:xfrm>
            <a:off x="107950" y="6597650"/>
            <a:ext cx="1522413"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tx1"/>
                </a:solidFill>
                <a:latin typeface="+mn-lt"/>
              </a:defRPr>
            </a:lvl1pPr>
          </a:lstStyle>
          <a:p>
            <a:pPr>
              <a:defRPr/>
            </a:pPr>
            <a:fld id="{61B82CD2-B037-4E53-8F17-017D3C3E7A79}"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hdr="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Black" pitchFamily="34" charset="0"/>
        </a:defRPr>
      </a:lvl2pPr>
      <a:lvl3pPr algn="l" rtl="0" eaLnBrk="0" fontAlgn="base" hangingPunct="0">
        <a:spcBef>
          <a:spcPct val="0"/>
        </a:spcBef>
        <a:spcAft>
          <a:spcPct val="0"/>
        </a:spcAft>
        <a:defRPr sz="3200">
          <a:solidFill>
            <a:schemeClr val="accent2"/>
          </a:solidFill>
          <a:latin typeface="Arial Black" pitchFamily="34" charset="0"/>
        </a:defRPr>
      </a:lvl3pPr>
      <a:lvl4pPr algn="l" rtl="0" eaLnBrk="0" fontAlgn="base" hangingPunct="0">
        <a:spcBef>
          <a:spcPct val="0"/>
        </a:spcBef>
        <a:spcAft>
          <a:spcPct val="0"/>
        </a:spcAft>
        <a:defRPr sz="3200">
          <a:solidFill>
            <a:schemeClr val="accent2"/>
          </a:solidFill>
          <a:latin typeface="Arial Black" pitchFamily="34" charset="0"/>
        </a:defRPr>
      </a:lvl4pPr>
      <a:lvl5pPr algn="l" rtl="0" eaLnBrk="0" fontAlgn="base" hangingPunct="0">
        <a:spcBef>
          <a:spcPct val="0"/>
        </a:spcBef>
        <a:spcAft>
          <a:spcPct val="0"/>
        </a:spcAft>
        <a:defRPr sz="3200">
          <a:solidFill>
            <a:schemeClr val="accent2"/>
          </a:solidFill>
          <a:latin typeface="Arial Black" pitchFamily="34" charset="0"/>
        </a:defRPr>
      </a:lvl5pPr>
      <a:lvl6pPr marL="457200" algn="l" rtl="0" fontAlgn="base">
        <a:spcBef>
          <a:spcPct val="0"/>
        </a:spcBef>
        <a:spcAft>
          <a:spcPct val="0"/>
        </a:spcAft>
        <a:defRPr sz="3200">
          <a:solidFill>
            <a:schemeClr val="accent2"/>
          </a:solidFill>
          <a:latin typeface="Arial Black" pitchFamily="34" charset="0"/>
        </a:defRPr>
      </a:lvl6pPr>
      <a:lvl7pPr marL="914400" algn="l" rtl="0" fontAlgn="base">
        <a:spcBef>
          <a:spcPct val="0"/>
        </a:spcBef>
        <a:spcAft>
          <a:spcPct val="0"/>
        </a:spcAft>
        <a:defRPr sz="3200">
          <a:solidFill>
            <a:schemeClr val="accent2"/>
          </a:solidFill>
          <a:latin typeface="Arial Black" pitchFamily="34" charset="0"/>
        </a:defRPr>
      </a:lvl7pPr>
      <a:lvl8pPr marL="1371600" algn="l" rtl="0" fontAlgn="base">
        <a:spcBef>
          <a:spcPct val="0"/>
        </a:spcBef>
        <a:spcAft>
          <a:spcPct val="0"/>
        </a:spcAft>
        <a:defRPr sz="3200">
          <a:solidFill>
            <a:schemeClr val="accent2"/>
          </a:solidFill>
          <a:latin typeface="Arial Black" pitchFamily="34" charset="0"/>
        </a:defRPr>
      </a:lvl8pPr>
      <a:lvl9pPr marL="1828800" algn="l" rtl="0" fontAlgn="base">
        <a:spcBef>
          <a:spcPct val="0"/>
        </a:spcBef>
        <a:spcAft>
          <a:spcPct val="0"/>
        </a:spcAft>
        <a:defRPr sz="3200">
          <a:solidFill>
            <a:schemeClr val="accent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a:xfrm>
            <a:off x="6588125" y="6597650"/>
            <a:ext cx="2133600" cy="258763"/>
          </a:xfrm>
        </p:spPr>
        <p:txBody>
          <a:bodyPr/>
          <a:lstStyle/>
          <a:p>
            <a:pPr>
              <a:defRPr/>
            </a:pPr>
            <a:fld id="{5E17B627-3433-4EDF-A3EE-9360ABD50A74}" type="datetime1">
              <a:rPr lang="en-US" smtClean="0"/>
              <a:t>4/28/2012</a:t>
            </a:fld>
            <a:endParaRPr lang="en-CA"/>
          </a:p>
        </p:txBody>
      </p:sp>
      <p:sp>
        <p:nvSpPr>
          <p:cNvPr id="6"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sp>
        <p:nvSpPr>
          <p:cNvPr id="11269" name="Rectangle 2"/>
          <p:cNvSpPr>
            <a:spLocks noGrp="1" noChangeArrowheads="1"/>
          </p:cNvSpPr>
          <p:nvPr>
            <p:ph type="title"/>
          </p:nvPr>
        </p:nvSpPr>
        <p:spPr bwMode="auto">
          <a:xfrm>
            <a:off x="323528" y="476672"/>
            <a:ext cx="842493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CA" sz="3600" b="1" dirty="0" smtClean="0">
                <a:latin typeface="Arial" charset="0"/>
              </a:rPr>
              <a:t>Population Aging: Demographic Tsunami, or Apocalypse No ?</a:t>
            </a:r>
            <a:endParaRPr lang="en-US" sz="3600" b="1" dirty="0" smtClean="0">
              <a:latin typeface="Arial" charset="0"/>
            </a:endParaRPr>
          </a:p>
        </p:txBody>
      </p:sp>
      <p:sp>
        <p:nvSpPr>
          <p:cNvPr id="11270" name="Rectangle 6"/>
          <p:cNvSpPr>
            <a:spLocks noGrp="1" noChangeArrowheads="1"/>
          </p:cNvSpPr>
          <p:nvPr>
            <p:ph type="body" idx="1"/>
          </p:nvPr>
        </p:nvSpPr>
        <p:spPr bwMode="auto">
          <a:xfrm>
            <a:off x="1188243" y="1988840"/>
            <a:ext cx="6913563" cy="3024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life expectancy, health-adjusted life expectancy, health inequality</a:t>
            </a:r>
          </a:p>
          <a:p>
            <a:pPr eaLnBrk="1" hangingPunct="1"/>
            <a:r>
              <a:rPr lang="en-US" dirty="0" smtClean="0"/>
              <a:t>conventional body count demo-doom</a:t>
            </a:r>
          </a:p>
          <a:p>
            <a:pPr eaLnBrk="1" hangingPunct="1"/>
            <a:r>
              <a:rPr lang="en-US" dirty="0" smtClean="0"/>
              <a:t>looking at workers</a:t>
            </a:r>
          </a:p>
          <a:p>
            <a:pPr eaLnBrk="1" hangingPunct="1"/>
            <a:r>
              <a:rPr lang="en-US" dirty="0" smtClean="0"/>
              <a:t>broader pension adequacy projections</a:t>
            </a:r>
          </a:p>
          <a:p>
            <a:pPr eaLnBrk="1" hangingPunct="1"/>
            <a:r>
              <a:rPr lang="en-US" dirty="0" smtClean="0"/>
              <a:t>health care – who is in control; who even understands what is happening?</a:t>
            </a:r>
          </a:p>
        </p:txBody>
      </p:sp>
      <p:sp>
        <p:nvSpPr>
          <p:cNvPr id="11271" name="Text Box 8"/>
          <p:cNvSpPr txBox="1">
            <a:spLocks noChangeArrowheads="1"/>
          </p:cNvSpPr>
          <p:nvPr/>
        </p:nvSpPr>
        <p:spPr bwMode="auto">
          <a:xfrm>
            <a:off x="2916238" y="6086624"/>
            <a:ext cx="3457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dirty="0"/>
              <a:t>Michael Wolfson, uOttawa</a:t>
            </a:r>
          </a:p>
        </p:txBody>
      </p:sp>
      <p:sp>
        <p:nvSpPr>
          <p:cNvPr id="2" name="Slide Number Placeholder 1"/>
          <p:cNvSpPr>
            <a:spLocks noGrp="1"/>
          </p:cNvSpPr>
          <p:nvPr>
            <p:ph type="sldNum" sz="quarter" idx="12"/>
          </p:nvPr>
        </p:nvSpPr>
        <p:spPr/>
        <p:txBody>
          <a:bodyPr/>
          <a:lstStyle/>
          <a:p>
            <a:pPr>
              <a:defRPr/>
            </a:pPr>
            <a:fld id="{61B82CD2-B037-4E53-8F17-017D3C3E7A79}" type="slidenum">
              <a:rPr lang="en-CA" smtClean="0"/>
              <a:pPr>
                <a:defRPr/>
              </a:pPr>
              <a:t>1</a:t>
            </a:fld>
            <a:endParaRPr lang="en-CA"/>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0339C8A7-981E-4073-8297-A1AF760C0C81}" type="datetime1">
              <a:rPr lang="en-US" smtClean="0"/>
              <a:t>4/28/2012</a:t>
            </a:fld>
            <a:endParaRPr lang="en-CA"/>
          </a:p>
        </p:txBody>
      </p:sp>
      <p:sp>
        <p:nvSpPr>
          <p:cNvPr id="6" name="Footer Placeholder 4"/>
          <p:cNvSpPr>
            <a:spLocks noGrp="1"/>
          </p:cNvSpPr>
          <p:nvPr>
            <p:ph type="ftr" sz="quarter" idx="11"/>
          </p:nvPr>
        </p:nvSpPr>
        <p:spPr/>
        <p:txBody>
          <a:bodyPr/>
          <a:lstStyle/>
          <a:p>
            <a:pPr>
              <a:defRPr/>
            </a:pPr>
            <a:r>
              <a:rPr lang="en-CA" smtClean="0"/>
              <a:t>Shades of Grey, Toronto</a:t>
            </a:r>
            <a:endParaRPr lang="en-CA"/>
          </a:p>
        </p:txBody>
      </p:sp>
      <p:sp>
        <p:nvSpPr>
          <p:cNvPr id="5126" name="Rectangle 2"/>
          <p:cNvSpPr>
            <a:spLocks noGrp="1" noChangeArrowheads="1"/>
          </p:cNvSpPr>
          <p:nvPr>
            <p:ph type="title"/>
          </p:nvPr>
        </p:nvSpPr>
        <p:spPr bwMode="auto">
          <a:xfrm>
            <a:off x="179388" y="652463"/>
            <a:ext cx="8839200" cy="61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smtClean="0"/>
              <a:t>National </a:t>
            </a:r>
            <a:r>
              <a:rPr lang="en-US" sz="2800" dirty="0" err="1" smtClean="0"/>
              <a:t>Labour</a:t>
            </a:r>
            <a:r>
              <a:rPr lang="en-US" sz="2800" dirty="0" smtClean="0"/>
              <a:t> Supply Per Capita (~2000)</a:t>
            </a:r>
          </a:p>
        </p:txBody>
      </p:sp>
      <p:graphicFrame>
        <p:nvGraphicFramePr>
          <p:cNvPr id="5122" name="Object 3"/>
          <p:cNvGraphicFramePr>
            <a:graphicFrameLocks noChangeAspect="1"/>
          </p:cNvGraphicFramePr>
          <p:nvPr/>
        </p:nvGraphicFramePr>
        <p:xfrm>
          <a:off x="76200" y="1397000"/>
          <a:ext cx="8610600" cy="5127625"/>
        </p:xfrm>
        <a:graphic>
          <a:graphicData uri="http://schemas.openxmlformats.org/presentationml/2006/ole">
            <mc:AlternateContent xmlns:mc="http://schemas.openxmlformats.org/markup-compatibility/2006">
              <mc:Choice xmlns:v="urn:schemas-microsoft-com:vml" Requires="v">
                <p:oleObj spid="_x0000_s5188" name="Worksheet" r:id="rId4" imgW="3447136" imgH="2052885" progId="Excel.Sheet.8">
                  <p:embed/>
                </p:oleObj>
              </mc:Choice>
              <mc:Fallback>
                <p:oleObj name="Worksheet" r:id="rId4" imgW="3447136" imgH="205288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97000"/>
                        <a:ext cx="86106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Line 4"/>
          <p:cNvSpPr>
            <a:spLocks noChangeShapeType="1"/>
          </p:cNvSpPr>
          <p:nvPr/>
        </p:nvSpPr>
        <p:spPr bwMode="auto">
          <a:xfrm>
            <a:off x="990600" y="2565400"/>
            <a:ext cx="76962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p>
        </p:txBody>
      </p:sp>
      <p:sp>
        <p:nvSpPr>
          <p:cNvPr id="5128" name="Oval 7"/>
          <p:cNvSpPr>
            <a:spLocks noChangeArrowheads="1"/>
          </p:cNvSpPr>
          <p:nvPr/>
        </p:nvSpPr>
        <p:spPr bwMode="auto">
          <a:xfrm>
            <a:off x="7812088" y="2420938"/>
            <a:ext cx="1008062" cy="1944687"/>
          </a:xfrm>
          <a:prstGeom prst="ellipse">
            <a:avLst/>
          </a:prstGeom>
          <a:solidFill>
            <a:srgbClr val="FFFF00">
              <a:alpha val="34117"/>
            </a:srgbClr>
          </a:solidFill>
          <a:ln w="9525" algn="ctr">
            <a:solidFill>
              <a:srgbClr val="000000"/>
            </a:solidFill>
            <a:round/>
            <a:headEnd/>
            <a:tailEnd/>
          </a:ln>
        </p:spPr>
        <p:txBody>
          <a:bodyPr/>
          <a:lstStyle/>
          <a:p>
            <a:endParaRPr lang="en-US"/>
          </a:p>
        </p:txBody>
      </p:sp>
      <p:sp>
        <p:nvSpPr>
          <p:cNvPr id="5129" name="Oval 8"/>
          <p:cNvSpPr>
            <a:spLocks noChangeArrowheads="1"/>
          </p:cNvSpPr>
          <p:nvPr/>
        </p:nvSpPr>
        <p:spPr bwMode="auto">
          <a:xfrm>
            <a:off x="7812088" y="5589588"/>
            <a:ext cx="1008062" cy="576262"/>
          </a:xfrm>
          <a:prstGeom prst="ellipse">
            <a:avLst/>
          </a:prstGeom>
          <a:solidFill>
            <a:srgbClr val="FFFF00">
              <a:alpha val="34117"/>
            </a:srgbClr>
          </a:solidFill>
          <a:ln w="9525" algn="ctr">
            <a:solidFill>
              <a:srgbClr val="000000"/>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pPr>
              <a:defRPr/>
            </a:pPr>
            <a:fld id="{46AC50C8-CB2F-4095-A9E4-2C9BEECC5C00}" type="slidenum">
              <a:rPr lang="en-CA" smtClean="0"/>
              <a:pPr>
                <a:defRPr/>
              </a:pPr>
              <a:t>10</a:t>
            </a:fld>
            <a:endParaRPr lang="en-CA"/>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ate Placeholder 3"/>
          <p:cNvSpPr>
            <a:spLocks noGrp="1"/>
          </p:cNvSpPr>
          <p:nvPr>
            <p:ph type="dt" sz="quarter" idx="10"/>
          </p:nvPr>
        </p:nvSpPr>
        <p:spPr>
          <a:xfrm>
            <a:off x="6588125" y="6597650"/>
            <a:ext cx="2133600" cy="258763"/>
          </a:xfrm>
        </p:spPr>
        <p:txBody>
          <a:bodyPr/>
          <a:lstStyle/>
          <a:p>
            <a:pPr>
              <a:defRPr/>
            </a:pPr>
            <a:fld id="{7A78D0D7-3BA9-4E76-822C-56B248E2B1EE}" type="datetime1">
              <a:rPr lang="en-US" smtClean="0"/>
              <a:t>4/28/2012</a:t>
            </a:fld>
            <a:endParaRPr lang="en-CA"/>
          </a:p>
        </p:txBody>
      </p:sp>
      <p:sp>
        <p:nvSpPr>
          <p:cNvPr id="17"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graphicFrame>
        <p:nvGraphicFramePr>
          <p:cNvPr id="2" name="Object 2"/>
          <p:cNvGraphicFramePr>
            <a:graphicFrameLocks noChangeAspect="1"/>
          </p:cNvGraphicFramePr>
          <p:nvPr>
            <p:extLst>
              <p:ext uri="{D42A27DB-BD31-4B8C-83A1-F6EECF244321}">
                <p14:modId xmlns:p14="http://schemas.microsoft.com/office/powerpoint/2010/main" val="19415050"/>
              </p:ext>
            </p:extLst>
          </p:nvPr>
        </p:nvGraphicFramePr>
        <p:xfrm>
          <a:off x="-25400" y="1031528"/>
          <a:ext cx="4652963" cy="584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val="68079895"/>
              </p:ext>
            </p:extLst>
          </p:nvPr>
        </p:nvGraphicFramePr>
        <p:xfrm>
          <a:off x="4572000" y="980728"/>
          <a:ext cx="4772025" cy="5943600"/>
        </p:xfrm>
        <a:graphic>
          <a:graphicData uri="http://schemas.openxmlformats.org/presentationml/2006/ole">
            <mc:AlternateContent xmlns:mc="http://schemas.openxmlformats.org/markup-compatibility/2006">
              <mc:Choice xmlns:v="urn:schemas-microsoft-com:vml" Requires="v">
                <p:oleObj spid="_x0000_s6224" name="Chart" r:id="rId5" imgW="4695798" imgH="5848369" progId="Excel.Chart.8">
                  <p:embed/>
                </p:oleObj>
              </mc:Choice>
              <mc:Fallback>
                <p:oleObj name="Chart" r:id="rId5" imgW="4695798" imgH="5848369"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80728"/>
                        <a:ext cx="47720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Rectangle 4"/>
          <p:cNvSpPr>
            <a:spLocks noGrp="1" noChangeArrowheads="1"/>
          </p:cNvSpPr>
          <p:nvPr>
            <p:ph type="title"/>
          </p:nvPr>
        </p:nvSpPr>
        <p:spPr bwMode="auto">
          <a:xfrm>
            <a:off x="395288" y="290513"/>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smtClean="0"/>
              <a:t>Alternate Views of the “Aging Burden” </a:t>
            </a:r>
            <a:r>
              <a:rPr lang="en-US" sz="1600" dirty="0" smtClean="0"/>
              <a:t>(</a:t>
            </a:r>
            <a:r>
              <a:rPr lang="en-US" sz="1600" dirty="0" err="1" smtClean="0"/>
              <a:t>LifePaths</a:t>
            </a:r>
            <a:r>
              <a:rPr lang="en-US" sz="1600" dirty="0" smtClean="0"/>
              <a:t> estimates)</a:t>
            </a:r>
          </a:p>
        </p:txBody>
      </p:sp>
      <p:sp>
        <p:nvSpPr>
          <p:cNvPr id="6155" name="Line 7"/>
          <p:cNvSpPr>
            <a:spLocks noChangeShapeType="1"/>
          </p:cNvSpPr>
          <p:nvPr/>
        </p:nvSpPr>
        <p:spPr bwMode="auto">
          <a:xfrm flipV="1">
            <a:off x="3203575" y="3127028"/>
            <a:ext cx="1223963"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156" name="Line 8"/>
          <p:cNvSpPr>
            <a:spLocks noChangeShapeType="1"/>
          </p:cNvSpPr>
          <p:nvPr/>
        </p:nvSpPr>
        <p:spPr bwMode="auto">
          <a:xfrm>
            <a:off x="4398963" y="2492028"/>
            <a:ext cx="15875" cy="64928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57" name="Line 9"/>
          <p:cNvSpPr>
            <a:spLocks noChangeShapeType="1"/>
          </p:cNvSpPr>
          <p:nvPr/>
        </p:nvSpPr>
        <p:spPr bwMode="auto">
          <a:xfrm flipV="1">
            <a:off x="7812088" y="1845916"/>
            <a:ext cx="1223962"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158" name="Line 10"/>
          <p:cNvSpPr>
            <a:spLocks noChangeShapeType="1"/>
          </p:cNvSpPr>
          <p:nvPr/>
        </p:nvSpPr>
        <p:spPr bwMode="auto">
          <a:xfrm>
            <a:off x="9036050" y="1830041"/>
            <a:ext cx="0" cy="36036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59" name="Rectangle 11"/>
          <p:cNvSpPr>
            <a:spLocks noChangeArrowheads="1"/>
          </p:cNvSpPr>
          <p:nvPr/>
        </p:nvSpPr>
        <p:spPr bwMode="auto">
          <a:xfrm>
            <a:off x="6477000" y="2262808"/>
            <a:ext cx="533400" cy="1384920"/>
          </a:xfrm>
          <a:prstGeom prst="rect">
            <a:avLst/>
          </a:prstGeom>
          <a:solidFill>
            <a:schemeClr val="accent1">
              <a:alpha val="54901"/>
            </a:schemeClr>
          </a:solidFill>
          <a:ln w="12700">
            <a:solidFill>
              <a:schemeClr val="tx1"/>
            </a:solidFill>
            <a:miter lim="800000"/>
            <a:headEnd type="none" w="sm" len="sm"/>
            <a:tailEnd type="none" w="sm" len="sm"/>
          </a:ln>
        </p:spPr>
        <p:txBody>
          <a:bodyPr wrap="none" anchor="ctr"/>
          <a:lstStyle/>
          <a:p>
            <a:endParaRPr lang="en-US"/>
          </a:p>
        </p:txBody>
      </p:sp>
      <p:sp>
        <p:nvSpPr>
          <p:cNvPr id="6160" name="Text Box 12"/>
          <p:cNvSpPr txBox="1">
            <a:spLocks noChangeArrowheads="1"/>
          </p:cNvSpPr>
          <p:nvPr/>
        </p:nvSpPr>
        <p:spPr bwMode="auto">
          <a:xfrm>
            <a:off x="3851275" y="4927253"/>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eaLnBrk="1" hangingPunct="1">
              <a:spcBef>
                <a:spcPct val="50000"/>
              </a:spcBef>
            </a:pPr>
            <a:r>
              <a:rPr lang="en-US"/>
              <a:t>1</a:t>
            </a:r>
          </a:p>
        </p:txBody>
      </p:sp>
      <p:sp>
        <p:nvSpPr>
          <p:cNvPr id="6161" name="Text Box 13"/>
          <p:cNvSpPr txBox="1">
            <a:spLocks noChangeArrowheads="1"/>
          </p:cNvSpPr>
          <p:nvPr/>
        </p:nvSpPr>
        <p:spPr bwMode="auto">
          <a:xfrm>
            <a:off x="4067175" y="2622203"/>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2</a:t>
            </a:r>
          </a:p>
        </p:txBody>
      </p:sp>
      <p:sp>
        <p:nvSpPr>
          <p:cNvPr id="6162" name="Text Box 14"/>
          <p:cNvSpPr txBox="1">
            <a:spLocks noChangeArrowheads="1"/>
          </p:cNvSpPr>
          <p:nvPr/>
        </p:nvSpPr>
        <p:spPr bwMode="auto">
          <a:xfrm>
            <a:off x="8820150" y="1471266"/>
            <a:ext cx="215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3</a:t>
            </a:r>
          </a:p>
        </p:txBody>
      </p:sp>
      <p:sp>
        <p:nvSpPr>
          <p:cNvPr id="6163" name="Text Box 15"/>
          <p:cNvSpPr txBox="1">
            <a:spLocks noChangeArrowheads="1"/>
          </p:cNvSpPr>
          <p:nvPr/>
        </p:nvSpPr>
        <p:spPr bwMode="auto">
          <a:xfrm>
            <a:off x="6633095" y="2750763"/>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dirty="0"/>
              <a:t>4</a:t>
            </a:r>
          </a:p>
        </p:txBody>
      </p:sp>
      <p:sp>
        <p:nvSpPr>
          <p:cNvPr id="20" name="Line 5"/>
          <p:cNvSpPr>
            <a:spLocks noChangeShapeType="1"/>
          </p:cNvSpPr>
          <p:nvPr/>
        </p:nvSpPr>
        <p:spPr bwMode="auto">
          <a:xfrm>
            <a:off x="467544" y="5791200"/>
            <a:ext cx="3887787"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6"/>
          <p:cNvSpPr>
            <a:spLocks noChangeShapeType="1"/>
          </p:cNvSpPr>
          <p:nvPr/>
        </p:nvSpPr>
        <p:spPr bwMode="auto">
          <a:xfrm>
            <a:off x="4284663" y="4422428"/>
            <a:ext cx="0" cy="136877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 name="Slide Number Placeholder 2"/>
          <p:cNvSpPr>
            <a:spLocks noGrp="1"/>
          </p:cNvSpPr>
          <p:nvPr>
            <p:ph type="sldNum" sz="quarter" idx="12"/>
          </p:nvPr>
        </p:nvSpPr>
        <p:spPr/>
        <p:txBody>
          <a:bodyPr/>
          <a:lstStyle/>
          <a:p>
            <a:pPr>
              <a:defRPr/>
            </a:pPr>
            <a:fld id="{61B82CD2-B037-4E53-8F17-017D3C3E7A79}" type="slidenum">
              <a:rPr lang="en-CA" smtClean="0"/>
              <a:pPr>
                <a:defRPr/>
              </a:pPr>
              <a:t>11</a:t>
            </a:fld>
            <a:endParaRPr lang="en-CA"/>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6588125" y="6597650"/>
            <a:ext cx="2133600" cy="258763"/>
          </a:xfrm>
        </p:spPr>
        <p:txBody>
          <a:bodyPr/>
          <a:lstStyle/>
          <a:p>
            <a:pPr>
              <a:defRPr/>
            </a:pPr>
            <a:fld id="{E7C47EAA-E7CC-45DA-A52A-49888BC3B89D}" type="datetime1">
              <a:rPr lang="en-US" smtClean="0"/>
              <a:t>4/28/2012</a:t>
            </a:fld>
            <a:endParaRPr lang="en-CA"/>
          </a:p>
        </p:txBody>
      </p:sp>
      <p:sp>
        <p:nvSpPr>
          <p:cNvPr id="5"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sp>
        <p:nvSpPr>
          <p:cNvPr id="14341" name="Rectangle 2"/>
          <p:cNvSpPr>
            <a:spLocks noGrp="1" noChangeArrowheads="1"/>
          </p:cNvSpPr>
          <p:nvPr>
            <p:ph type="title"/>
          </p:nvPr>
        </p:nvSpPr>
        <p:spPr bwMode="auto">
          <a:xfrm>
            <a:off x="457200" y="476672"/>
            <a:ext cx="8229600" cy="490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dirty="0" smtClean="0"/>
              <a:t>Demo Doom:  Really?</a:t>
            </a:r>
          </a:p>
        </p:txBody>
      </p:sp>
      <p:sp>
        <p:nvSpPr>
          <p:cNvPr id="14342" name="Rectangle 3"/>
          <p:cNvSpPr>
            <a:spLocks noGrp="1" noChangeArrowheads="1"/>
          </p:cNvSpPr>
          <p:nvPr>
            <p:ph type="body" idx="1"/>
          </p:nvPr>
        </p:nvSpPr>
        <p:spPr bwMode="auto">
          <a:xfrm>
            <a:off x="457200" y="1269306"/>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Canada’s old age demographic ratio is projected to approach &lt; 25% by 2031, when the trailing edge of the baby boom cohort reaches age 65</a:t>
            </a:r>
          </a:p>
          <a:p>
            <a:pPr eaLnBrk="1" hangingPunct="1"/>
            <a:r>
              <a:rPr lang="en-US" dirty="0" smtClean="0"/>
              <a:t>but a number of rich EU countries already have old age demographic ratios ~25%</a:t>
            </a:r>
          </a:p>
          <a:p>
            <a:pPr eaLnBrk="1" hangingPunct="1"/>
            <a:r>
              <a:rPr lang="en-US" dirty="0" smtClean="0"/>
              <a:t>and using a more relevant measure, paid hours per capita, Canada’s level</a:t>
            </a:r>
          </a:p>
          <a:p>
            <a:pPr lvl="1" eaLnBrk="1" hangingPunct="1"/>
            <a:r>
              <a:rPr lang="en-US" sz="2800" dirty="0" smtClean="0"/>
              <a:t>is projected to fall by less than 10%</a:t>
            </a:r>
          </a:p>
          <a:p>
            <a:pPr lvl="1" eaLnBrk="1" hangingPunct="1"/>
            <a:r>
              <a:rPr lang="en-US" sz="2800" dirty="0" smtClean="0"/>
              <a:t>and will remain about 30% higher than a number of wealthy EU countries that today already have 25% old age demographic ratios </a:t>
            </a:r>
          </a:p>
        </p:txBody>
      </p:sp>
      <p:sp>
        <p:nvSpPr>
          <p:cNvPr id="2" name="Slide Number Placeholder 1"/>
          <p:cNvSpPr>
            <a:spLocks noGrp="1"/>
          </p:cNvSpPr>
          <p:nvPr>
            <p:ph type="sldNum" sz="quarter" idx="12"/>
          </p:nvPr>
        </p:nvSpPr>
        <p:spPr/>
        <p:txBody>
          <a:bodyPr/>
          <a:lstStyle/>
          <a:p>
            <a:pPr>
              <a:defRPr/>
            </a:pPr>
            <a:fld id="{61B82CD2-B037-4E53-8F17-017D3C3E7A79}" type="slidenum">
              <a:rPr lang="en-CA" smtClean="0"/>
              <a:pPr>
                <a:defRPr/>
              </a:pPr>
              <a:t>12</a:t>
            </a:fld>
            <a:endParaRPr lang="en-CA"/>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ctr"/>
            <a:r>
              <a:rPr lang="en-CA" dirty="0" smtClean="0"/>
              <a:t>Trends in Workplace Pension Plans (RPPs), </a:t>
            </a:r>
            <a:r>
              <a:rPr lang="en-CA" u="sng" dirty="0" smtClean="0"/>
              <a:t>Numbers</a:t>
            </a:r>
            <a:r>
              <a:rPr lang="en-CA" dirty="0" smtClean="0"/>
              <a:t> by Type and Size</a:t>
            </a:r>
            <a:br>
              <a:rPr lang="en-CA" dirty="0" smtClean="0"/>
            </a:br>
            <a:r>
              <a:rPr lang="en-CA" dirty="0" smtClean="0"/>
              <a:t> </a:t>
            </a:r>
            <a:r>
              <a:rPr lang="en-CA" sz="2400" dirty="0" smtClean="0"/>
              <a:t>(small ≡ members &lt;10)</a:t>
            </a:r>
            <a:endParaRPr lang="en-CA" sz="2400" dirty="0"/>
          </a:p>
        </p:txBody>
      </p:sp>
      <p:sp>
        <p:nvSpPr>
          <p:cNvPr id="4" name="Date Placeholder 3"/>
          <p:cNvSpPr>
            <a:spLocks noGrp="1"/>
          </p:cNvSpPr>
          <p:nvPr>
            <p:ph type="dt" sz="half" idx="10"/>
          </p:nvPr>
        </p:nvSpPr>
        <p:spPr/>
        <p:txBody>
          <a:bodyPr/>
          <a:lstStyle/>
          <a:p>
            <a:pPr>
              <a:defRPr/>
            </a:pPr>
            <a:fld id="{17A6F0D8-94B9-4419-B46A-83690C983590}" type="datetime1">
              <a:rPr lang="en-US" smtClean="0"/>
              <a:t>4/28/2012</a:t>
            </a:fld>
            <a:endParaRPr lang="en-CA"/>
          </a:p>
        </p:txBody>
      </p:sp>
      <p:sp>
        <p:nvSpPr>
          <p:cNvPr id="5" name="Footer Placeholder 4"/>
          <p:cNvSpPr>
            <a:spLocks noGrp="1"/>
          </p:cNvSpPr>
          <p:nvPr>
            <p:ph type="ftr" sz="quarter" idx="11"/>
          </p:nvPr>
        </p:nvSpPr>
        <p:spPr/>
        <p:txBody>
          <a:bodyPr/>
          <a:lstStyle/>
          <a:p>
            <a:pPr>
              <a:defRPr/>
            </a:pPr>
            <a:r>
              <a:rPr lang="en-CA" smtClean="0"/>
              <a:t>Shades of Grey, Toronto</a:t>
            </a:r>
            <a:endParaRPr lang="en-CA"/>
          </a:p>
        </p:txBody>
      </p:sp>
      <p:sp>
        <p:nvSpPr>
          <p:cNvPr id="6" name="Slide Number Placeholder 5"/>
          <p:cNvSpPr>
            <a:spLocks noGrp="1"/>
          </p:cNvSpPr>
          <p:nvPr>
            <p:ph type="sldNum" sz="quarter" idx="12"/>
          </p:nvPr>
        </p:nvSpPr>
        <p:spPr/>
        <p:txBody>
          <a:bodyPr/>
          <a:lstStyle/>
          <a:p>
            <a:pPr>
              <a:defRPr/>
            </a:pPr>
            <a:fld id="{61B82CD2-B037-4E53-8F17-017D3C3E7A79}" type="slidenum">
              <a:rPr lang="en-CA" smtClean="0"/>
              <a:pPr>
                <a:defRPr/>
              </a:pPr>
              <a:t>13</a:t>
            </a:fld>
            <a:endParaRPr lang="en-C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24936" cy="505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164288" y="1484784"/>
            <a:ext cx="1944216" cy="646331"/>
          </a:xfrm>
          <a:prstGeom prst="rect">
            <a:avLst/>
          </a:prstGeom>
          <a:noFill/>
        </p:spPr>
        <p:txBody>
          <a:bodyPr wrap="square" rtlCol="0">
            <a:spAutoFit/>
          </a:bodyPr>
          <a:lstStyle/>
          <a:p>
            <a:pPr algn="ctr"/>
            <a:r>
              <a:rPr lang="en-CA" dirty="0" smtClean="0"/>
              <a:t>(tax planning?)</a:t>
            </a:r>
            <a:endParaRPr lang="en-CA" dirty="0"/>
          </a:p>
        </p:txBody>
      </p:sp>
    </p:spTree>
    <p:extLst>
      <p:ext uri="{BB962C8B-B14F-4D97-AF65-F5344CB8AC3E}">
        <p14:creationId xmlns:p14="http://schemas.microsoft.com/office/powerpoint/2010/main" val="12649862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ctr"/>
            <a:r>
              <a:rPr lang="en-CA" dirty="0" smtClean="0"/>
              <a:t>Trends in Workplace Pension Plan (RPPs) </a:t>
            </a:r>
            <a:r>
              <a:rPr lang="en-CA" u="sng" dirty="0" smtClean="0"/>
              <a:t>Members</a:t>
            </a:r>
            <a:r>
              <a:rPr lang="en-CA" dirty="0" smtClean="0"/>
              <a:t> (000s) by Type</a:t>
            </a:r>
            <a:endParaRPr lang="en-CA" dirty="0"/>
          </a:p>
        </p:txBody>
      </p:sp>
      <p:sp>
        <p:nvSpPr>
          <p:cNvPr id="4" name="Date Placeholder 3"/>
          <p:cNvSpPr>
            <a:spLocks noGrp="1"/>
          </p:cNvSpPr>
          <p:nvPr>
            <p:ph type="dt" sz="half" idx="10"/>
          </p:nvPr>
        </p:nvSpPr>
        <p:spPr/>
        <p:txBody>
          <a:bodyPr/>
          <a:lstStyle/>
          <a:p>
            <a:pPr>
              <a:defRPr/>
            </a:pPr>
            <a:fld id="{17A6F0D8-94B9-4419-B46A-83690C983590}" type="datetime1">
              <a:rPr lang="en-US" smtClean="0"/>
              <a:t>4/28/2012</a:t>
            </a:fld>
            <a:endParaRPr lang="en-CA"/>
          </a:p>
        </p:txBody>
      </p:sp>
      <p:sp>
        <p:nvSpPr>
          <p:cNvPr id="5" name="Footer Placeholder 4"/>
          <p:cNvSpPr>
            <a:spLocks noGrp="1"/>
          </p:cNvSpPr>
          <p:nvPr>
            <p:ph type="ftr" sz="quarter" idx="11"/>
          </p:nvPr>
        </p:nvSpPr>
        <p:spPr/>
        <p:txBody>
          <a:bodyPr/>
          <a:lstStyle/>
          <a:p>
            <a:pPr>
              <a:defRPr/>
            </a:pPr>
            <a:r>
              <a:rPr lang="en-CA" smtClean="0"/>
              <a:t>Shades of Grey, Toronto</a:t>
            </a:r>
            <a:endParaRPr lang="en-CA"/>
          </a:p>
        </p:txBody>
      </p:sp>
      <p:sp>
        <p:nvSpPr>
          <p:cNvPr id="6" name="Slide Number Placeholder 5"/>
          <p:cNvSpPr>
            <a:spLocks noGrp="1"/>
          </p:cNvSpPr>
          <p:nvPr>
            <p:ph type="sldNum" sz="quarter" idx="12"/>
          </p:nvPr>
        </p:nvSpPr>
        <p:spPr/>
        <p:txBody>
          <a:bodyPr/>
          <a:lstStyle/>
          <a:p>
            <a:pPr>
              <a:defRPr/>
            </a:pPr>
            <a:fld id="{61B82CD2-B037-4E53-8F17-017D3C3E7A79}" type="slidenum">
              <a:rPr lang="en-CA" smtClean="0"/>
              <a:pPr>
                <a:defRPr/>
              </a:pPr>
              <a:t>14</a:t>
            </a:fld>
            <a:endParaRPr lang="en-CA"/>
          </a:p>
        </p:txBody>
      </p:sp>
      <p:sp>
        <p:nvSpPr>
          <p:cNvPr id="7" name="TextBox 6"/>
          <p:cNvSpPr txBox="1"/>
          <p:nvPr/>
        </p:nvSpPr>
        <p:spPr>
          <a:xfrm>
            <a:off x="611560" y="1556792"/>
            <a:ext cx="2520280" cy="369332"/>
          </a:xfrm>
          <a:prstGeom prst="rect">
            <a:avLst/>
          </a:prstGeom>
          <a:noFill/>
        </p:spPr>
        <p:txBody>
          <a:bodyPr wrap="square" rtlCol="0">
            <a:spAutoFit/>
          </a:bodyPr>
          <a:lstStyle/>
          <a:p>
            <a:pPr algn="ctr"/>
            <a:r>
              <a:rPr lang="en-CA" dirty="0" smtClean="0"/>
              <a:t>members (000s)</a:t>
            </a:r>
            <a:endParaRPr lang="en-CA"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93" y="1347595"/>
            <a:ext cx="8075147" cy="524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8944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Criteria for an Adequate </a:t>
            </a:r>
            <a:r>
              <a:rPr lang="en-CA" b="1" dirty="0" smtClean="0"/>
              <a:t>Retirement Income System</a:t>
            </a:r>
            <a:endParaRPr lang="en-US" dirty="0" smtClean="0"/>
          </a:p>
        </p:txBody>
      </p:sp>
      <p:sp>
        <p:nvSpPr>
          <p:cNvPr id="7171" name="Content Placeholder 2"/>
          <p:cNvSpPr>
            <a:spLocks noGrp="1"/>
          </p:cNvSpPr>
          <p:nvPr>
            <p:ph idx="1"/>
          </p:nvPr>
        </p:nvSpPr>
        <p:spPr bwMode="auto">
          <a:xfrm>
            <a:off x="1457325" y="1957388"/>
            <a:ext cx="6472238" cy="3614737"/>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avoid poverty / “low income”</a:t>
            </a:r>
          </a:p>
          <a:p>
            <a:r>
              <a:rPr lang="en-US" dirty="0" smtClean="0"/>
              <a:t>support continuity of consumption / maintenance of living standards into retirement</a:t>
            </a:r>
          </a:p>
          <a:p>
            <a:r>
              <a:rPr lang="en-US" dirty="0" smtClean="0"/>
              <a:t>provide “safe” pensions = reduce uncertainty (or at least share risks fairly amongst individuals, employers, fellow employees, taxpayers)</a:t>
            </a:r>
          </a:p>
        </p:txBody>
      </p:sp>
      <p:sp>
        <p:nvSpPr>
          <p:cNvPr id="7" name="Rounded Rectangle 6"/>
          <p:cNvSpPr>
            <a:spLocks noChangeArrowheads="1"/>
          </p:cNvSpPr>
          <p:nvPr/>
        </p:nvSpPr>
        <p:spPr bwMode="auto">
          <a:xfrm>
            <a:off x="1285875" y="2500313"/>
            <a:ext cx="6572250" cy="1357312"/>
          </a:xfrm>
          <a:prstGeom prst="roundRect">
            <a:avLst>
              <a:gd name="adj" fmla="val 16667"/>
            </a:avLst>
          </a:prstGeom>
          <a:noFill/>
          <a:ln w="25400" algn="ctr">
            <a:solidFill>
              <a:srgbClr val="00B050"/>
            </a:solidFill>
            <a:round/>
            <a:headEnd/>
            <a:tailEnd/>
          </a:ln>
        </p:spPr>
        <p:txBody>
          <a:bodyPr/>
          <a:lstStyle/>
          <a:p>
            <a:endParaRPr lang="en-US"/>
          </a:p>
        </p:txBody>
      </p:sp>
      <p:sp>
        <p:nvSpPr>
          <p:cNvPr id="2" name="Date Placeholder 1"/>
          <p:cNvSpPr>
            <a:spLocks noGrp="1"/>
          </p:cNvSpPr>
          <p:nvPr>
            <p:ph type="dt" sz="half" idx="10"/>
          </p:nvPr>
        </p:nvSpPr>
        <p:spPr/>
        <p:txBody>
          <a:bodyPr/>
          <a:lstStyle/>
          <a:p>
            <a:pPr>
              <a:defRPr/>
            </a:pPr>
            <a:fld id="{8C79BA35-3BC9-4D62-A59F-4BE3D4917DFC}" type="datetime1">
              <a:rPr lang="en-US" smtClean="0"/>
              <a:t>4/28/2012</a:t>
            </a:fld>
            <a:endParaRPr lang="en-CA"/>
          </a:p>
        </p:txBody>
      </p:sp>
      <p:sp>
        <p:nvSpPr>
          <p:cNvPr id="3" name="Footer Placeholder 2"/>
          <p:cNvSpPr>
            <a:spLocks noGrp="1"/>
          </p:cNvSpPr>
          <p:nvPr>
            <p:ph type="ftr" sz="quarter" idx="11"/>
          </p:nvPr>
        </p:nvSpPr>
        <p:spPr/>
        <p:txBody>
          <a:bodyPr/>
          <a:lstStyle/>
          <a:p>
            <a:pPr>
              <a:defRPr/>
            </a:pPr>
            <a:r>
              <a:rPr lang="en-CA" smtClean="0"/>
              <a:t>Shades of Grey, Toronto</a:t>
            </a:r>
            <a:endParaRPr lang="en-CA"/>
          </a:p>
        </p:txBody>
      </p:sp>
      <p:sp>
        <p:nvSpPr>
          <p:cNvPr id="8" name="Slide Number Placeholder 7"/>
          <p:cNvSpPr>
            <a:spLocks noGrp="1"/>
          </p:cNvSpPr>
          <p:nvPr>
            <p:ph type="sldNum" sz="quarter" idx="12"/>
          </p:nvPr>
        </p:nvSpPr>
        <p:spPr/>
        <p:txBody>
          <a:bodyPr/>
          <a:lstStyle/>
          <a:p>
            <a:pPr>
              <a:defRPr/>
            </a:pPr>
            <a:fld id="{61B82CD2-B037-4E53-8F17-017D3C3E7A79}" type="slidenum">
              <a:rPr lang="en-CA" smtClean="0"/>
              <a:pPr>
                <a:defRPr/>
              </a:pPr>
              <a:t>15</a:t>
            </a:fld>
            <a:endParaRPr lang="en-CA"/>
          </a:p>
        </p:txBody>
      </p:sp>
    </p:spTree>
    <p:extLst>
      <p:ext uri="{BB962C8B-B14F-4D97-AF65-F5344CB8AC3E}">
        <p14:creationId xmlns:p14="http://schemas.microsoft.com/office/powerpoint/2010/main" val="360515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What is the “Net Replacement Rate” (RR)?</a:t>
            </a:r>
          </a:p>
        </p:txBody>
      </p:sp>
      <p:sp>
        <p:nvSpPr>
          <p:cNvPr id="10243" name="Content Placeholder 2"/>
          <p:cNvSpPr>
            <a:spLocks noGrp="1"/>
          </p:cNvSpPr>
          <p:nvPr>
            <p:ph idx="1"/>
          </p:nvPr>
        </p:nvSpPr>
        <p:spPr bwMode="auto">
          <a:xfrm>
            <a:off x="742950" y="1760538"/>
            <a:ext cx="7758113" cy="4525962"/>
          </a:xfrm>
          <a:noFill/>
          <a:ln>
            <a:miter lim="800000"/>
            <a:headEnd/>
            <a:tailEnd/>
          </a:ln>
        </p:spPr>
        <p:txBody>
          <a:bodyPr vert="horz" wrap="square" lIns="91440" tIns="45720" rIns="91440" bIns="45720" numCol="1" anchor="t" anchorCtr="0" compatLnSpc="1">
            <a:prstTxWarp prst="textNoShape">
              <a:avLst/>
            </a:prstTxWarp>
          </a:bodyPr>
          <a:lstStyle/>
          <a:p>
            <a:r>
              <a:rPr lang="en-US" smtClean="0"/>
              <a:t>ratio of post-retirement “consumption possibilities” to those prior to retirement</a:t>
            </a:r>
          </a:p>
          <a:p>
            <a:r>
              <a:rPr lang="en-US" smtClean="0"/>
              <a:t>norm or objective:  100%;  i.e. ability and likelihood of maintaining pre-retirement living standards after retirement</a:t>
            </a:r>
          </a:p>
          <a:p>
            <a:r>
              <a:rPr lang="en-US" smtClean="0"/>
              <a:t>“consumption possibilities” ≡ gross income less income and payroll taxes less savings plus dis-saving (i.e. running down assets)</a:t>
            </a:r>
          </a:p>
        </p:txBody>
      </p:sp>
      <p:sp>
        <p:nvSpPr>
          <p:cNvPr id="2" name="Date Placeholder 1"/>
          <p:cNvSpPr>
            <a:spLocks noGrp="1"/>
          </p:cNvSpPr>
          <p:nvPr>
            <p:ph type="dt" sz="half" idx="10"/>
          </p:nvPr>
        </p:nvSpPr>
        <p:spPr/>
        <p:txBody>
          <a:bodyPr/>
          <a:lstStyle/>
          <a:p>
            <a:pPr>
              <a:defRPr/>
            </a:pPr>
            <a:fld id="{A6F39302-C8DF-4B16-8176-AAA758F915A4}" type="datetime1">
              <a:rPr lang="en-US" smtClean="0"/>
              <a:t>4/28/2012</a:t>
            </a:fld>
            <a:endParaRPr lang="en-CA"/>
          </a:p>
        </p:txBody>
      </p:sp>
      <p:sp>
        <p:nvSpPr>
          <p:cNvPr id="3" name="Footer Placeholder 2"/>
          <p:cNvSpPr>
            <a:spLocks noGrp="1"/>
          </p:cNvSpPr>
          <p:nvPr>
            <p:ph type="ftr" sz="quarter" idx="11"/>
          </p:nvPr>
        </p:nvSpPr>
        <p:spPr/>
        <p:txBody>
          <a:bodyPr/>
          <a:lstStyle/>
          <a:p>
            <a:pPr>
              <a:defRPr/>
            </a:pPr>
            <a:r>
              <a:rPr lang="en-CA" smtClean="0"/>
              <a:t>Shades of Grey, Toronto</a:t>
            </a:r>
            <a:endParaRPr lang="en-CA"/>
          </a:p>
        </p:txBody>
      </p:sp>
      <p:sp>
        <p:nvSpPr>
          <p:cNvPr id="7" name="Slide Number Placeholder 6"/>
          <p:cNvSpPr>
            <a:spLocks noGrp="1"/>
          </p:cNvSpPr>
          <p:nvPr>
            <p:ph type="sldNum" sz="quarter" idx="12"/>
          </p:nvPr>
        </p:nvSpPr>
        <p:spPr/>
        <p:txBody>
          <a:bodyPr/>
          <a:lstStyle/>
          <a:p>
            <a:pPr>
              <a:defRPr/>
            </a:pPr>
            <a:fld id="{61B82CD2-B037-4E53-8F17-017D3C3E7A79}" type="slidenum">
              <a:rPr lang="en-CA" smtClean="0"/>
              <a:pPr>
                <a:defRPr/>
              </a:pPr>
              <a:t>16</a:t>
            </a:fld>
            <a:endParaRPr lang="en-CA"/>
          </a:p>
        </p:txBody>
      </p:sp>
    </p:spTree>
    <p:extLst>
      <p:ext uri="{BB962C8B-B14F-4D97-AF65-F5344CB8AC3E}">
        <p14:creationId xmlns:p14="http://schemas.microsoft.com/office/powerpoint/2010/main" val="4996422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17513"/>
            <a:ext cx="8472488" cy="725487"/>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Comments on “Net Consumption Replacement Rate (RR)”</a:t>
            </a:r>
          </a:p>
        </p:txBody>
      </p:sp>
      <p:sp>
        <p:nvSpPr>
          <p:cNvPr id="11267" name="Content Placeholder 2"/>
          <p:cNvSpPr>
            <a:spLocks noGrp="1"/>
          </p:cNvSpPr>
          <p:nvPr>
            <p:ph idx="1"/>
          </p:nvPr>
        </p:nvSpPr>
        <p:spPr bwMode="auto">
          <a:xfrm>
            <a:off x="457200" y="1719635"/>
            <a:ext cx="8229600" cy="3725589"/>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not the same as “gross income RR” or “net income RR”</a:t>
            </a:r>
          </a:p>
          <a:p>
            <a:r>
              <a:rPr lang="en-US" dirty="0" smtClean="0"/>
              <a:t>income RRs are easier to estimate and analyze, but not as close to the desired concept of “consumption possibilities”</a:t>
            </a:r>
          </a:p>
          <a:p>
            <a:r>
              <a:rPr lang="en-US" dirty="0" smtClean="0"/>
              <a:t>next slide shows basic accounting</a:t>
            </a:r>
          </a:p>
        </p:txBody>
      </p:sp>
      <p:sp>
        <p:nvSpPr>
          <p:cNvPr id="2" name="Date Placeholder 1"/>
          <p:cNvSpPr>
            <a:spLocks noGrp="1"/>
          </p:cNvSpPr>
          <p:nvPr>
            <p:ph type="dt" sz="half" idx="10"/>
          </p:nvPr>
        </p:nvSpPr>
        <p:spPr/>
        <p:txBody>
          <a:bodyPr/>
          <a:lstStyle/>
          <a:p>
            <a:pPr>
              <a:defRPr/>
            </a:pPr>
            <a:fld id="{6277E286-06AE-4388-A0BA-4389AB726CE6}" type="datetime1">
              <a:rPr lang="en-US" smtClean="0"/>
              <a:t>4/28/2012</a:t>
            </a:fld>
            <a:endParaRPr lang="en-CA"/>
          </a:p>
        </p:txBody>
      </p:sp>
      <p:sp>
        <p:nvSpPr>
          <p:cNvPr id="3" name="Footer Placeholder 2"/>
          <p:cNvSpPr>
            <a:spLocks noGrp="1"/>
          </p:cNvSpPr>
          <p:nvPr>
            <p:ph type="ftr" sz="quarter" idx="11"/>
          </p:nvPr>
        </p:nvSpPr>
        <p:spPr/>
        <p:txBody>
          <a:bodyPr/>
          <a:lstStyle/>
          <a:p>
            <a:pPr>
              <a:defRPr/>
            </a:pPr>
            <a:r>
              <a:rPr lang="en-CA" smtClean="0"/>
              <a:t>Shades of Grey, Toronto</a:t>
            </a:r>
            <a:endParaRPr lang="en-CA"/>
          </a:p>
        </p:txBody>
      </p:sp>
      <p:sp>
        <p:nvSpPr>
          <p:cNvPr id="7" name="Slide Number Placeholder 6"/>
          <p:cNvSpPr>
            <a:spLocks noGrp="1"/>
          </p:cNvSpPr>
          <p:nvPr>
            <p:ph type="sldNum" sz="quarter" idx="12"/>
          </p:nvPr>
        </p:nvSpPr>
        <p:spPr/>
        <p:txBody>
          <a:bodyPr/>
          <a:lstStyle/>
          <a:p>
            <a:pPr>
              <a:defRPr/>
            </a:pPr>
            <a:fld id="{61B82CD2-B037-4E53-8F17-017D3C3E7A79}" type="slidenum">
              <a:rPr lang="en-CA" smtClean="0"/>
              <a:pPr>
                <a:defRPr/>
              </a:pPr>
              <a:t>17</a:t>
            </a:fld>
            <a:endParaRPr lang="en-CA"/>
          </a:p>
        </p:txBody>
      </p:sp>
    </p:spTree>
    <p:extLst>
      <p:ext uri="{BB962C8B-B14F-4D97-AF65-F5344CB8AC3E}">
        <p14:creationId xmlns:p14="http://schemas.microsoft.com/office/powerpoint/2010/main" val="2613105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57200" y="274638"/>
            <a:ext cx="69723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ym typeface="Wingdings" pitchFamily="2" charset="2"/>
              </a:rPr>
              <a:t>Replacement Rate (RR) Adequacy – Basic Accounting</a:t>
            </a:r>
            <a:endParaRPr lang="en-US" dirty="0" smtClean="0"/>
          </a:p>
        </p:txBody>
      </p:sp>
      <p:graphicFrame>
        <p:nvGraphicFramePr>
          <p:cNvPr id="7" name="Content Placeholder 6"/>
          <p:cNvGraphicFramePr>
            <a:graphicFrameLocks noGrp="1"/>
          </p:cNvGraphicFramePr>
          <p:nvPr>
            <p:ph idx="1"/>
          </p:nvPr>
        </p:nvGraphicFramePr>
        <p:xfrm>
          <a:off x="285750" y="1600200"/>
          <a:ext cx="8686800" cy="3962400"/>
        </p:xfrm>
        <a:graphic>
          <a:graphicData uri="http://schemas.openxmlformats.org/drawingml/2006/table">
            <a:tbl>
              <a:tblPr firstRow="1" bandRow="1">
                <a:tableStyleId>{5C22544A-7EE6-4342-B048-85BDC9FD1C3A}</a:tableStyleId>
              </a:tblPr>
              <a:tblGrid>
                <a:gridCol w="1251722"/>
                <a:gridCol w="3648896"/>
                <a:gridCol w="3786182"/>
              </a:tblGrid>
              <a:tr h="370840">
                <a:tc>
                  <a:txBody>
                    <a:bodyPr/>
                    <a:lstStyle/>
                    <a:p>
                      <a:endParaRPr lang="en-US" sz="2000" dirty="0"/>
                    </a:p>
                  </a:txBody>
                  <a:tcPr/>
                </a:tc>
                <a:tc>
                  <a:txBody>
                    <a:bodyPr/>
                    <a:lstStyle/>
                    <a:p>
                      <a:r>
                        <a:rPr lang="en-US" sz="2000" dirty="0" smtClean="0">
                          <a:solidFill>
                            <a:srgbClr val="333399"/>
                          </a:solidFill>
                        </a:rPr>
                        <a:t>Pre-Retirement</a:t>
                      </a:r>
                      <a:endParaRPr lang="en-US" sz="2000" dirty="0">
                        <a:solidFill>
                          <a:srgbClr val="333399"/>
                        </a:solidFill>
                      </a:endParaRPr>
                    </a:p>
                  </a:txBody>
                  <a:tcPr/>
                </a:tc>
                <a:tc>
                  <a:txBody>
                    <a:bodyPr/>
                    <a:lstStyle/>
                    <a:p>
                      <a:r>
                        <a:rPr lang="en-US" sz="2000" dirty="0" smtClean="0">
                          <a:solidFill>
                            <a:srgbClr val="333399"/>
                          </a:solidFill>
                        </a:rPr>
                        <a:t>Post Retirement</a:t>
                      </a:r>
                      <a:endParaRPr lang="en-US" sz="2000" dirty="0">
                        <a:solidFill>
                          <a:srgbClr val="333399"/>
                        </a:solidFill>
                      </a:endParaRPr>
                    </a:p>
                  </a:txBody>
                  <a:tcPr/>
                </a:tc>
              </a:tr>
              <a:tr h="370840">
                <a:tc>
                  <a:txBody>
                    <a:bodyPr/>
                    <a:lstStyle/>
                    <a:p>
                      <a:r>
                        <a:rPr lang="en-US" sz="2000" dirty="0" smtClean="0"/>
                        <a:t>add</a:t>
                      </a:r>
                      <a:endParaRPr lang="en-US" sz="2000" dirty="0"/>
                    </a:p>
                  </a:txBody>
                  <a:tcPr/>
                </a:tc>
                <a:tc>
                  <a:txBody>
                    <a:bodyPr/>
                    <a:lstStyle/>
                    <a:p>
                      <a:r>
                        <a:rPr lang="en-US" sz="2000" dirty="0" smtClean="0"/>
                        <a:t>earnings</a:t>
                      </a:r>
                      <a:endParaRPr lang="en-US" sz="2000" dirty="0"/>
                    </a:p>
                  </a:txBody>
                  <a:tcPr/>
                </a:tc>
                <a:tc>
                  <a:txBody>
                    <a:bodyPr/>
                    <a:lstStyle/>
                    <a:p>
                      <a:r>
                        <a:rPr lang="en-US" sz="2000" dirty="0" smtClean="0"/>
                        <a:t>public pensions</a:t>
                      </a:r>
                      <a:endParaRPr lang="en-US" sz="2000" dirty="0"/>
                    </a:p>
                  </a:txBody>
                  <a:tcPr/>
                </a:tc>
              </a:tr>
              <a:tr h="370840">
                <a:tc>
                  <a:txBody>
                    <a:bodyPr/>
                    <a:lstStyle/>
                    <a:p>
                      <a:endParaRPr lang="en-US" sz="2000" dirty="0"/>
                    </a:p>
                  </a:txBody>
                  <a:tcPr/>
                </a:tc>
                <a:tc>
                  <a:txBody>
                    <a:bodyPr/>
                    <a:lstStyle/>
                    <a:p>
                      <a:endParaRPr lang="en-US" sz="2000" dirty="0"/>
                    </a:p>
                  </a:txBody>
                  <a:tcPr/>
                </a:tc>
                <a:tc>
                  <a:txBody>
                    <a:bodyPr/>
                    <a:lstStyle/>
                    <a:p>
                      <a:r>
                        <a:rPr lang="en-US" sz="2000" dirty="0" smtClean="0"/>
                        <a:t>RPP, RRSP and RRIF</a:t>
                      </a:r>
                      <a:r>
                        <a:rPr lang="en-US" sz="2000" baseline="0" dirty="0" smtClean="0"/>
                        <a:t> “income”</a:t>
                      </a:r>
                      <a:endParaRPr lang="en-US" sz="2000" dirty="0"/>
                    </a:p>
                  </a:txBody>
                  <a:tcPr/>
                </a:tc>
              </a:tr>
              <a:tr h="370840">
                <a:tc>
                  <a:txBody>
                    <a:bodyPr/>
                    <a:lstStyle/>
                    <a:p>
                      <a:endParaRPr lang="en-US" sz="2000"/>
                    </a:p>
                  </a:txBody>
                  <a:tcPr/>
                </a:tc>
                <a:tc>
                  <a:txBody>
                    <a:bodyPr/>
                    <a:lstStyle/>
                    <a:p>
                      <a:r>
                        <a:rPr lang="en-US" sz="2000" dirty="0" smtClean="0"/>
                        <a:t>imputed rent on owned</a:t>
                      </a:r>
                      <a:r>
                        <a:rPr lang="en-US" sz="2000" baseline="0" dirty="0" smtClean="0"/>
                        <a:t> home</a:t>
                      </a:r>
                      <a:endParaRPr lang="en-US" sz="2000" dirty="0"/>
                    </a:p>
                  </a:txBody>
                  <a:tcPr/>
                </a:tc>
                <a:tc>
                  <a:txBody>
                    <a:bodyPr/>
                    <a:lstStyle/>
                    <a:p>
                      <a:r>
                        <a:rPr lang="en-US" sz="2000" dirty="0" smtClean="0"/>
                        <a:t>imputed rent on owned</a:t>
                      </a:r>
                      <a:r>
                        <a:rPr lang="en-US" sz="2000" baseline="0" dirty="0" smtClean="0"/>
                        <a:t> home</a:t>
                      </a:r>
                      <a:endParaRPr lang="en-US" sz="2000" dirty="0"/>
                    </a:p>
                  </a:txBody>
                  <a:tcPr/>
                </a:tc>
              </a:tr>
              <a:tr h="370840">
                <a:tc>
                  <a:txBody>
                    <a:bodyPr/>
                    <a:lstStyle/>
                    <a:p>
                      <a:endParaRPr lang="en-US" sz="2000"/>
                    </a:p>
                  </a:txBody>
                  <a:tcPr/>
                </a:tc>
                <a:tc>
                  <a:txBody>
                    <a:bodyPr/>
                    <a:lstStyle/>
                    <a:p>
                      <a:endParaRPr lang="en-US" sz="2000" dirty="0"/>
                    </a:p>
                  </a:txBody>
                  <a:tcPr/>
                </a:tc>
                <a:tc>
                  <a:txBody>
                    <a:bodyPr/>
                    <a:lstStyle/>
                    <a:p>
                      <a:r>
                        <a:rPr lang="en-US" sz="2000" dirty="0" smtClean="0"/>
                        <a:t>net withdrawals of home equity</a:t>
                      </a:r>
                      <a:endParaRPr lang="en-US" sz="2000" dirty="0"/>
                    </a:p>
                  </a:txBody>
                  <a:tcPr/>
                </a:tc>
              </a:tr>
              <a:tr h="370840">
                <a:tc>
                  <a:txBody>
                    <a:bodyPr/>
                    <a:lstStyle/>
                    <a:p>
                      <a:r>
                        <a:rPr lang="en-US" sz="2000" dirty="0" smtClean="0"/>
                        <a:t>subtract</a:t>
                      </a:r>
                      <a:endParaRPr lang="en-US" sz="2000" dirty="0"/>
                    </a:p>
                  </a:txBody>
                  <a:tcPr/>
                </a:tc>
                <a:tc>
                  <a:txBody>
                    <a:bodyPr/>
                    <a:lstStyle/>
                    <a:p>
                      <a:r>
                        <a:rPr lang="en-US" sz="2000" dirty="0" smtClean="0"/>
                        <a:t>income and payroll taxes</a:t>
                      </a:r>
                      <a:endParaRPr lang="en-US" sz="2000" dirty="0"/>
                    </a:p>
                  </a:txBody>
                  <a:tcPr/>
                </a:tc>
                <a:tc>
                  <a:txBody>
                    <a:bodyPr/>
                    <a:lstStyle/>
                    <a:p>
                      <a:r>
                        <a:rPr lang="en-US" sz="2000" dirty="0" smtClean="0"/>
                        <a:t>income taxes</a:t>
                      </a:r>
                      <a:endParaRPr lang="en-US" sz="2000" dirty="0"/>
                    </a:p>
                  </a:txBody>
                  <a:tcPr/>
                </a:tc>
              </a:tr>
              <a:tr h="370840">
                <a:tc>
                  <a:txBody>
                    <a:bodyPr/>
                    <a:lstStyle/>
                    <a:p>
                      <a:endParaRPr lang="en-US" sz="2000"/>
                    </a:p>
                  </a:txBody>
                  <a:tcPr/>
                </a:tc>
                <a:tc>
                  <a:txBody>
                    <a:bodyPr/>
                    <a:lstStyle/>
                    <a:p>
                      <a:r>
                        <a:rPr lang="en-US" sz="2000" dirty="0" smtClean="0"/>
                        <a:t>RPP and RRSP contributions</a:t>
                      </a:r>
                      <a:endParaRPr lang="en-US" sz="2000" dirty="0"/>
                    </a:p>
                  </a:txBody>
                  <a:tcPr/>
                </a:tc>
                <a:tc>
                  <a:txBody>
                    <a:bodyPr/>
                    <a:lstStyle/>
                    <a:p>
                      <a:endParaRPr lang="en-US" sz="2000"/>
                    </a:p>
                  </a:txBody>
                  <a:tcPr/>
                </a:tc>
              </a:tr>
              <a:tr h="370840">
                <a:tc>
                  <a:txBody>
                    <a:bodyPr/>
                    <a:lstStyle/>
                    <a:p>
                      <a:endParaRPr lang="en-US" sz="2000"/>
                    </a:p>
                  </a:txBody>
                  <a:tcPr/>
                </a:tc>
                <a:tc>
                  <a:txBody>
                    <a:bodyPr/>
                    <a:lstStyle/>
                    <a:p>
                      <a:r>
                        <a:rPr lang="en-US" sz="2000" dirty="0" smtClean="0"/>
                        <a:t>mortgage principal payments</a:t>
                      </a:r>
                      <a:endParaRPr lang="en-US" sz="2000" dirty="0"/>
                    </a:p>
                  </a:txBody>
                  <a:tcPr/>
                </a:tc>
                <a:tc>
                  <a:txBody>
                    <a:bodyPr/>
                    <a:lstStyle/>
                    <a:p>
                      <a:endParaRPr lang="en-US" sz="2000"/>
                    </a:p>
                  </a:txBody>
                  <a:tcPr/>
                </a:tc>
              </a:tr>
              <a:tr h="370840">
                <a:tc>
                  <a:txBody>
                    <a:bodyPr/>
                    <a:lstStyle/>
                    <a:p>
                      <a:r>
                        <a:rPr lang="en-US" sz="2000" dirty="0" smtClean="0"/>
                        <a:t>divide</a:t>
                      </a:r>
                      <a:endParaRPr lang="en-US" sz="2000" dirty="0"/>
                    </a:p>
                  </a:txBody>
                  <a:tcPr/>
                </a:tc>
                <a:tc>
                  <a:txBody>
                    <a:bodyPr/>
                    <a:lstStyle/>
                    <a:p>
                      <a:r>
                        <a:rPr lang="en-US" sz="2000" dirty="0" smtClean="0"/>
                        <a:t>EAU (= equivalence scale)</a:t>
                      </a:r>
                      <a:endParaRPr lang="en-US" sz="2000" dirty="0"/>
                    </a:p>
                  </a:txBody>
                  <a:tcPr/>
                </a:tc>
                <a:tc>
                  <a:txBody>
                    <a:bodyPr/>
                    <a:lstStyle/>
                    <a:p>
                      <a:r>
                        <a:rPr lang="en-US" sz="2000" dirty="0" smtClean="0"/>
                        <a:t>EAU  (= equivalence scale)</a:t>
                      </a:r>
                      <a:endParaRPr lang="en-US" sz="2000" dirty="0"/>
                    </a:p>
                  </a:txBody>
                  <a:tcPr/>
                </a:tc>
              </a:tr>
              <a:tr h="370840">
                <a:tc>
                  <a:txBody>
                    <a:bodyPr/>
                    <a:lstStyle/>
                    <a:p>
                      <a:r>
                        <a:rPr lang="en-US" sz="2000" dirty="0" smtClean="0"/>
                        <a:t>result</a:t>
                      </a:r>
                      <a:endParaRPr lang="en-US" sz="2000" dirty="0"/>
                    </a:p>
                  </a:txBody>
                  <a:tcPr/>
                </a:tc>
                <a:tc>
                  <a:txBody>
                    <a:bodyPr/>
                    <a:lstStyle/>
                    <a:p>
                      <a:r>
                        <a:rPr lang="en-US" sz="2000" dirty="0" smtClean="0"/>
                        <a:t>“consumption” pre-retirement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“consumption” post-retirement</a:t>
                      </a:r>
                      <a:endParaRPr lang="en-US" sz="2000" dirty="0"/>
                    </a:p>
                  </a:txBody>
                  <a:tcPr/>
                </a:tc>
              </a:tr>
            </a:tbl>
          </a:graphicData>
        </a:graphic>
      </p:graphicFrame>
      <p:sp>
        <p:nvSpPr>
          <p:cNvPr id="8" name="TextBox 7"/>
          <p:cNvSpPr txBox="1"/>
          <p:nvPr/>
        </p:nvSpPr>
        <p:spPr>
          <a:xfrm>
            <a:off x="0" y="5721350"/>
            <a:ext cx="9144000" cy="708025"/>
          </a:xfrm>
          <a:prstGeom prst="rect">
            <a:avLst/>
          </a:prstGeom>
          <a:noFill/>
        </p:spPr>
        <p:txBody>
          <a:bodyPr>
            <a:spAutoFit/>
          </a:bodyPr>
          <a:lstStyle/>
          <a:p>
            <a:pPr algn="ctr">
              <a:defRPr/>
            </a:pPr>
            <a:r>
              <a:rPr lang="en-US" sz="2000" dirty="0">
                <a:solidFill>
                  <a:srgbClr val="333399"/>
                </a:solidFill>
                <a:latin typeface="+mn-lt"/>
              </a:rPr>
              <a:t>not included: work-related expenses, other investments (income, saving, </a:t>
            </a:r>
            <a:r>
              <a:rPr lang="en-US" sz="2000" dirty="0" err="1">
                <a:solidFill>
                  <a:srgbClr val="333399"/>
                </a:solidFill>
                <a:latin typeface="+mn-lt"/>
              </a:rPr>
              <a:t>dis</a:t>
            </a:r>
            <a:r>
              <a:rPr lang="en-US" sz="2000" dirty="0">
                <a:solidFill>
                  <a:srgbClr val="333399"/>
                </a:solidFill>
                <a:latin typeface="+mn-lt"/>
              </a:rPr>
              <a:t>-saving), consumer durables, business assets, inheritances and gifts inter-</a:t>
            </a:r>
            <a:r>
              <a:rPr lang="en-US" sz="2000" dirty="0" err="1">
                <a:solidFill>
                  <a:srgbClr val="333399"/>
                </a:solidFill>
                <a:latin typeface="+mn-lt"/>
              </a:rPr>
              <a:t>vivos</a:t>
            </a:r>
            <a:r>
              <a:rPr lang="en-US" dirty="0">
                <a:solidFill>
                  <a:srgbClr val="333399"/>
                </a:solidFill>
                <a:latin typeface="+mn-lt"/>
              </a:rPr>
              <a:t> </a:t>
            </a:r>
          </a:p>
        </p:txBody>
      </p:sp>
      <p:sp>
        <p:nvSpPr>
          <p:cNvPr id="2" name="Date Placeholder 1"/>
          <p:cNvSpPr>
            <a:spLocks noGrp="1"/>
          </p:cNvSpPr>
          <p:nvPr>
            <p:ph type="dt" sz="half" idx="10"/>
          </p:nvPr>
        </p:nvSpPr>
        <p:spPr/>
        <p:txBody>
          <a:bodyPr/>
          <a:lstStyle/>
          <a:p>
            <a:pPr>
              <a:defRPr/>
            </a:pPr>
            <a:fld id="{1794B97B-C6F1-4438-BE18-7C5B29B60383}" type="datetime1">
              <a:rPr lang="en-US" smtClean="0"/>
              <a:t>4/28/2012</a:t>
            </a:fld>
            <a:endParaRPr lang="en-CA"/>
          </a:p>
        </p:txBody>
      </p:sp>
      <p:sp>
        <p:nvSpPr>
          <p:cNvPr id="3" name="Footer Placeholder 2"/>
          <p:cNvSpPr>
            <a:spLocks noGrp="1"/>
          </p:cNvSpPr>
          <p:nvPr>
            <p:ph type="ftr" sz="quarter" idx="11"/>
          </p:nvPr>
        </p:nvSpPr>
        <p:spPr/>
        <p:txBody>
          <a:bodyPr/>
          <a:lstStyle/>
          <a:p>
            <a:pPr>
              <a:defRPr/>
            </a:pPr>
            <a:r>
              <a:rPr lang="en-CA" smtClean="0"/>
              <a:t>Shades of Grey, Toronto</a:t>
            </a:r>
            <a:endParaRPr lang="en-CA"/>
          </a:p>
        </p:txBody>
      </p:sp>
      <p:sp>
        <p:nvSpPr>
          <p:cNvPr id="9" name="Slide Number Placeholder 8"/>
          <p:cNvSpPr>
            <a:spLocks noGrp="1"/>
          </p:cNvSpPr>
          <p:nvPr>
            <p:ph type="sldNum" sz="quarter" idx="12"/>
          </p:nvPr>
        </p:nvSpPr>
        <p:spPr/>
        <p:txBody>
          <a:bodyPr/>
          <a:lstStyle/>
          <a:p>
            <a:pPr>
              <a:defRPr/>
            </a:pPr>
            <a:fld id="{61B82CD2-B037-4E53-8F17-017D3C3E7A79}" type="slidenum">
              <a:rPr lang="en-CA" smtClean="0"/>
              <a:pPr>
                <a:defRPr/>
              </a:pPr>
              <a:t>18</a:t>
            </a:fld>
            <a:endParaRPr lang="en-CA"/>
          </a:p>
        </p:txBody>
      </p:sp>
    </p:spTree>
    <p:extLst>
      <p:ext uri="{BB962C8B-B14F-4D97-AF65-F5344CB8AC3E}">
        <p14:creationId xmlns:p14="http://schemas.microsoft.com/office/powerpoint/2010/main" val="18938737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Prime Age (40 – “65”) Earnings</a:t>
            </a:r>
          </a:p>
        </p:txBody>
      </p:sp>
      <p:graphicFrame>
        <p:nvGraphicFramePr>
          <p:cNvPr id="7" name="Chart 6"/>
          <p:cNvGraphicFramePr/>
          <p:nvPr/>
        </p:nvGraphicFramePr>
        <p:xfrm>
          <a:off x="0" y="1428736"/>
          <a:ext cx="9144000" cy="5000660"/>
        </p:xfrm>
        <a:graphic>
          <a:graphicData uri="http://schemas.openxmlformats.org/drawingml/2006/chart">
            <c:chart xmlns:c="http://schemas.openxmlformats.org/drawingml/2006/chart" xmlns:r="http://schemas.openxmlformats.org/officeDocument/2006/relationships" r:id="rId3"/>
          </a:graphicData>
        </a:graphic>
      </p:graphicFrame>
      <p:sp>
        <p:nvSpPr>
          <p:cNvPr id="28679" name="TextBox 7"/>
          <p:cNvSpPr txBox="1">
            <a:spLocks noChangeArrowheads="1"/>
          </p:cNvSpPr>
          <p:nvPr/>
        </p:nvSpPr>
        <p:spPr bwMode="auto">
          <a:xfrm>
            <a:off x="2571750" y="5857875"/>
            <a:ext cx="4143375" cy="369888"/>
          </a:xfrm>
          <a:prstGeom prst="rect">
            <a:avLst/>
          </a:prstGeom>
          <a:noFill/>
          <a:ln w="9525">
            <a:noFill/>
            <a:miter lim="800000"/>
            <a:headEnd/>
            <a:tailEnd/>
          </a:ln>
        </p:spPr>
        <p:txBody>
          <a:bodyPr>
            <a:spAutoFit/>
          </a:bodyPr>
          <a:lstStyle/>
          <a:p>
            <a:r>
              <a:rPr lang="en-US"/>
              <a:t>earnings age 40 – “65” $000s</a:t>
            </a:r>
          </a:p>
        </p:txBody>
      </p:sp>
      <p:sp>
        <p:nvSpPr>
          <p:cNvPr id="28680" name="TextBox 8"/>
          <p:cNvSpPr txBox="1">
            <a:spLocks noChangeArrowheads="1"/>
          </p:cNvSpPr>
          <p:nvPr/>
        </p:nvSpPr>
        <p:spPr bwMode="auto">
          <a:xfrm>
            <a:off x="-71438" y="928688"/>
            <a:ext cx="1428751" cy="646112"/>
          </a:xfrm>
          <a:prstGeom prst="rect">
            <a:avLst/>
          </a:prstGeom>
          <a:noFill/>
          <a:ln w="9525">
            <a:noFill/>
            <a:miter lim="800000"/>
            <a:headEnd/>
            <a:tailEnd/>
          </a:ln>
        </p:spPr>
        <p:txBody>
          <a:bodyPr>
            <a:spAutoFit/>
          </a:bodyPr>
          <a:lstStyle/>
          <a:p>
            <a:pPr algn="ctr"/>
            <a:r>
              <a:rPr lang="en-US"/>
              <a:t>percent indiv’s</a:t>
            </a:r>
          </a:p>
        </p:txBody>
      </p:sp>
      <p:sp>
        <p:nvSpPr>
          <p:cNvPr id="10" name="Right Brace 9"/>
          <p:cNvSpPr/>
          <p:nvPr/>
        </p:nvSpPr>
        <p:spPr bwMode="auto">
          <a:xfrm rot="16200000">
            <a:off x="4393405" y="392885"/>
            <a:ext cx="500066" cy="2428892"/>
          </a:xfrm>
          <a:prstGeom prst="rightBrace">
            <a:avLst/>
          </a:prstGeom>
          <a:noFill/>
          <a:ln w="25400" cap="flat" cmpd="sng" algn="ctr">
            <a:solidFill>
              <a:srgbClr val="FF0000"/>
            </a:solidFill>
            <a:prstDash val="solid"/>
            <a:round/>
            <a:headEnd type="none" w="med" len="med"/>
            <a:tailEnd type="none" w="med" len="med"/>
          </a:ln>
          <a:effectLst/>
          <a:scene3d>
            <a:camera prst="orthographicFront">
              <a:rot lat="0" lon="600000" rev="0"/>
            </a:camera>
            <a:lightRig rig="threePt" dir="t"/>
          </a:scene3d>
        </p:spPr>
        <p:txBody>
          <a:bodyPr/>
          <a:lstStyle/>
          <a:p>
            <a:pPr>
              <a:defRPr/>
            </a:pPr>
            <a:endParaRPr lang="en-US"/>
          </a:p>
        </p:txBody>
      </p:sp>
      <p:sp>
        <p:nvSpPr>
          <p:cNvPr id="11" name="Right Brace 10"/>
          <p:cNvSpPr/>
          <p:nvPr/>
        </p:nvSpPr>
        <p:spPr bwMode="auto">
          <a:xfrm rot="16200000">
            <a:off x="7215206" y="1857364"/>
            <a:ext cx="500066" cy="3071834"/>
          </a:xfrm>
          <a:prstGeom prst="rightBrace">
            <a:avLst/>
          </a:prstGeom>
          <a:noFill/>
          <a:ln w="25400" cap="flat" cmpd="sng" algn="ctr">
            <a:solidFill>
              <a:srgbClr val="FF0000"/>
            </a:solidFill>
            <a:prstDash val="solid"/>
            <a:round/>
            <a:headEnd type="none" w="med" len="med"/>
            <a:tailEnd type="none" w="med" len="med"/>
          </a:ln>
          <a:effectLst/>
          <a:scene3d>
            <a:camera prst="orthographicFront">
              <a:rot lat="0" lon="600000" rev="0"/>
            </a:camera>
            <a:lightRig rig="threePt" dir="t"/>
          </a:scene3d>
        </p:spPr>
        <p:txBody>
          <a:bodyPr/>
          <a:lstStyle/>
          <a:p>
            <a:pPr>
              <a:defRPr/>
            </a:pPr>
            <a:endParaRPr lang="en-US"/>
          </a:p>
        </p:txBody>
      </p:sp>
      <p:sp>
        <p:nvSpPr>
          <p:cNvPr id="12" name="Right Brace 11"/>
          <p:cNvSpPr/>
          <p:nvPr/>
        </p:nvSpPr>
        <p:spPr bwMode="auto">
          <a:xfrm rot="16200000">
            <a:off x="1928794" y="1714488"/>
            <a:ext cx="500066" cy="2214578"/>
          </a:xfrm>
          <a:prstGeom prst="rightBrace">
            <a:avLst/>
          </a:prstGeom>
          <a:noFill/>
          <a:ln w="25400" cap="flat" cmpd="sng" algn="ctr">
            <a:solidFill>
              <a:srgbClr val="FF0000"/>
            </a:solidFill>
            <a:prstDash val="solid"/>
            <a:round/>
            <a:headEnd type="none" w="med" len="med"/>
            <a:tailEnd type="none" w="med" len="med"/>
          </a:ln>
          <a:effectLst/>
          <a:scene3d>
            <a:camera prst="orthographicFront">
              <a:rot lat="0" lon="600000" rev="0"/>
            </a:camera>
            <a:lightRig rig="threePt" dir="t"/>
          </a:scene3d>
        </p:spPr>
        <p:txBody>
          <a:bodyPr/>
          <a:lstStyle/>
          <a:p>
            <a:pPr>
              <a:defRPr/>
            </a:pPr>
            <a:endParaRPr lang="en-US"/>
          </a:p>
        </p:txBody>
      </p:sp>
      <p:sp>
        <p:nvSpPr>
          <p:cNvPr id="28684" name="TextBox 12"/>
          <p:cNvSpPr txBox="1">
            <a:spLocks noChangeArrowheads="1"/>
          </p:cNvSpPr>
          <p:nvPr/>
        </p:nvSpPr>
        <p:spPr bwMode="auto">
          <a:xfrm>
            <a:off x="4071938" y="1000125"/>
            <a:ext cx="1071562" cy="369888"/>
          </a:xfrm>
          <a:prstGeom prst="rect">
            <a:avLst/>
          </a:prstGeom>
          <a:noFill/>
          <a:ln w="9525">
            <a:noFill/>
            <a:miter lim="800000"/>
            <a:headEnd/>
            <a:tailEnd/>
          </a:ln>
        </p:spPr>
        <p:txBody>
          <a:bodyPr>
            <a:spAutoFit/>
          </a:bodyPr>
          <a:lstStyle/>
          <a:p>
            <a:pPr algn="ctr"/>
            <a:r>
              <a:rPr lang="en-US"/>
              <a:t>~ 50%</a:t>
            </a:r>
          </a:p>
        </p:txBody>
      </p:sp>
      <p:sp>
        <p:nvSpPr>
          <p:cNvPr id="28685" name="TextBox 13"/>
          <p:cNvSpPr txBox="1">
            <a:spLocks noChangeArrowheads="1"/>
          </p:cNvSpPr>
          <p:nvPr/>
        </p:nvSpPr>
        <p:spPr bwMode="auto">
          <a:xfrm>
            <a:off x="6572250" y="2773363"/>
            <a:ext cx="1785938" cy="369887"/>
          </a:xfrm>
          <a:prstGeom prst="rect">
            <a:avLst/>
          </a:prstGeom>
          <a:noFill/>
          <a:ln w="9525">
            <a:noFill/>
            <a:miter lim="800000"/>
            <a:headEnd/>
            <a:tailEnd/>
          </a:ln>
        </p:spPr>
        <p:txBody>
          <a:bodyPr>
            <a:spAutoFit/>
          </a:bodyPr>
          <a:lstStyle/>
          <a:p>
            <a:pPr algn="ctr"/>
            <a:r>
              <a:rPr lang="en-US"/>
              <a:t>19 - 26%</a:t>
            </a:r>
          </a:p>
        </p:txBody>
      </p:sp>
      <p:sp>
        <p:nvSpPr>
          <p:cNvPr id="28686" name="TextBox 14"/>
          <p:cNvSpPr txBox="1">
            <a:spLocks noChangeArrowheads="1"/>
          </p:cNvSpPr>
          <p:nvPr/>
        </p:nvSpPr>
        <p:spPr bwMode="auto">
          <a:xfrm>
            <a:off x="1385888" y="2130425"/>
            <a:ext cx="1571625" cy="369888"/>
          </a:xfrm>
          <a:prstGeom prst="rect">
            <a:avLst/>
          </a:prstGeom>
          <a:noFill/>
          <a:ln w="9525">
            <a:noFill/>
            <a:miter lim="800000"/>
            <a:headEnd/>
            <a:tailEnd/>
          </a:ln>
        </p:spPr>
        <p:txBody>
          <a:bodyPr>
            <a:spAutoFit/>
          </a:bodyPr>
          <a:lstStyle/>
          <a:p>
            <a:pPr algn="ctr"/>
            <a:r>
              <a:rPr lang="en-US"/>
              <a:t>19 - 27%</a:t>
            </a:r>
          </a:p>
        </p:txBody>
      </p:sp>
      <p:sp>
        <p:nvSpPr>
          <p:cNvPr id="2" name="Date Placeholder 1"/>
          <p:cNvSpPr>
            <a:spLocks noGrp="1"/>
          </p:cNvSpPr>
          <p:nvPr>
            <p:ph type="dt" sz="half" idx="10"/>
          </p:nvPr>
        </p:nvSpPr>
        <p:spPr/>
        <p:txBody>
          <a:bodyPr/>
          <a:lstStyle/>
          <a:p>
            <a:pPr>
              <a:defRPr/>
            </a:pPr>
            <a:fld id="{EFB48409-FFA7-4FD9-872B-378B65FDDC81}" type="datetime1">
              <a:rPr lang="en-US" smtClean="0"/>
              <a:t>4/28/2012</a:t>
            </a:fld>
            <a:endParaRPr lang="en-CA"/>
          </a:p>
        </p:txBody>
      </p:sp>
      <p:sp>
        <p:nvSpPr>
          <p:cNvPr id="3" name="Footer Placeholder 2"/>
          <p:cNvSpPr>
            <a:spLocks noGrp="1"/>
          </p:cNvSpPr>
          <p:nvPr>
            <p:ph type="ftr" sz="quarter" idx="11"/>
          </p:nvPr>
        </p:nvSpPr>
        <p:spPr/>
        <p:txBody>
          <a:bodyPr/>
          <a:lstStyle/>
          <a:p>
            <a:pPr>
              <a:defRPr/>
            </a:pPr>
            <a:r>
              <a:rPr lang="en-CA" smtClean="0"/>
              <a:t>Shades of Grey, Toronto</a:t>
            </a:r>
            <a:endParaRPr lang="en-CA"/>
          </a:p>
        </p:txBody>
      </p:sp>
      <p:sp>
        <p:nvSpPr>
          <p:cNvPr id="8" name="Slide Number Placeholder 7"/>
          <p:cNvSpPr>
            <a:spLocks noGrp="1"/>
          </p:cNvSpPr>
          <p:nvPr>
            <p:ph type="sldNum" sz="quarter" idx="12"/>
          </p:nvPr>
        </p:nvSpPr>
        <p:spPr/>
        <p:txBody>
          <a:bodyPr/>
          <a:lstStyle/>
          <a:p>
            <a:pPr>
              <a:defRPr/>
            </a:pPr>
            <a:fld id="{61B82CD2-B037-4E53-8F17-017D3C3E7A79}" type="slidenum">
              <a:rPr lang="en-CA" smtClean="0"/>
              <a:pPr>
                <a:defRPr/>
              </a:pPr>
              <a:t>19</a:t>
            </a:fld>
            <a:endParaRPr lang="en-CA"/>
          </a:p>
        </p:txBody>
      </p:sp>
    </p:spTree>
    <p:extLst>
      <p:ext uri="{BB962C8B-B14F-4D97-AF65-F5344CB8AC3E}">
        <p14:creationId xmlns:p14="http://schemas.microsoft.com/office/powerpoint/2010/main" val="16346768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33226" y="346646"/>
            <a:ext cx="8831262" cy="634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CA" dirty="0"/>
              <a:t>Speech from the Throne, June 3, </a:t>
            </a:r>
            <a:r>
              <a:rPr lang="en-CA" dirty="0" smtClean="0"/>
              <a:t>2011 </a:t>
            </a:r>
            <a:endParaRPr lang="en-CA" dirty="0" smtClean="0"/>
          </a:p>
        </p:txBody>
      </p:sp>
      <p:sp>
        <p:nvSpPr>
          <p:cNvPr id="16387" name="Content Placeholder 2"/>
          <p:cNvSpPr>
            <a:spLocks noGrp="1"/>
          </p:cNvSpPr>
          <p:nvPr>
            <p:ph idx="1"/>
          </p:nvPr>
        </p:nvSpPr>
        <p:spPr bwMode="auto">
          <a:xfrm>
            <a:off x="468313" y="1124744"/>
            <a:ext cx="8424862"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3200" dirty="0" smtClean="0"/>
              <a:t>“</a:t>
            </a:r>
            <a:r>
              <a:rPr lang="en-CA" sz="3200" dirty="0" smtClean="0"/>
              <a:t>Canada’s workforce is aging, and it will no longer grow as it has in the past.  This demographic challenge will impact our economic future and put long-term pressures on our pension and health systems that must be addressed. (p3) …   Canadians want better results from the health care system, at the same time as an aging population is putting unprecedented pressure on the system’s ability to deliver. (p8)” </a:t>
            </a:r>
          </a:p>
        </p:txBody>
      </p:sp>
      <p:sp>
        <p:nvSpPr>
          <p:cNvPr id="4" name="Date Placeholder 3"/>
          <p:cNvSpPr>
            <a:spLocks noGrp="1"/>
          </p:cNvSpPr>
          <p:nvPr>
            <p:ph type="dt" sz="quarter" idx="10"/>
          </p:nvPr>
        </p:nvSpPr>
        <p:spPr/>
        <p:txBody>
          <a:bodyPr/>
          <a:lstStyle/>
          <a:p>
            <a:pPr>
              <a:defRPr/>
            </a:pPr>
            <a:fld id="{EF32F36A-DDE8-4EB0-9D91-FFD9B37AF114}" type="datetime8">
              <a:rPr lang="en-CA"/>
              <a:pPr>
                <a:defRPr/>
              </a:pPr>
              <a:t>28/04/2012 7:21 AM</a:t>
            </a:fld>
            <a:endParaRPr lang="en-CA"/>
          </a:p>
        </p:txBody>
      </p:sp>
      <p:sp>
        <p:nvSpPr>
          <p:cNvPr id="6" name="Slide Number Placeholder 5"/>
          <p:cNvSpPr>
            <a:spLocks noGrp="1"/>
          </p:cNvSpPr>
          <p:nvPr>
            <p:ph type="sldNum" sz="quarter" idx="12"/>
          </p:nvPr>
        </p:nvSpPr>
        <p:spPr/>
        <p:txBody>
          <a:bodyPr/>
          <a:lstStyle/>
          <a:p>
            <a:pPr>
              <a:defRPr/>
            </a:pPr>
            <a:fld id="{DECEBACE-5C49-41ED-9CBF-481D64F59F59}" type="slidenum">
              <a:rPr lang="en-CA" smtClean="0"/>
              <a:pPr>
                <a:defRPr/>
              </a:pPr>
              <a:t>2</a:t>
            </a:fld>
            <a:endParaRPr lang="en-CA"/>
          </a:p>
        </p:txBody>
      </p:sp>
    </p:spTree>
    <p:extLst>
      <p:ext uri="{BB962C8B-B14F-4D97-AF65-F5344CB8AC3E}">
        <p14:creationId xmlns:p14="http://schemas.microsoft.com/office/powerpoint/2010/main" val="6852869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43925" cy="1143000"/>
          </a:xfrm>
        </p:spPr>
        <p:txBody>
          <a:bodyPr/>
          <a:lstStyle/>
          <a:p>
            <a:pPr>
              <a:defRPr/>
            </a:pPr>
            <a:r>
              <a:rPr lang="en-US" b="1" dirty="0" smtClean="0">
                <a:latin typeface="+mn-lt"/>
              </a:rPr>
              <a:t>Average Net Replacement Rates by Prime Age Earnings – Main Result</a:t>
            </a:r>
            <a:r>
              <a:rPr lang="en-US" sz="2000" b="1" dirty="0" smtClean="0">
                <a:latin typeface="+mn-lt"/>
              </a:rPr>
              <a:t> (1960-65 cohort)</a:t>
            </a:r>
            <a:endParaRPr lang="en-US" sz="2000" b="1" dirty="0">
              <a:latin typeface="+mn-lt"/>
            </a:endParaRPr>
          </a:p>
        </p:txBody>
      </p:sp>
      <p:graphicFrame>
        <p:nvGraphicFramePr>
          <p:cNvPr id="7" name="Chart 6"/>
          <p:cNvGraphicFramePr/>
          <p:nvPr/>
        </p:nvGraphicFramePr>
        <p:xfrm>
          <a:off x="0" y="1500174"/>
          <a:ext cx="9144000"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p:cNvSpPr/>
          <p:nvPr/>
        </p:nvSpPr>
        <p:spPr bwMode="auto">
          <a:xfrm rot="5400000">
            <a:off x="4315276" y="3143248"/>
            <a:ext cx="500066" cy="2214578"/>
          </a:xfrm>
          <a:prstGeom prst="rightBrace">
            <a:avLst/>
          </a:prstGeom>
          <a:noFill/>
          <a:ln w="25400" cap="flat" cmpd="sng" algn="ctr">
            <a:solidFill>
              <a:srgbClr val="FF0000"/>
            </a:solidFill>
            <a:prstDash val="solid"/>
            <a:round/>
            <a:headEnd type="none" w="med" len="med"/>
            <a:tailEnd type="none" w="med" len="med"/>
          </a:ln>
          <a:effectLst/>
          <a:scene3d>
            <a:camera prst="orthographicFront">
              <a:rot lat="0" lon="600000" rev="0"/>
            </a:camera>
            <a:lightRig rig="threePt" dir="t"/>
          </a:scene3d>
        </p:spPr>
        <p:txBody>
          <a:bodyPr/>
          <a:lstStyle/>
          <a:p>
            <a:pPr>
              <a:defRPr/>
            </a:pPr>
            <a:endParaRPr lang="en-US"/>
          </a:p>
        </p:txBody>
      </p:sp>
      <p:sp>
        <p:nvSpPr>
          <p:cNvPr id="29704" name="TextBox 8"/>
          <p:cNvSpPr txBox="1">
            <a:spLocks noChangeArrowheads="1"/>
          </p:cNvSpPr>
          <p:nvPr/>
        </p:nvSpPr>
        <p:spPr bwMode="auto">
          <a:xfrm>
            <a:off x="4029075" y="4559300"/>
            <a:ext cx="1071563" cy="369888"/>
          </a:xfrm>
          <a:prstGeom prst="rect">
            <a:avLst/>
          </a:prstGeom>
          <a:noFill/>
          <a:ln w="9525">
            <a:noFill/>
            <a:miter lim="800000"/>
            <a:headEnd/>
            <a:tailEnd/>
          </a:ln>
        </p:spPr>
        <p:txBody>
          <a:bodyPr>
            <a:spAutoFit/>
          </a:bodyPr>
          <a:lstStyle/>
          <a:p>
            <a:pPr algn="ctr"/>
            <a:r>
              <a:rPr lang="en-US"/>
              <a:t>~ 50%</a:t>
            </a:r>
          </a:p>
        </p:txBody>
      </p:sp>
      <p:sp>
        <p:nvSpPr>
          <p:cNvPr id="29705" name="TextBox 9"/>
          <p:cNvSpPr txBox="1">
            <a:spLocks noChangeArrowheads="1"/>
          </p:cNvSpPr>
          <p:nvPr/>
        </p:nvSpPr>
        <p:spPr bwMode="auto">
          <a:xfrm>
            <a:off x="285750" y="1285875"/>
            <a:ext cx="785813" cy="369888"/>
          </a:xfrm>
          <a:prstGeom prst="rect">
            <a:avLst/>
          </a:prstGeom>
          <a:noFill/>
          <a:ln w="9525">
            <a:noFill/>
            <a:miter lim="800000"/>
            <a:headEnd/>
            <a:tailEnd/>
          </a:ln>
        </p:spPr>
        <p:txBody>
          <a:bodyPr>
            <a:spAutoFit/>
          </a:bodyPr>
          <a:lstStyle/>
          <a:p>
            <a:pPr algn="ctr"/>
            <a:r>
              <a:rPr lang="en-US"/>
              <a:t>%</a:t>
            </a:r>
          </a:p>
        </p:txBody>
      </p:sp>
      <p:sp>
        <p:nvSpPr>
          <p:cNvPr id="29706" name="TextBox 10"/>
          <p:cNvSpPr txBox="1">
            <a:spLocks noChangeArrowheads="1"/>
          </p:cNvSpPr>
          <p:nvPr/>
        </p:nvSpPr>
        <p:spPr bwMode="auto">
          <a:xfrm>
            <a:off x="2571750" y="6000750"/>
            <a:ext cx="4143375" cy="369888"/>
          </a:xfrm>
          <a:prstGeom prst="rect">
            <a:avLst/>
          </a:prstGeom>
          <a:noFill/>
          <a:ln w="9525">
            <a:noFill/>
            <a:miter lim="800000"/>
            <a:headEnd/>
            <a:tailEnd/>
          </a:ln>
        </p:spPr>
        <p:txBody>
          <a:bodyPr>
            <a:spAutoFit/>
          </a:bodyPr>
          <a:lstStyle/>
          <a:p>
            <a:r>
              <a:rPr lang="en-US"/>
              <a:t>earnings age 40 – “65” $000s</a:t>
            </a:r>
          </a:p>
        </p:txBody>
      </p:sp>
      <p:sp>
        <p:nvSpPr>
          <p:cNvPr id="3" name="Date Placeholder 2"/>
          <p:cNvSpPr>
            <a:spLocks noGrp="1"/>
          </p:cNvSpPr>
          <p:nvPr>
            <p:ph type="dt" sz="half" idx="10"/>
          </p:nvPr>
        </p:nvSpPr>
        <p:spPr/>
        <p:txBody>
          <a:bodyPr/>
          <a:lstStyle/>
          <a:p>
            <a:pPr>
              <a:defRPr/>
            </a:pPr>
            <a:fld id="{AB55B121-B674-40E7-B912-C424E71F66F5}" type="datetime1">
              <a:rPr lang="en-US" smtClean="0"/>
              <a:t>4/28/2012</a:t>
            </a:fld>
            <a:endParaRPr lang="en-CA"/>
          </a:p>
        </p:txBody>
      </p:sp>
      <p:sp>
        <p:nvSpPr>
          <p:cNvPr id="9" name="Footer Placeholder 8"/>
          <p:cNvSpPr>
            <a:spLocks noGrp="1"/>
          </p:cNvSpPr>
          <p:nvPr>
            <p:ph type="ftr" sz="quarter" idx="11"/>
          </p:nvPr>
        </p:nvSpPr>
        <p:spPr/>
        <p:txBody>
          <a:bodyPr/>
          <a:lstStyle/>
          <a:p>
            <a:pPr>
              <a:defRPr/>
            </a:pPr>
            <a:r>
              <a:rPr lang="en-CA" smtClean="0"/>
              <a:t>Shades of Grey, Toronto</a:t>
            </a:r>
            <a:endParaRPr lang="en-CA"/>
          </a:p>
        </p:txBody>
      </p:sp>
      <p:sp>
        <p:nvSpPr>
          <p:cNvPr id="10" name="Slide Number Placeholder 9"/>
          <p:cNvSpPr>
            <a:spLocks noGrp="1"/>
          </p:cNvSpPr>
          <p:nvPr>
            <p:ph type="sldNum" sz="quarter" idx="12"/>
          </p:nvPr>
        </p:nvSpPr>
        <p:spPr/>
        <p:txBody>
          <a:bodyPr/>
          <a:lstStyle/>
          <a:p>
            <a:pPr>
              <a:defRPr/>
            </a:pPr>
            <a:fld id="{61B82CD2-B037-4E53-8F17-017D3C3E7A79}" type="slidenum">
              <a:rPr lang="en-CA" smtClean="0"/>
              <a:pPr>
                <a:defRPr/>
              </a:pPr>
              <a:t>20</a:t>
            </a:fld>
            <a:endParaRPr lang="en-CA"/>
          </a:p>
        </p:txBody>
      </p:sp>
    </p:spTree>
    <p:extLst>
      <p:ext uri="{BB962C8B-B14F-4D97-AF65-F5344CB8AC3E}">
        <p14:creationId xmlns:p14="http://schemas.microsoft.com/office/powerpoint/2010/main" val="10750071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57200" y="560388"/>
            <a:ext cx="8229600" cy="725487"/>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Basic Conclusion</a:t>
            </a:r>
          </a:p>
        </p:txBody>
      </p:sp>
      <p:sp>
        <p:nvSpPr>
          <p:cNvPr id="9219" name="Content Placeholder 2"/>
          <p:cNvSpPr>
            <a:spLocks noGrp="1"/>
          </p:cNvSpPr>
          <p:nvPr>
            <p:ph idx="1"/>
          </p:nvPr>
        </p:nvSpPr>
        <p:spPr bwMode="auto">
          <a:xfrm>
            <a:off x="814388" y="1600200"/>
            <a:ext cx="7472362"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about half of the “baby boom” population (those born between 1945 and 1970) </a:t>
            </a:r>
          </a:p>
          <a:p>
            <a:pPr eaLnBrk="1" hangingPunct="1"/>
            <a:r>
              <a:rPr lang="en-US" smtClean="0"/>
              <a:t>in the middle 50% of the earnings distribution for their prime working age years (i.e. age 40 to 65)</a:t>
            </a:r>
          </a:p>
          <a:p>
            <a:pPr eaLnBrk="1" hangingPunct="1"/>
            <a:r>
              <a:rPr lang="en-US" smtClean="0"/>
              <a:t>can expect a decline in their net replacement rate (RR) / consumption possibilities after retirement</a:t>
            </a:r>
          </a:p>
          <a:p>
            <a:pPr eaLnBrk="1" hangingPunct="1"/>
            <a:r>
              <a:rPr lang="en-US" smtClean="0"/>
              <a:t>of at least one-quarter</a:t>
            </a:r>
          </a:p>
        </p:txBody>
      </p:sp>
      <p:sp>
        <p:nvSpPr>
          <p:cNvPr id="2" name="Date Placeholder 1"/>
          <p:cNvSpPr>
            <a:spLocks noGrp="1"/>
          </p:cNvSpPr>
          <p:nvPr>
            <p:ph type="dt" sz="half" idx="10"/>
          </p:nvPr>
        </p:nvSpPr>
        <p:spPr/>
        <p:txBody>
          <a:bodyPr/>
          <a:lstStyle/>
          <a:p>
            <a:pPr>
              <a:defRPr/>
            </a:pPr>
            <a:fld id="{457C03F1-55B2-4AC7-A597-C79A93257FFD}" type="datetime1">
              <a:rPr lang="en-US" smtClean="0"/>
              <a:t>4/28/2012</a:t>
            </a:fld>
            <a:endParaRPr lang="en-CA"/>
          </a:p>
        </p:txBody>
      </p:sp>
      <p:sp>
        <p:nvSpPr>
          <p:cNvPr id="3" name="Footer Placeholder 2"/>
          <p:cNvSpPr>
            <a:spLocks noGrp="1"/>
          </p:cNvSpPr>
          <p:nvPr>
            <p:ph type="ftr" sz="quarter" idx="11"/>
          </p:nvPr>
        </p:nvSpPr>
        <p:spPr/>
        <p:txBody>
          <a:bodyPr/>
          <a:lstStyle/>
          <a:p>
            <a:pPr>
              <a:defRPr/>
            </a:pPr>
            <a:r>
              <a:rPr lang="en-CA" smtClean="0"/>
              <a:t>Shades of Grey, Toronto</a:t>
            </a:r>
            <a:endParaRPr lang="en-CA"/>
          </a:p>
        </p:txBody>
      </p:sp>
      <p:sp>
        <p:nvSpPr>
          <p:cNvPr id="7" name="Slide Number Placeholder 6"/>
          <p:cNvSpPr>
            <a:spLocks noGrp="1"/>
          </p:cNvSpPr>
          <p:nvPr>
            <p:ph type="sldNum" sz="quarter" idx="12"/>
          </p:nvPr>
        </p:nvSpPr>
        <p:spPr/>
        <p:txBody>
          <a:bodyPr/>
          <a:lstStyle/>
          <a:p>
            <a:pPr>
              <a:defRPr/>
            </a:pPr>
            <a:fld id="{61B82CD2-B037-4E53-8F17-017D3C3E7A79}" type="slidenum">
              <a:rPr lang="en-CA" smtClean="0"/>
              <a:pPr>
                <a:defRPr/>
              </a:pPr>
              <a:t>21</a:t>
            </a:fld>
            <a:endParaRPr lang="en-CA"/>
          </a:p>
        </p:txBody>
      </p:sp>
    </p:spTree>
    <p:extLst>
      <p:ext uri="{BB962C8B-B14F-4D97-AF65-F5344CB8AC3E}">
        <p14:creationId xmlns:p14="http://schemas.microsoft.com/office/powerpoint/2010/main" val="2527925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a:xfrm>
            <a:off x="6588125" y="6597650"/>
            <a:ext cx="2133600" cy="258763"/>
          </a:xfrm>
        </p:spPr>
        <p:txBody>
          <a:bodyPr/>
          <a:lstStyle/>
          <a:p>
            <a:pPr>
              <a:defRPr/>
            </a:pPr>
            <a:fld id="{E3FDED66-E501-42EE-AAC7-0D8B823F5703}" type="datetime1">
              <a:rPr lang="en-US" smtClean="0"/>
              <a:t>4/28/2012</a:t>
            </a:fld>
            <a:endParaRPr lang="en-CA"/>
          </a:p>
        </p:txBody>
      </p:sp>
      <p:sp>
        <p:nvSpPr>
          <p:cNvPr id="6"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sp>
        <p:nvSpPr>
          <p:cNvPr id="1741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PBO Data on Health Care Costs</a:t>
            </a:r>
          </a:p>
        </p:txBody>
      </p:sp>
      <p:pic>
        <p:nvPicPr>
          <p:cNvPr id="174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357188"/>
            <a:ext cx="9363076" cy="758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5" name="Text Box 5"/>
          <p:cNvSpPr txBox="1">
            <a:spLocks noChangeArrowheads="1"/>
          </p:cNvSpPr>
          <p:nvPr/>
        </p:nvSpPr>
        <p:spPr bwMode="auto">
          <a:xfrm>
            <a:off x="5795963" y="18891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(PBO FST p16)</a:t>
            </a:r>
          </a:p>
        </p:txBody>
      </p:sp>
      <p:sp>
        <p:nvSpPr>
          <p:cNvPr id="2" name="Slide Number Placeholder 1"/>
          <p:cNvSpPr>
            <a:spLocks noGrp="1"/>
          </p:cNvSpPr>
          <p:nvPr>
            <p:ph type="sldNum" sz="quarter" idx="12"/>
          </p:nvPr>
        </p:nvSpPr>
        <p:spPr/>
        <p:txBody>
          <a:bodyPr/>
          <a:lstStyle/>
          <a:p>
            <a:pPr>
              <a:defRPr/>
            </a:pPr>
            <a:fld id="{61B82CD2-B037-4E53-8F17-017D3C3E7A79}" type="slidenum">
              <a:rPr lang="en-CA" smtClean="0"/>
              <a:pPr>
                <a:defRPr/>
              </a:pPr>
              <a:t>22</a:t>
            </a:fld>
            <a:endParaRPr lang="en-CA"/>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a:xfrm>
            <a:off x="6588125" y="6597650"/>
            <a:ext cx="2133600" cy="258763"/>
          </a:xfrm>
        </p:spPr>
        <p:txBody>
          <a:bodyPr/>
          <a:lstStyle/>
          <a:p>
            <a:pPr>
              <a:defRPr/>
            </a:pPr>
            <a:fld id="{3DD45990-4FE9-4DA3-94E0-15DDF98A69C5}" type="datetime1">
              <a:rPr lang="en-US" smtClean="0"/>
              <a:t>4/28/2012</a:t>
            </a:fld>
            <a:endParaRPr lang="en-CA"/>
          </a:p>
        </p:txBody>
      </p:sp>
      <p:sp>
        <p:nvSpPr>
          <p:cNvPr id="7"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sp>
        <p:nvSpPr>
          <p:cNvPr id="1843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PBO Data on Health Care Costs</a:t>
            </a: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357188"/>
            <a:ext cx="9363076" cy="758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9" name="Text Box 4"/>
          <p:cNvSpPr txBox="1">
            <a:spLocks noChangeArrowheads="1"/>
          </p:cNvSpPr>
          <p:nvPr/>
        </p:nvSpPr>
        <p:spPr bwMode="auto">
          <a:xfrm>
            <a:off x="5795963" y="18891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(PBO FST p16)</a:t>
            </a:r>
          </a:p>
        </p:txBody>
      </p:sp>
      <p:sp>
        <p:nvSpPr>
          <p:cNvPr id="18440" name="Arc 5"/>
          <p:cNvSpPr>
            <a:spLocks/>
          </p:cNvSpPr>
          <p:nvPr/>
        </p:nvSpPr>
        <p:spPr bwMode="auto">
          <a:xfrm flipV="1">
            <a:off x="3779838" y="1989138"/>
            <a:ext cx="3600450" cy="37449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2" name="TextBox 1"/>
          <p:cNvSpPr txBox="1"/>
          <p:nvPr/>
        </p:nvSpPr>
        <p:spPr>
          <a:xfrm>
            <a:off x="4139878" y="3831431"/>
            <a:ext cx="1224210" cy="461665"/>
          </a:xfrm>
          <a:prstGeom prst="rect">
            <a:avLst/>
          </a:prstGeom>
          <a:noFill/>
        </p:spPr>
        <p:txBody>
          <a:bodyPr wrap="square" rtlCol="0">
            <a:spAutoFit/>
          </a:bodyPr>
          <a:lstStyle/>
          <a:p>
            <a:r>
              <a:rPr lang="en-CA" sz="2400" dirty="0" smtClean="0"/>
              <a:t>Aging</a:t>
            </a:r>
            <a:endParaRPr lang="en-CA" sz="2400" dirty="0"/>
          </a:p>
        </p:txBody>
      </p:sp>
      <p:sp>
        <p:nvSpPr>
          <p:cNvPr id="3" name="Right Arrow 2"/>
          <p:cNvSpPr/>
          <p:nvPr/>
        </p:nvSpPr>
        <p:spPr bwMode="auto">
          <a:xfrm>
            <a:off x="5220072" y="3956671"/>
            <a:ext cx="936104" cy="230832"/>
          </a:xfrm>
          <a:prstGeom prst="rightArrow">
            <a:avLst/>
          </a:prstGeom>
          <a:solidFill>
            <a:schemeClr val="accent6">
              <a:lumMod val="60000"/>
              <a:lumOff val="4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accent2"/>
              </a:solidFill>
              <a:effectLst/>
              <a:latin typeface="Arial Black" pitchFamily="34" charset="0"/>
            </a:endParaRPr>
          </a:p>
        </p:txBody>
      </p:sp>
      <p:sp>
        <p:nvSpPr>
          <p:cNvPr id="4" name="Slide Number Placeholder 3"/>
          <p:cNvSpPr>
            <a:spLocks noGrp="1"/>
          </p:cNvSpPr>
          <p:nvPr>
            <p:ph type="sldNum" sz="quarter" idx="12"/>
          </p:nvPr>
        </p:nvSpPr>
        <p:spPr/>
        <p:txBody>
          <a:bodyPr/>
          <a:lstStyle/>
          <a:p>
            <a:pPr>
              <a:defRPr/>
            </a:pPr>
            <a:fld id="{61B82CD2-B037-4E53-8F17-017D3C3E7A79}" type="slidenum">
              <a:rPr lang="en-CA" smtClean="0"/>
              <a:pPr>
                <a:defRPr/>
              </a:pPr>
              <a:t>23</a:t>
            </a:fld>
            <a:endParaRPr lang="en-CA"/>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a:xfrm>
            <a:off x="6588125" y="6597650"/>
            <a:ext cx="2133600" cy="258763"/>
          </a:xfrm>
        </p:spPr>
        <p:txBody>
          <a:bodyPr/>
          <a:lstStyle/>
          <a:p>
            <a:pPr>
              <a:defRPr/>
            </a:pPr>
            <a:fld id="{1BA3C2C5-874B-4F6A-AE6B-3BDA47221E08}" type="datetime1">
              <a:rPr lang="en-US" smtClean="0"/>
              <a:t>4/28/2012</a:t>
            </a:fld>
            <a:endParaRPr lang="en-CA"/>
          </a:p>
        </p:txBody>
      </p:sp>
      <p:sp>
        <p:nvSpPr>
          <p:cNvPr id="11"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sp>
        <p:nvSpPr>
          <p:cNvPr id="1946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PBO Data on Health Care Costs</a:t>
            </a:r>
          </a:p>
        </p:txBody>
      </p:sp>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357188"/>
            <a:ext cx="9363076" cy="758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3" name="Text Box 4"/>
          <p:cNvSpPr txBox="1">
            <a:spLocks noChangeArrowheads="1"/>
          </p:cNvSpPr>
          <p:nvPr/>
        </p:nvSpPr>
        <p:spPr bwMode="auto">
          <a:xfrm>
            <a:off x="5795963" y="18891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(PBO FST p16)</a:t>
            </a:r>
          </a:p>
        </p:txBody>
      </p:sp>
      <p:sp>
        <p:nvSpPr>
          <p:cNvPr id="19464" name="Line 5"/>
          <p:cNvSpPr>
            <a:spLocks noChangeShapeType="1"/>
          </p:cNvSpPr>
          <p:nvPr/>
        </p:nvSpPr>
        <p:spPr bwMode="auto">
          <a:xfrm flipV="1">
            <a:off x="7423150" y="1773238"/>
            <a:ext cx="144463" cy="1295400"/>
          </a:xfrm>
          <a:prstGeom prst="line">
            <a:avLst/>
          </a:prstGeom>
          <a:noFill/>
          <a:ln w="76200">
            <a:solidFill>
              <a:srgbClr val="0B29C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465" name="Line 6"/>
          <p:cNvSpPr>
            <a:spLocks noChangeShapeType="1"/>
          </p:cNvSpPr>
          <p:nvPr/>
        </p:nvSpPr>
        <p:spPr bwMode="auto">
          <a:xfrm flipV="1">
            <a:off x="7092950" y="2133600"/>
            <a:ext cx="142875" cy="1006475"/>
          </a:xfrm>
          <a:prstGeom prst="line">
            <a:avLst/>
          </a:prstGeom>
          <a:noFill/>
          <a:ln w="76200">
            <a:solidFill>
              <a:srgbClr val="0B29C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466" name="Line 7"/>
          <p:cNvSpPr>
            <a:spLocks noChangeShapeType="1"/>
          </p:cNvSpPr>
          <p:nvPr/>
        </p:nvSpPr>
        <p:spPr bwMode="auto">
          <a:xfrm flipV="1">
            <a:off x="6761163" y="3514725"/>
            <a:ext cx="144462" cy="792163"/>
          </a:xfrm>
          <a:prstGeom prst="line">
            <a:avLst/>
          </a:prstGeom>
          <a:noFill/>
          <a:ln w="76200">
            <a:solidFill>
              <a:srgbClr val="0B29C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467" name="Line 8"/>
          <p:cNvSpPr>
            <a:spLocks noChangeShapeType="1"/>
          </p:cNvSpPr>
          <p:nvPr/>
        </p:nvSpPr>
        <p:spPr bwMode="auto">
          <a:xfrm flipV="1">
            <a:off x="6443663" y="4076700"/>
            <a:ext cx="144462" cy="792163"/>
          </a:xfrm>
          <a:prstGeom prst="line">
            <a:avLst/>
          </a:prstGeom>
          <a:noFill/>
          <a:ln w="76200">
            <a:solidFill>
              <a:srgbClr val="0B29C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468" name="Text Box 9"/>
          <p:cNvSpPr txBox="1">
            <a:spLocks noChangeArrowheads="1"/>
          </p:cNvSpPr>
          <p:nvPr/>
        </p:nvSpPr>
        <p:spPr bwMode="auto">
          <a:xfrm>
            <a:off x="1979613" y="3678238"/>
            <a:ext cx="41767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eaLnBrk="1" hangingPunct="1">
              <a:spcBef>
                <a:spcPct val="50000"/>
              </a:spcBef>
            </a:pPr>
            <a:r>
              <a:rPr lang="en-US"/>
              <a:t>“population and health care </a:t>
            </a:r>
            <a:r>
              <a:rPr lang="en-US" i="1" u="sng"/>
              <a:t>enrichment</a:t>
            </a:r>
            <a:r>
              <a:rPr lang="en-US"/>
              <a:t> will put significant pressure on … health spending” (PBO FST p20)</a:t>
            </a:r>
          </a:p>
        </p:txBody>
      </p:sp>
      <p:sp>
        <p:nvSpPr>
          <p:cNvPr id="2" name="Slide Number Placeholder 1"/>
          <p:cNvSpPr>
            <a:spLocks noGrp="1"/>
          </p:cNvSpPr>
          <p:nvPr>
            <p:ph type="sldNum" sz="quarter" idx="12"/>
          </p:nvPr>
        </p:nvSpPr>
        <p:spPr/>
        <p:txBody>
          <a:bodyPr/>
          <a:lstStyle/>
          <a:p>
            <a:pPr>
              <a:defRPr/>
            </a:pPr>
            <a:fld id="{61B82CD2-B037-4E53-8F17-017D3C3E7A79}" type="slidenum">
              <a:rPr lang="en-CA" smtClean="0"/>
              <a:pPr>
                <a:defRPr/>
              </a:pPr>
              <a:t>24</a:t>
            </a:fld>
            <a:endParaRPr lang="en-CA"/>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7635" name="Picture 3"/>
          <p:cNvPicPr>
            <a:picLocks noChangeAspect="1" noChangeArrowheads="1"/>
          </p:cNvPicPr>
          <p:nvPr/>
        </p:nvPicPr>
        <p:blipFill>
          <a:blip r:embed="rId3" cstate="print"/>
          <a:srcRect/>
          <a:stretch>
            <a:fillRect/>
          </a:stretch>
        </p:blipFill>
        <p:spPr bwMode="auto">
          <a:xfrm>
            <a:off x="0" y="1196752"/>
            <a:ext cx="9144000" cy="5112568"/>
          </a:xfrm>
          <a:prstGeom prst="rect">
            <a:avLst/>
          </a:prstGeom>
          <a:noFill/>
          <a:ln w="9525">
            <a:noFill/>
            <a:miter lim="800000"/>
            <a:headEnd/>
            <a:tailEnd/>
          </a:ln>
        </p:spPr>
      </p:pic>
      <p:sp>
        <p:nvSpPr>
          <p:cNvPr id="178182" name="Rectangle 6"/>
          <p:cNvSpPr>
            <a:spLocks noGrp="1" noChangeArrowheads="1"/>
          </p:cNvSpPr>
          <p:nvPr>
            <p:ph type="ctrTitle"/>
          </p:nvPr>
        </p:nvSpPr>
        <p:spPr bwMode="auto">
          <a:xfrm>
            <a:off x="611560" y="260648"/>
            <a:ext cx="7992888" cy="792088"/>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ctr"/>
            <a:r>
              <a:rPr lang="en-US" sz="2400" dirty="0"/>
              <a:t>Heart Attack Survival in Relation to Treatment by Health Region, Seven </a:t>
            </a:r>
            <a:r>
              <a:rPr lang="en-US" sz="2400" dirty="0" smtClean="0"/>
              <a:t>Provinces</a:t>
            </a:r>
            <a:endParaRPr lang="en-US" sz="2400" dirty="0"/>
          </a:p>
        </p:txBody>
      </p:sp>
      <p:sp>
        <p:nvSpPr>
          <p:cNvPr id="10" name="TextBox 9"/>
          <p:cNvSpPr txBox="1"/>
          <p:nvPr/>
        </p:nvSpPr>
        <p:spPr>
          <a:xfrm>
            <a:off x="6588224" y="6453336"/>
            <a:ext cx="2304256" cy="307777"/>
          </a:xfrm>
          <a:prstGeom prst="rect">
            <a:avLst/>
          </a:prstGeom>
          <a:noFill/>
        </p:spPr>
        <p:txBody>
          <a:bodyPr wrap="square" rtlCol="0">
            <a:spAutoFit/>
          </a:bodyPr>
          <a:lstStyle/>
          <a:p>
            <a:r>
              <a:rPr lang="en-US" sz="1400" dirty="0" smtClean="0"/>
              <a:t>Johansen et al., 2009</a:t>
            </a:r>
            <a:endParaRPr lang="en-US" sz="1400" dirty="0"/>
          </a:p>
        </p:txBody>
      </p:sp>
      <p:sp>
        <p:nvSpPr>
          <p:cNvPr id="11" name="Line 5"/>
          <p:cNvSpPr>
            <a:spLocks noChangeShapeType="1"/>
          </p:cNvSpPr>
          <p:nvPr/>
        </p:nvSpPr>
        <p:spPr bwMode="auto">
          <a:xfrm>
            <a:off x="2164454" y="3161102"/>
            <a:ext cx="3271642" cy="699946"/>
          </a:xfrm>
          <a:prstGeom prst="line">
            <a:avLst/>
          </a:prstGeom>
          <a:noFill/>
          <a:ln w="381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22062136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7635" name="Picture 3"/>
          <p:cNvPicPr>
            <a:picLocks noChangeAspect="1" noChangeArrowheads="1"/>
          </p:cNvPicPr>
          <p:nvPr/>
        </p:nvPicPr>
        <p:blipFill>
          <a:blip r:embed="rId3" cstate="print"/>
          <a:srcRect/>
          <a:stretch>
            <a:fillRect/>
          </a:stretch>
        </p:blipFill>
        <p:spPr bwMode="auto">
          <a:xfrm>
            <a:off x="0" y="1196752"/>
            <a:ext cx="9144000" cy="5112568"/>
          </a:xfrm>
          <a:prstGeom prst="rect">
            <a:avLst/>
          </a:prstGeom>
          <a:noFill/>
          <a:ln w="9525">
            <a:noFill/>
            <a:miter lim="800000"/>
            <a:headEnd/>
            <a:tailEnd/>
          </a:ln>
        </p:spPr>
      </p:pic>
      <p:sp>
        <p:nvSpPr>
          <p:cNvPr id="178182" name="Rectangle 6"/>
          <p:cNvSpPr>
            <a:spLocks noGrp="1" noChangeArrowheads="1"/>
          </p:cNvSpPr>
          <p:nvPr>
            <p:ph type="ctrTitle"/>
          </p:nvPr>
        </p:nvSpPr>
        <p:spPr bwMode="auto">
          <a:xfrm>
            <a:off x="611560" y="260648"/>
            <a:ext cx="7992888" cy="792088"/>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ctr"/>
            <a:r>
              <a:rPr lang="en-US" sz="2400" dirty="0"/>
              <a:t>Heart Attack Survival in Relation to Treatment by Health Region, Seven </a:t>
            </a:r>
            <a:r>
              <a:rPr lang="en-US" sz="2400" dirty="0" smtClean="0"/>
              <a:t>Provinces</a:t>
            </a:r>
            <a:endParaRPr lang="en-US" sz="2400" dirty="0"/>
          </a:p>
        </p:txBody>
      </p:sp>
      <p:sp>
        <p:nvSpPr>
          <p:cNvPr id="10" name="TextBox 9"/>
          <p:cNvSpPr txBox="1"/>
          <p:nvPr/>
        </p:nvSpPr>
        <p:spPr>
          <a:xfrm>
            <a:off x="6588224" y="6453336"/>
            <a:ext cx="2304256" cy="307777"/>
          </a:xfrm>
          <a:prstGeom prst="rect">
            <a:avLst/>
          </a:prstGeom>
          <a:noFill/>
        </p:spPr>
        <p:txBody>
          <a:bodyPr wrap="square" rtlCol="0">
            <a:spAutoFit/>
          </a:bodyPr>
          <a:lstStyle/>
          <a:p>
            <a:r>
              <a:rPr lang="en-US" sz="1400" dirty="0" smtClean="0"/>
              <a:t>Johansen et al., 2009</a:t>
            </a:r>
            <a:endParaRPr lang="en-US" sz="1400" dirty="0"/>
          </a:p>
        </p:txBody>
      </p:sp>
      <p:sp>
        <p:nvSpPr>
          <p:cNvPr id="11" name="Line 5"/>
          <p:cNvSpPr>
            <a:spLocks noChangeShapeType="1"/>
          </p:cNvSpPr>
          <p:nvPr/>
        </p:nvSpPr>
        <p:spPr bwMode="auto">
          <a:xfrm>
            <a:off x="2164454" y="3161102"/>
            <a:ext cx="3271642" cy="699946"/>
          </a:xfrm>
          <a:prstGeom prst="line">
            <a:avLst/>
          </a:prstGeom>
          <a:noFill/>
          <a:ln w="38100">
            <a:solidFill>
              <a:srgbClr val="FF0000"/>
            </a:solidFill>
            <a:round/>
            <a:headEnd/>
            <a:tailEnd type="triangle" w="med" len="med"/>
          </a:ln>
          <a:effectLst/>
        </p:spPr>
        <p:txBody>
          <a:bodyPr/>
          <a:lstStyle/>
          <a:p>
            <a:endParaRPr lang="en-US"/>
          </a:p>
        </p:txBody>
      </p:sp>
      <p:sp>
        <p:nvSpPr>
          <p:cNvPr id="6" name="Rounded Rectangle 5"/>
          <p:cNvSpPr/>
          <p:nvPr/>
        </p:nvSpPr>
        <p:spPr bwMode="auto">
          <a:xfrm>
            <a:off x="3203848" y="3753036"/>
            <a:ext cx="4104456" cy="252028"/>
          </a:xfrm>
          <a:prstGeom prst="roundRect">
            <a:avLst/>
          </a:prstGeom>
          <a:solidFill>
            <a:srgbClr val="FF0000">
              <a:alpha val="1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Tree>
    <p:extLst>
      <p:ext uri="{BB962C8B-B14F-4D97-AF65-F5344CB8AC3E}">
        <p14:creationId xmlns:p14="http://schemas.microsoft.com/office/powerpoint/2010/main" val="126129086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7635" name="Picture 3"/>
          <p:cNvPicPr>
            <a:picLocks noChangeAspect="1" noChangeArrowheads="1"/>
          </p:cNvPicPr>
          <p:nvPr/>
        </p:nvPicPr>
        <p:blipFill>
          <a:blip r:embed="rId3" cstate="print"/>
          <a:srcRect/>
          <a:stretch>
            <a:fillRect/>
          </a:stretch>
        </p:blipFill>
        <p:spPr bwMode="auto">
          <a:xfrm>
            <a:off x="0" y="1196752"/>
            <a:ext cx="9144000" cy="5112568"/>
          </a:xfrm>
          <a:prstGeom prst="rect">
            <a:avLst/>
          </a:prstGeom>
          <a:noFill/>
          <a:ln w="9525">
            <a:noFill/>
            <a:miter lim="800000"/>
            <a:headEnd/>
            <a:tailEnd/>
          </a:ln>
        </p:spPr>
      </p:pic>
      <p:sp>
        <p:nvSpPr>
          <p:cNvPr id="178182" name="Rectangle 6"/>
          <p:cNvSpPr>
            <a:spLocks noGrp="1" noChangeArrowheads="1"/>
          </p:cNvSpPr>
          <p:nvPr>
            <p:ph type="ctrTitle"/>
          </p:nvPr>
        </p:nvSpPr>
        <p:spPr bwMode="auto">
          <a:xfrm>
            <a:off x="611560" y="260648"/>
            <a:ext cx="7992888" cy="792088"/>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ctr"/>
            <a:r>
              <a:rPr lang="en-US" sz="2400" dirty="0"/>
              <a:t>Heart Attack Survival in Relation to Treatment by Health Region, Seven </a:t>
            </a:r>
            <a:r>
              <a:rPr lang="en-US" sz="2400" dirty="0" smtClean="0"/>
              <a:t>Provinces</a:t>
            </a:r>
            <a:endParaRPr lang="en-US" sz="2400" dirty="0"/>
          </a:p>
        </p:txBody>
      </p:sp>
      <p:sp>
        <p:nvSpPr>
          <p:cNvPr id="10" name="TextBox 9"/>
          <p:cNvSpPr txBox="1"/>
          <p:nvPr/>
        </p:nvSpPr>
        <p:spPr>
          <a:xfrm>
            <a:off x="6588224" y="6453336"/>
            <a:ext cx="2304256" cy="307777"/>
          </a:xfrm>
          <a:prstGeom prst="rect">
            <a:avLst/>
          </a:prstGeom>
          <a:noFill/>
        </p:spPr>
        <p:txBody>
          <a:bodyPr wrap="square" rtlCol="0">
            <a:spAutoFit/>
          </a:bodyPr>
          <a:lstStyle/>
          <a:p>
            <a:r>
              <a:rPr lang="en-US" sz="1400" dirty="0" smtClean="0"/>
              <a:t>Johansen et al., 2009</a:t>
            </a:r>
            <a:endParaRPr lang="en-US" sz="1400" dirty="0"/>
          </a:p>
        </p:txBody>
      </p:sp>
      <p:sp>
        <p:nvSpPr>
          <p:cNvPr id="11" name="Line 5"/>
          <p:cNvSpPr>
            <a:spLocks noChangeShapeType="1"/>
          </p:cNvSpPr>
          <p:nvPr/>
        </p:nvSpPr>
        <p:spPr bwMode="auto">
          <a:xfrm>
            <a:off x="2164454" y="3161102"/>
            <a:ext cx="3271642" cy="699946"/>
          </a:xfrm>
          <a:prstGeom prst="line">
            <a:avLst/>
          </a:prstGeom>
          <a:noFill/>
          <a:ln w="38100">
            <a:solidFill>
              <a:srgbClr val="FF0000"/>
            </a:solidFill>
            <a:round/>
            <a:headEnd/>
            <a:tailEnd type="triangle" w="med" len="med"/>
          </a:ln>
          <a:effectLst/>
        </p:spPr>
        <p:txBody>
          <a:bodyPr/>
          <a:lstStyle/>
          <a:p>
            <a:endParaRPr lang="en-US"/>
          </a:p>
        </p:txBody>
      </p:sp>
      <p:sp>
        <p:nvSpPr>
          <p:cNvPr id="6" name="Rounded Rectangle 5"/>
          <p:cNvSpPr/>
          <p:nvPr/>
        </p:nvSpPr>
        <p:spPr bwMode="auto">
          <a:xfrm>
            <a:off x="3203848" y="3717032"/>
            <a:ext cx="4068452" cy="288032"/>
          </a:xfrm>
          <a:prstGeom prst="roundRect">
            <a:avLst/>
          </a:prstGeom>
          <a:solidFill>
            <a:srgbClr val="FF0000">
              <a:alpha val="1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Black" pitchFamily="34" charset="0"/>
            </a:endParaRPr>
          </a:p>
        </p:txBody>
      </p:sp>
      <p:sp>
        <p:nvSpPr>
          <p:cNvPr id="2" name="Oval 1"/>
          <p:cNvSpPr/>
          <p:nvPr/>
        </p:nvSpPr>
        <p:spPr bwMode="auto">
          <a:xfrm>
            <a:off x="3131840" y="3717032"/>
            <a:ext cx="360040" cy="288032"/>
          </a:xfrm>
          <a:prstGeom prst="ellipse">
            <a:avLst/>
          </a:prstGeom>
          <a:solidFill>
            <a:srgbClr val="C00000">
              <a:alpha val="44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accent2"/>
              </a:solidFill>
              <a:effectLst/>
              <a:latin typeface="Arial Black" pitchFamily="34" charset="0"/>
            </a:endParaRPr>
          </a:p>
        </p:txBody>
      </p:sp>
      <p:sp>
        <p:nvSpPr>
          <p:cNvPr id="8" name="Oval 7"/>
          <p:cNvSpPr/>
          <p:nvPr/>
        </p:nvSpPr>
        <p:spPr bwMode="auto">
          <a:xfrm>
            <a:off x="7020272" y="3717032"/>
            <a:ext cx="360040" cy="288032"/>
          </a:xfrm>
          <a:prstGeom prst="ellipse">
            <a:avLst/>
          </a:prstGeom>
          <a:solidFill>
            <a:srgbClr val="C00000">
              <a:alpha val="44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accent2"/>
              </a:solidFill>
              <a:effectLst/>
              <a:latin typeface="Arial Black" pitchFamily="34" charset="0"/>
            </a:endParaRPr>
          </a:p>
        </p:txBody>
      </p:sp>
    </p:spTree>
    <p:extLst>
      <p:ext uri="{BB962C8B-B14F-4D97-AF65-F5344CB8AC3E}">
        <p14:creationId xmlns:p14="http://schemas.microsoft.com/office/powerpoint/2010/main" val="21962800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bwMode="auto">
          <a:xfrm>
            <a:off x="395536" y="274638"/>
            <a:ext cx="8229600" cy="1143000"/>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r>
              <a:rPr lang="en-US" sz="2800" dirty="0"/>
              <a:t>Important Caveats for the AMI </a:t>
            </a:r>
            <a:r>
              <a:rPr lang="en-US" b="1" dirty="0">
                <a:cs typeface="Arial" charset="0"/>
              </a:rPr>
              <a:t>→</a:t>
            </a:r>
            <a:r>
              <a:rPr lang="en-US" sz="2800" dirty="0"/>
              <a:t> Revascularization </a:t>
            </a:r>
            <a:r>
              <a:rPr lang="en-US" b="1" dirty="0">
                <a:cs typeface="Arial" charset="0"/>
              </a:rPr>
              <a:t>→</a:t>
            </a:r>
            <a:r>
              <a:rPr lang="en-US" sz="2800" dirty="0"/>
              <a:t> Mortality Results</a:t>
            </a:r>
          </a:p>
        </p:txBody>
      </p:sp>
      <p:sp>
        <p:nvSpPr>
          <p:cNvPr id="180227" name="Rectangle 3"/>
          <p:cNvSpPr>
            <a:spLocks noGrp="1" noChangeArrowheads="1"/>
          </p:cNvSpPr>
          <p:nvPr>
            <p:ph type="body" idx="1"/>
          </p:nvPr>
        </p:nvSpPr>
        <p:spPr bwMode="auto">
          <a:xfrm>
            <a:off x="323528" y="1495325"/>
            <a:ext cx="8784976" cy="4525963"/>
          </a:xfrm>
          <a:noFill/>
          <a:ln>
            <a:miter lim="800000"/>
            <a:headEnd/>
            <a:tailEnd/>
          </a:ln>
        </p:spPr>
        <p:txBody>
          <a:bodyPr vert="horz" wrap="square" lIns="91440" tIns="45720" rIns="91440" bIns="45720" numCol="1" anchor="t" anchorCtr="0" compatLnSpc="1">
            <a:prstTxWarp prst="textNoShape">
              <a:avLst/>
            </a:prstTxWarp>
          </a:bodyPr>
          <a:lstStyle/>
          <a:p>
            <a:r>
              <a:rPr lang="en-US" dirty="0">
                <a:cs typeface="Arial" charset="0"/>
              </a:rPr>
              <a:t>other clinical aspects of treatment not taken into account, e.g. </a:t>
            </a:r>
            <a:r>
              <a:rPr lang="en-US" dirty="0" err="1">
                <a:cs typeface="Arial" charset="0"/>
              </a:rPr>
              <a:t>thrombolysis</a:t>
            </a:r>
            <a:r>
              <a:rPr lang="en-US" dirty="0">
                <a:cs typeface="Arial" charset="0"/>
              </a:rPr>
              <a:t>, post discharge Rx</a:t>
            </a:r>
          </a:p>
          <a:p>
            <a:r>
              <a:rPr lang="en-US" dirty="0">
                <a:cs typeface="Arial" charset="0"/>
              </a:rPr>
              <a:t>no risk factors considered – e.g. obesity, physical fitness, smoking, hypertension, lipids </a:t>
            </a:r>
          </a:p>
          <a:p>
            <a:r>
              <a:rPr lang="en-US" dirty="0" smtClean="0">
                <a:cs typeface="Arial" charset="0"/>
              </a:rPr>
              <a:t>no </a:t>
            </a:r>
            <a:r>
              <a:rPr lang="en-US" dirty="0">
                <a:cs typeface="Arial" charset="0"/>
              </a:rPr>
              <a:t>socio-economic factors considered</a:t>
            </a:r>
          </a:p>
          <a:p>
            <a:r>
              <a:rPr lang="en-US" dirty="0" err="1">
                <a:cs typeface="Arial" charset="0"/>
              </a:rPr>
              <a:t>n.b</a:t>
            </a:r>
            <a:r>
              <a:rPr lang="en-US" dirty="0">
                <a:cs typeface="Arial" charset="0"/>
              </a:rPr>
              <a:t>. in related analysis, co-morbidity (</a:t>
            </a:r>
            <a:r>
              <a:rPr lang="en-US" dirty="0" err="1">
                <a:cs typeface="Arial" charset="0"/>
              </a:rPr>
              <a:t>Charlson</a:t>
            </a:r>
            <a:r>
              <a:rPr lang="en-US" dirty="0">
                <a:cs typeface="Arial" charset="0"/>
              </a:rPr>
              <a:t> Index) was included, with one-year (versus 30 day) mortality follow-up – results essentially unchanged</a:t>
            </a:r>
          </a:p>
          <a:p>
            <a:r>
              <a:rPr lang="en-US" dirty="0" smtClean="0"/>
              <a:t>revascularization </a:t>
            </a:r>
            <a:r>
              <a:rPr lang="en-US" dirty="0" smtClean="0">
                <a:cs typeface="Arial" charset="0"/>
              </a:rPr>
              <a:t>is also intended to relieve symptoms, but no health-related quality of life (</a:t>
            </a:r>
            <a:r>
              <a:rPr lang="en-US" dirty="0" err="1" smtClean="0">
                <a:cs typeface="Arial" charset="0"/>
              </a:rPr>
              <a:t>HRQoL</a:t>
            </a:r>
            <a:r>
              <a:rPr lang="en-US" dirty="0" smtClean="0">
                <a:cs typeface="Arial" charset="0"/>
              </a:rPr>
              <a:t>) data available</a:t>
            </a:r>
            <a:endParaRPr lang="en-US" dirty="0">
              <a:cs typeface="Arial" charset="0"/>
            </a:endParaRPr>
          </a:p>
        </p:txBody>
      </p:sp>
      <p:sp>
        <p:nvSpPr>
          <p:cNvPr id="3" name="Date Placeholder 2"/>
          <p:cNvSpPr>
            <a:spLocks noGrp="1"/>
          </p:cNvSpPr>
          <p:nvPr>
            <p:ph type="dt" sz="half" idx="10"/>
          </p:nvPr>
        </p:nvSpPr>
        <p:spPr/>
        <p:txBody>
          <a:bodyPr/>
          <a:lstStyle/>
          <a:p>
            <a:pPr>
              <a:defRPr/>
            </a:pPr>
            <a:fld id="{7EDB99C8-71A7-4D2C-A680-7C803AADF259}" type="datetime1">
              <a:rPr lang="en-US" smtClean="0"/>
              <a:t>4/28/2012</a:t>
            </a:fld>
            <a:endParaRPr lang="en-CA"/>
          </a:p>
        </p:txBody>
      </p:sp>
      <p:sp>
        <p:nvSpPr>
          <p:cNvPr id="5" name="Footer Placeholder 4"/>
          <p:cNvSpPr>
            <a:spLocks noGrp="1"/>
          </p:cNvSpPr>
          <p:nvPr>
            <p:ph type="ftr" sz="quarter" idx="11"/>
          </p:nvPr>
        </p:nvSpPr>
        <p:spPr/>
        <p:txBody>
          <a:bodyPr/>
          <a:lstStyle/>
          <a:p>
            <a:pPr>
              <a:defRPr/>
            </a:pPr>
            <a:r>
              <a:rPr lang="en-CA" smtClean="0"/>
              <a:t>Shades of Grey, Toronto</a:t>
            </a:r>
            <a:endParaRPr lang="en-CA"/>
          </a:p>
        </p:txBody>
      </p:sp>
      <p:sp>
        <p:nvSpPr>
          <p:cNvPr id="7" name="Slide Number Placeholder 6"/>
          <p:cNvSpPr>
            <a:spLocks noGrp="1"/>
          </p:cNvSpPr>
          <p:nvPr>
            <p:ph type="sldNum" sz="quarter" idx="12"/>
          </p:nvPr>
        </p:nvSpPr>
        <p:spPr/>
        <p:txBody>
          <a:bodyPr/>
          <a:lstStyle/>
          <a:p>
            <a:pPr>
              <a:defRPr/>
            </a:pPr>
            <a:fld id="{61B82CD2-B037-4E53-8F17-017D3C3E7A79}" type="slidenum">
              <a:rPr lang="en-CA" smtClean="0"/>
              <a:pPr>
                <a:defRPr/>
              </a:pPr>
              <a:t>28</a:t>
            </a:fld>
            <a:endParaRPr lang="en-CA"/>
          </a:p>
        </p:txBody>
      </p:sp>
    </p:spTree>
    <p:extLst>
      <p:ext uri="{BB962C8B-B14F-4D97-AF65-F5344CB8AC3E}">
        <p14:creationId xmlns:p14="http://schemas.microsoft.com/office/powerpoint/2010/main" val="170700830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bwMode="auto">
          <a:xfrm>
            <a:off x="685800" y="76200"/>
            <a:ext cx="7772400" cy="457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1000" dirty="0" smtClean="0"/>
              <a:t>“Wall of Ignorance”</a:t>
            </a:r>
          </a:p>
        </p:txBody>
      </p:sp>
      <p:pic>
        <p:nvPicPr>
          <p:cNvPr id="23558" name="Picture 3" descr="wall of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38" y="-86916"/>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3B41D989-CEBB-425A-BA5A-66A66AB7FFDF}" type="datetime1">
              <a:rPr lang="en-US" smtClean="0"/>
              <a:t>4/28/2012</a:t>
            </a:fld>
            <a:endParaRPr lang="en-CA"/>
          </a:p>
        </p:txBody>
      </p:sp>
      <p:sp>
        <p:nvSpPr>
          <p:cNvPr id="3" name="Footer Placeholder 2"/>
          <p:cNvSpPr>
            <a:spLocks noGrp="1"/>
          </p:cNvSpPr>
          <p:nvPr>
            <p:ph type="ftr" sz="quarter" idx="11"/>
          </p:nvPr>
        </p:nvSpPr>
        <p:spPr/>
        <p:txBody>
          <a:bodyPr/>
          <a:lstStyle/>
          <a:p>
            <a:pPr>
              <a:defRPr/>
            </a:pPr>
            <a:r>
              <a:rPr lang="en-CA" smtClean="0"/>
              <a:t>Shades of Grey, Toronto</a:t>
            </a:r>
            <a:endParaRPr lang="en-CA"/>
          </a:p>
        </p:txBody>
      </p:sp>
      <p:sp>
        <p:nvSpPr>
          <p:cNvPr id="7" name="Slide Number Placeholder 6"/>
          <p:cNvSpPr>
            <a:spLocks noGrp="1"/>
          </p:cNvSpPr>
          <p:nvPr>
            <p:ph type="sldNum" sz="quarter" idx="12"/>
          </p:nvPr>
        </p:nvSpPr>
        <p:spPr/>
        <p:txBody>
          <a:bodyPr/>
          <a:lstStyle/>
          <a:p>
            <a:pPr>
              <a:defRPr/>
            </a:pPr>
            <a:fld id="{61B82CD2-B037-4E53-8F17-017D3C3E7A79}" type="slidenum">
              <a:rPr lang="en-CA" smtClean="0"/>
              <a:pPr>
                <a:defRPr/>
              </a:pPr>
              <a:t>29</a:t>
            </a:fld>
            <a:endParaRPr lang="en-CA"/>
          </a:p>
        </p:txBody>
      </p:sp>
    </p:spTree>
    <p:extLst>
      <p:ext uri="{BB962C8B-B14F-4D97-AF65-F5344CB8AC3E}">
        <p14:creationId xmlns:p14="http://schemas.microsoft.com/office/powerpoint/2010/main" val="16476690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64" y="629816"/>
            <a:ext cx="7139136" cy="1143000"/>
          </a:xfrm>
        </p:spPr>
        <p:txBody>
          <a:bodyPr/>
          <a:lstStyle/>
          <a:p>
            <a:pPr algn="ctr"/>
            <a:r>
              <a:rPr lang="en-CA" dirty="0" smtClean="0"/>
              <a:t>Life Expectancy in Canada and Trends (years, 2006-2008)</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3551778"/>
              </p:ext>
            </p:extLst>
          </p:nvPr>
        </p:nvGraphicFramePr>
        <p:xfrm>
          <a:off x="251520" y="2420888"/>
          <a:ext cx="8686800" cy="3108960"/>
        </p:xfrm>
        <a:graphic>
          <a:graphicData uri="http://schemas.openxmlformats.org/drawingml/2006/table">
            <a:tbl>
              <a:tblPr firstRow="1" bandRow="1">
                <a:tableStyleId>{5C22544A-7EE6-4342-B048-85BDC9FD1C3A}</a:tableStyleId>
              </a:tblPr>
              <a:tblGrid>
                <a:gridCol w="5904656"/>
                <a:gridCol w="1224136"/>
                <a:gridCol w="1558008"/>
              </a:tblGrid>
              <a:tr h="370840">
                <a:tc>
                  <a:txBody>
                    <a:bodyPr/>
                    <a:lstStyle/>
                    <a:p>
                      <a:endParaRPr lang="en-CA" dirty="0"/>
                    </a:p>
                  </a:txBody>
                  <a:tcPr/>
                </a:tc>
                <a:tc>
                  <a:txBody>
                    <a:bodyPr/>
                    <a:lstStyle/>
                    <a:p>
                      <a:pPr algn="ctr"/>
                      <a:r>
                        <a:rPr lang="en-CA" sz="2800" dirty="0" smtClean="0">
                          <a:solidFill>
                            <a:schemeClr val="tx1"/>
                          </a:solidFill>
                        </a:rPr>
                        <a:t>Men</a:t>
                      </a:r>
                      <a:endParaRPr lang="en-CA" sz="2800" dirty="0">
                        <a:solidFill>
                          <a:schemeClr val="tx1"/>
                        </a:solidFill>
                      </a:endParaRPr>
                    </a:p>
                  </a:txBody>
                  <a:tcPr/>
                </a:tc>
                <a:tc>
                  <a:txBody>
                    <a:bodyPr/>
                    <a:lstStyle/>
                    <a:p>
                      <a:pPr algn="ctr"/>
                      <a:r>
                        <a:rPr lang="en-CA" sz="2800" dirty="0" smtClean="0">
                          <a:solidFill>
                            <a:schemeClr val="tx1"/>
                          </a:solidFill>
                        </a:rPr>
                        <a:t>Women</a:t>
                      </a:r>
                      <a:endParaRPr lang="en-CA" sz="2800" dirty="0">
                        <a:solidFill>
                          <a:schemeClr val="tx1"/>
                        </a:solidFill>
                      </a:endParaRPr>
                    </a:p>
                  </a:txBody>
                  <a:tcPr/>
                </a:tc>
              </a:tr>
              <a:tr h="370840">
                <a:tc>
                  <a:txBody>
                    <a:bodyPr/>
                    <a:lstStyle/>
                    <a:p>
                      <a:r>
                        <a:rPr lang="en-CA" sz="2800" dirty="0" smtClean="0">
                          <a:latin typeface="+mn-lt"/>
                        </a:rPr>
                        <a:t>Life Expectancy at Birth</a:t>
                      </a:r>
                      <a:endParaRPr lang="en-CA" sz="2800" dirty="0">
                        <a:latin typeface="+mn-lt"/>
                      </a:endParaRPr>
                    </a:p>
                  </a:txBody>
                  <a:tcPr/>
                </a:tc>
                <a:tc>
                  <a:txBody>
                    <a:bodyPr/>
                    <a:lstStyle/>
                    <a:p>
                      <a:pPr algn="r" fontAlgn="ctr"/>
                      <a:r>
                        <a:rPr lang="en-CA" sz="2800" b="0" i="0" u="none" strike="noStrike" dirty="0">
                          <a:solidFill>
                            <a:srgbClr val="000000"/>
                          </a:solidFill>
                          <a:effectLst/>
                          <a:latin typeface="+mn-lt"/>
                        </a:rPr>
                        <a:t>78.5</a:t>
                      </a:r>
                    </a:p>
                  </a:txBody>
                  <a:tcPr marL="9525" marR="85725" marT="9525" marB="0" anchor="ctr"/>
                </a:tc>
                <a:tc>
                  <a:txBody>
                    <a:bodyPr/>
                    <a:lstStyle/>
                    <a:p>
                      <a:pPr algn="r" fontAlgn="ctr"/>
                      <a:r>
                        <a:rPr lang="en-CA" sz="2800" b="0" i="0" u="none" strike="noStrike" dirty="0">
                          <a:solidFill>
                            <a:srgbClr val="000000"/>
                          </a:solidFill>
                          <a:effectLst/>
                          <a:latin typeface="+mn-lt"/>
                        </a:rPr>
                        <a:t>83.1</a:t>
                      </a:r>
                    </a:p>
                  </a:txBody>
                  <a:tcPr marL="9525" marR="85725" marT="9525" marB="0" anchor="ctr"/>
                </a:tc>
              </a:tr>
              <a:tr h="370840">
                <a:tc>
                  <a:txBody>
                    <a:bodyPr/>
                    <a:lstStyle/>
                    <a:p>
                      <a:r>
                        <a:rPr lang="en-CA" sz="2800" dirty="0" smtClean="0">
                          <a:latin typeface="+mn-lt"/>
                        </a:rPr>
                        <a:t>   recent increase per decade</a:t>
                      </a:r>
                      <a:endParaRPr lang="en-CA" sz="2800" dirty="0">
                        <a:latin typeface="+mn-lt"/>
                      </a:endParaRPr>
                    </a:p>
                  </a:txBody>
                  <a:tcPr/>
                </a:tc>
                <a:tc>
                  <a:txBody>
                    <a:bodyPr/>
                    <a:lstStyle/>
                    <a:p>
                      <a:pPr algn="r"/>
                      <a:r>
                        <a:rPr lang="en-CA" sz="2800" dirty="0" smtClean="0">
                          <a:latin typeface="+mn-lt"/>
                        </a:rPr>
                        <a:t>2.9</a:t>
                      </a:r>
                      <a:endParaRPr lang="en-CA" sz="2800" dirty="0">
                        <a:latin typeface="+mn-lt"/>
                      </a:endParaRPr>
                    </a:p>
                  </a:txBody>
                  <a:tcPr/>
                </a:tc>
                <a:tc>
                  <a:txBody>
                    <a:bodyPr/>
                    <a:lstStyle/>
                    <a:p>
                      <a:pPr algn="r"/>
                      <a:r>
                        <a:rPr lang="en-CA" sz="2800" dirty="0" smtClean="0">
                          <a:latin typeface="+mn-lt"/>
                        </a:rPr>
                        <a:t>1.8</a:t>
                      </a:r>
                      <a:endParaRPr lang="en-CA" sz="2800" dirty="0">
                        <a:latin typeface="+mn-lt"/>
                      </a:endParaRPr>
                    </a:p>
                  </a:txBody>
                  <a:tcPr/>
                </a:tc>
              </a:tr>
              <a:tr h="370840">
                <a:tc>
                  <a:txBody>
                    <a:bodyPr/>
                    <a:lstStyle/>
                    <a:p>
                      <a:r>
                        <a:rPr lang="en-CA" sz="2800" dirty="0" smtClean="0">
                          <a:latin typeface="+mn-lt"/>
                        </a:rPr>
                        <a:t>Life Expectancy at Age</a:t>
                      </a:r>
                      <a:r>
                        <a:rPr lang="en-CA" sz="2800" baseline="0" dirty="0" smtClean="0">
                          <a:latin typeface="+mn-lt"/>
                        </a:rPr>
                        <a:t> 65 - Years</a:t>
                      </a:r>
                      <a:endParaRPr lang="en-CA" sz="2800" dirty="0">
                        <a:latin typeface="+mn-lt"/>
                      </a:endParaRPr>
                    </a:p>
                  </a:txBody>
                  <a:tcPr/>
                </a:tc>
                <a:tc>
                  <a:txBody>
                    <a:bodyPr/>
                    <a:lstStyle/>
                    <a:p>
                      <a:pPr algn="r" fontAlgn="ctr"/>
                      <a:r>
                        <a:rPr lang="en-CA" sz="2800" b="0" i="0" u="none" strike="noStrike" dirty="0">
                          <a:solidFill>
                            <a:srgbClr val="000000"/>
                          </a:solidFill>
                          <a:effectLst/>
                          <a:latin typeface="+mn-lt"/>
                        </a:rPr>
                        <a:t>18.3</a:t>
                      </a:r>
                    </a:p>
                  </a:txBody>
                  <a:tcPr marL="9525" marR="85725" marT="9525" marB="0" anchor="ctr"/>
                </a:tc>
                <a:tc>
                  <a:txBody>
                    <a:bodyPr/>
                    <a:lstStyle/>
                    <a:p>
                      <a:pPr algn="r" fontAlgn="ctr"/>
                      <a:r>
                        <a:rPr lang="en-CA" sz="2800" b="0" i="0" u="none" strike="noStrike" dirty="0">
                          <a:solidFill>
                            <a:srgbClr val="000000"/>
                          </a:solidFill>
                          <a:effectLst/>
                          <a:latin typeface="+mn-lt"/>
                        </a:rPr>
                        <a:t>21.5</a:t>
                      </a:r>
                    </a:p>
                  </a:txBody>
                  <a:tcPr marL="9525" marR="85725" marT="9525" marB="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dirty="0" smtClean="0">
                          <a:latin typeface="+mn-lt"/>
                        </a:rPr>
                        <a:t>Life Expectancy at Age</a:t>
                      </a:r>
                      <a:r>
                        <a:rPr lang="en-CA" sz="2800" baseline="0" dirty="0" smtClean="0">
                          <a:latin typeface="+mn-lt"/>
                        </a:rPr>
                        <a:t> 65 - Age</a:t>
                      </a:r>
                      <a:endParaRPr lang="en-CA" sz="2800" dirty="0" smtClean="0">
                        <a:latin typeface="+mn-lt"/>
                      </a:endParaRPr>
                    </a:p>
                  </a:txBody>
                  <a:tcPr/>
                </a:tc>
                <a:tc>
                  <a:txBody>
                    <a:bodyPr/>
                    <a:lstStyle/>
                    <a:p>
                      <a:pPr algn="r" fontAlgn="b"/>
                      <a:r>
                        <a:rPr lang="en-CA" sz="2800" b="0" i="0" u="none" strike="noStrike" dirty="0">
                          <a:solidFill>
                            <a:srgbClr val="000000"/>
                          </a:solidFill>
                          <a:effectLst/>
                          <a:latin typeface="+mn-lt"/>
                        </a:rPr>
                        <a:t>83.3</a:t>
                      </a:r>
                    </a:p>
                  </a:txBody>
                  <a:tcPr marL="9525" marR="9525" marT="9525" marB="0" anchor="b"/>
                </a:tc>
                <a:tc>
                  <a:txBody>
                    <a:bodyPr/>
                    <a:lstStyle/>
                    <a:p>
                      <a:pPr algn="r" fontAlgn="b"/>
                      <a:r>
                        <a:rPr lang="en-CA" sz="2800" b="0" i="0" u="none" strike="noStrike" dirty="0">
                          <a:solidFill>
                            <a:srgbClr val="000000"/>
                          </a:solidFill>
                          <a:effectLst/>
                          <a:latin typeface="+mn-lt"/>
                        </a:rPr>
                        <a:t>86.5</a:t>
                      </a:r>
                    </a:p>
                  </a:txBody>
                  <a:tcPr marL="9525" marR="9525" marT="9525" marB="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dirty="0" smtClean="0">
                          <a:latin typeface="+mn-lt"/>
                        </a:rPr>
                        <a:t>   recent increase per decade</a:t>
                      </a:r>
                    </a:p>
                  </a:txBody>
                  <a:tcPr/>
                </a:tc>
                <a:tc>
                  <a:txBody>
                    <a:bodyPr/>
                    <a:lstStyle/>
                    <a:p>
                      <a:pPr algn="r"/>
                      <a:r>
                        <a:rPr lang="en-CA" sz="2800" dirty="0" smtClean="0">
                          <a:latin typeface="+mn-lt"/>
                        </a:rPr>
                        <a:t>2.0</a:t>
                      </a:r>
                      <a:endParaRPr lang="en-CA" sz="2800" dirty="0">
                        <a:latin typeface="+mn-lt"/>
                      </a:endParaRPr>
                    </a:p>
                  </a:txBody>
                  <a:tcPr/>
                </a:tc>
                <a:tc>
                  <a:txBody>
                    <a:bodyPr/>
                    <a:lstStyle/>
                    <a:p>
                      <a:pPr algn="r"/>
                      <a:r>
                        <a:rPr lang="en-CA" sz="2800" dirty="0" smtClean="0">
                          <a:latin typeface="+mn-lt"/>
                        </a:rPr>
                        <a:t>1.0</a:t>
                      </a:r>
                      <a:endParaRPr lang="en-CA" sz="2800" dirty="0">
                        <a:latin typeface="+mn-lt"/>
                      </a:endParaRPr>
                    </a:p>
                  </a:txBody>
                  <a:tcPr/>
                </a:tc>
              </a:tr>
            </a:tbl>
          </a:graphicData>
        </a:graphic>
      </p:graphicFrame>
      <p:sp>
        <p:nvSpPr>
          <p:cNvPr id="6" name="TextBox 5"/>
          <p:cNvSpPr txBox="1"/>
          <p:nvPr/>
        </p:nvSpPr>
        <p:spPr>
          <a:xfrm>
            <a:off x="755576" y="5949280"/>
            <a:ext cx="3456384" cy="369332"/>
          </a:xfrm>
          <a:prstGeom prst="rect">
            <a:avLst/>
          </a:prstGeom>
          <a:noFill/>
        </p:spPr>
        <p:txBody>
          <a:bodyPr wrap="square" rtlCol="0">
            <a:spAutoFit/>
          </a:bodyPr>
          <a:lstStyle/>
          <a:p>
            <a:r>
              <a:rPr lang="en-CA" dirty="0"/>
              <a:t>S</a:t>
            </a:r>
            <a:r>
              <a:rPr lang="en-CA" dirty="0" smtClean="0"/>
              <a:t>ource: Statistics Canada</a:t>
            </a:r>
            <a:endParaRPr lang="en-CA" dirty="0"/>
          </a:p>
        </p:txBody>
      </p:sp>
      <p:sp>
        <p:nvSpPr>
          <p:cNvPr id="3" name="Date Placeholder 2"/>
          <p:cNvSpPr>
            <a:spLocks noGrp="1"/>
          </p:cNvSpPr>
          <p:nvPr>
            <p:ph type="dt" sz="half" idx="10"/>
          </p:nvPr>
        </p:nvSpPr>
        <p:spPr/>
        <p:txBody>
          <a:bodyPr/>
          <a:lstStyle/>
          <a:p>
            <a:pPr>
              <a:defRPr/>
            </a:pPr>
            <a:fld id="{E73984E1-C01D-4A5A-A699-2E4A5B3AC951}" type="datetime1">
              <a:rPr lang="en-US" smtClean="0"/>
              <a:t>4/28/2012</a:t>
            </a:fld>
            <a:endParaRPr lang="en-CA"/>
          </a:p>
        </p:txBody>
      </p:sp>
      <p:sp>
        <p:nvSpPr>
          <p:cNvPr id="4" name="Footer Placeholder 3"/>
          <p:cNvSpPr>
            <a:spLocks noGrp="1"/>
          </p:cNvSpPr>
          <p:nvPr>
            <p:ph type="ftr" sz="quarter" idx="11"/>
          </p:nvPr>
        </p:nvSpPr>
        <p:spPr/>
        <p:txBody>
          <a:bodyPr/>
          <a:lstStyle/>
          <a:p>
            <a:pPr>
              <a:defRPr/>
            </a:pPr>
            <a:r>
              <a:rPr lang="en-CA" smtClean="0"/>
              <a:t>Shades of Grey, Toronto</a:t>
            </a:r>
            <a:endParaRPr lang="en-CA"/>
          </a:p>
        </p:txBody>
      </p:sp>
      <p:sp>
        <p:nvSpPr>
          <p:cNvPr id="7" name="Slide Number Placeholder 6"/>
          <p:cNvSpPr>
            <a:spLocks noGrp="1"/>
          </p:cNvSpPr>
          <p:nvPr>
            <p:ph type="sldNum" sz="quarter" idx="12"/>
          </p:nvPr>
        </p:nvSpPr>
        <p:spPr/>
        <p:txBody>
          <a:bodyPr/>
          <a:lstStyle/>
          <a:p>
            <a:pPr>
              <a:defRPr/>
            </a:pPr>
            <a:fld id="{61B82CD2-B037-4E53-8F17-017D3C3E7A79}" type="slidenum">
              <a:rPr lang="en-CA" smtClean="0"/>
              <a:pPr>
                <a:defRPr/>
              </a:pPr>
              <a:t>3</a:t>
            </a:fld>
            <a:endParaRPr lang="en-CA"/>
          </a:p>
        </p:txBody>
      </p:sp>
    </p:spTree>
    <p:extLst>
      <p:ext uri="{BB962C8B-B14F-4D97-AF65-F5344CB8AC3E}">
        <p14:creationId xmlns:p14="http://schemas.microsoft.com/office/powerpoint/2010/main" val="786684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90066"/>
          </a:xfrm>
        </p:spPr>
        <p:txBody>
          <a:bodyPr/>
          <a:lstStyle/>
          <a:p>
            <a:r>
              <a:rPr lang="en-CA" dirty="0"/>
              <a:t>C</a:t>
            </a:r>
            <a:r>
              <a:rPr lang="en-CA" dirty="0" smtClean="0"/>
              <a:t>oncluding Comments</a:t>
            </a:r>
            <a:endParaRPr lang="en-CA" dirty="0"/>
          </a:p>
        </p:txBody>
      </p:sp>
      <p:sp>
        <p:nvSpPr>
          <p:cNvPr id="3" name="Content Placeholder 2"/>
          <p:cNvSpPr>
            <a:spLocks noGrp="1"/>
          </p:cNvSpPr>
          <p:nvPr>
            <p:ph idx="1"/>
          </p:nvPr>
        </p:nvSpPr>
        <p:spPr>
          <a:xfrm>
            <a:off x="539552" y="692696"/>
            <a:ext cx="8352928" cy="5760640"/>
          </a:xfrm>
        </p:spPr>
        <p:txBody>
          <a:bodyPr/>
          <a:lstStyle/>
          <a:p>
            <a:r>
              <a:rPr lang="en-CA" sz="2400" dirty="0" smtClean="0"/>
              <a:t>demography – challenges, yes;  doom, </a:t>
            </a:r>
            <a:r>
              <a:rPr lang="en-CA" sz="2400" u="sng" dirty="0" smtClean="0"/>
              <a:t>not</a:t>
            </a:r>
          </a:p>
          <a:p>
            <a:pPr lvl="1"/>
            <a:r>
              <a:rPr lang="en-CA" dirty="0" smtClean="0"/>
              <a:t>count of seniors – will double</a:t>
            </a:r>
          </a:p>
          <a:p>
            <a:pPr lvl="1"/>
            <a:r>
              <a:rPr lang="en-CA" dirty="0" smtClean="0"/>
              <a:t>trend in “economic dependency” – manageable</a:t>
            </a:r>
          </a:p>
          <a:p>
            <a:r>
              <a:rPr lang="en-CA" sz="2400" dirty="0" smtClean="0"/>
              <a:t>workplace pension plans (RPPs) – big changes not (yet) visible in current data, though trends emerging</a:t>
            </a:r>
          </a:p>
          <a:p>
            <a:r>
              <a:rPr lang="en-CA" sz="2400" dirty="0" smtClean="0"/>
              <a:t>retirement income adequacy – for middle 50% of baby boomers, about half will face at least 25% NET decline</a:t>
            </a:r>
          </a:p>
          <a:p>
            <a:r>
              <a:rPr lang="en-CA" sz="2400" dirty="0" smtClean="0"/>
              <a:t>health care – major issues</a:t>
            </a:r>
          </a:p>
          <a:p>
            <a:pPr lvl="1"/>
            <a:r>
              <a:rPr lang="en-CA" dirty="0" smtClean="0"/>
              <a:t>costs not under control or even well understood</a:t>
            </a:r>
          </a:p>
          <a:p>
            <a:pPr lvl="1"/>
            <a:r>
              <a:rPr lang="en-CA" dirty="0" smtClean="0"/>
              <a:t>“wading in waste” (CEO, Saskatoon) / “30% unnecessary” (CEO Ottawa Hospital) / “doing the right thing right” - </a:t>
            </a:r>
            <a:r>
              <a:rPr lang="en-CA" u="sng" dirty="0" smtClean="0"/>
              <a:t>not</a:t>
            </a:r>
          </a:p>
          <a:p>
            <a:pPr lvl="1"/>
            <a:r>
              <a:rPr lang="en-CA" dirty="0" smtClean="0"/>
              <a:t>information systems still in dark ages (privacy chill, medical associations, </a:t>
            </a:r>
            <a:r>
              <a:rPr lang="en-CA" dirty="0" err="1" smtClean="0"/>
              <a:t>Infoway</a:t>
            </a:r>
            <a:r>
              <a:rPr lang="en-CA" dirty="0" smtClean="0"/>
              <a:t> et al., where are you?)</a:t>
            </a:r>
            <a:endParaRPr lang="en-CA" dirty="0"/>
          </a:p>
        </p:txBody>
      </p:sp>
      <p:sp>
        <p:nvSpPr>
          <p:cNvPr id="4" name="Date Placeholder 3"/>
          <p:cNvSpPr>
            <a:spLocks noGrp="1"/>
          </p:cNvSpPr>
          <p:nvPr>
            <p:ph type="dt" sz="half" idx="10"/>
          </p:nvPr>
        </p:nvSpPr>
        <p:spPr/>
        <p:txBody>
          <a:bodyPr/>
          <a:lstStyle/>
          <a:p>
            <a:pPr>
              <a:defRPr/>
            </a:pPr>
            <a:fld id="{7700EEA5-7AB0-498B-89E5-53C566183E80}" type="datetime1">
              <a:rPr lang="en-US" smtClean="0"/>
              <a:t>4/28/2012</a:t>
            </a:fld>
            <a:endParaRPr lang="en-CA"/>
          </a:p>
        </p:txBody>
      </p:sp>
      <p:sp>
        <p:nvSpPr>
          <p:cNvPr id="5" name="Footer Placeholder 4"/>
          <p:cNvSpPr>
            <a:spLocks noGrp="1"/>
          </p:cNvSpPr>
          <p:nvPr>
            <p:ph type="ftr" sz="quarter" idx="11"/>
          </p:nvPr>
        </p:nvSpPr>
        <p:spPr/>
        <p:txBody>
          <a:bodyPr/>
          <a:lstStyle/>
          <a:p>
            <a:pPr>
              <a:defRPr/>
            </a:pPr>
            <a:r>
              <a:rPr lang="en-CA" smtClean="0"/>
              <a:t>Shades of Grey, Toronto</a:t>
            </a:r>
            <a:endParaRPr lang="en-CA"/>
          </a:p>
        </p:txBody>
      </p:sp>
      <p:sp>
        <p:nvSpPr>
          <p:cNvPr id="6" name="Slide Number Placeholder 5"/>
          <p:cNvSpPr>
            <a:spLocks noGrp="1"/>
          </p:cNvSpPr>
          <p:nvPr>
            <p:ph type="sldNum" sz="quarter" idx="12"/>
          </p:nvPr>
        </p:nvSpPr>
        <p:spPr/>
        <p:txBody>
          <a:bodyPr/>
          <a:lstStyle/>
          <a:p>
            <a:pPr>
              <a:defRPr/>
            </a:pPr>
            <a:fld id="{61B82CD2-B037-4E53-8F17-017D3C3E7A79}" type="slidenum">
              <a:rPr lang="en-CA" smtClean="0"/>
              <a:pPr>
                <a:defRPr/>
              </a:pPr>
              <a:t>30</a:t>
            </a:fld>
            <a:endParaRPr lang="en-CA"/>
          </a:p>
        </p:txBody>
      </p:sp>
    </p:spTree>
    <p:extLst>
      <p:ext uri="{BB962C8B-B14F-4D97-AF65-F5344CB8AC3E}">
        <p14:creationId xmlns:p14="http://schemas.microsoft.com/office/powerpoint/2010/main" val="28140504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ctr"/>
            <a:r>
              <a:rPr lang="en-CA" dirty="0" smtClean="0"/>
              <a:t>Life Expectancy (LE) and Health-Adjusted Life Expectancy (HALE) by Income Decile (years – 50, ~2000)</a:t>
            </a: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963" y="1849516"/>
            <a:ext cx="4535541" cy="455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2" y="1849516"/>
            <a:ext cx="4537418" cy="46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91680" y="1628800"/>
            <a:ext cx="1152128" cy="369332"/>
          </a:xfrm>
          <a:prstGeom prst="rect">
            <a:avLst/>
          </a:prstGeom>
          <a:noFill/>
        </p:spPr>
        <p:txBody>
          <a:bodyPr wrap="square" rtlCol="0">
            <a:spAutoFit/>
          </a:bodyPr>
          <a:lstStyle/>
          <a:p>
            <a:pPr algn="ctr"/>
            <a:r>
              <a:rPr lang="en-CA" dirty="0" smtClean="0"/>
              <a:t>Men</a:t>
            </a:r>
            <a:endParaRPr lang="en-CA" dirty="0"/>
          </a:p>
        </p:txBody>
      </p:sp>
      <p:sp>
        <p:nvSpPr>
          <p:cNvPr id="10" name="TextBox 9"/>
          <p:cNvSpPr txBox="1"/>
          <p:nvPr/>
        </p:nvSpPr>
        <p:spPr>
          <a:xfrm>
            <a:off x="6372200" y="1628800"/>
            <a:ext cx="1152128" cy="369332"/>
          </a:xfrm>
          <a:prstGeom prst="rect">
            <a:avLst/>
          </a:prstGeom>
          <a:noFill/>
        </p:spPr>
        <p:txBody>
          <a:bodyPr wrap="square" rtlCol="0">
            <a:spAutoFit/>
          </a:bodyPr>
          <a:lstStyle/>
          <a:p>
            <a:pPr algn="ctr"/>
            <a:r>
              <a:rPr lang="en-CA" dirty="0" smtClean="0"/>
              <a:t>Women</a:t>
            </a:r>
            <a:endParaRPr lang="en-CA" dirty="0"/>
          </a:p>
        </p:txBody>
      </p:sp>
      <p:sp>
        <p:nvSpPr>
          <p:cNvPr id="11" name="TextBox 10"/>
          <p:cNvSpPr txBox="1"/>
          <p:nvPr/>
        </p:nvSpPr>
        <p:spPr>
          <a:xfrm>
            <a:off x="1691680" y="6453336"/>
            <a:ext cx="5832648" cy="369332"/>
          </a:xfrm>
          <a:prstGeom prst="rect">
            <a:avLst/>
          </a:prstGeom>
          <a:noFill/>
        </p:spPr>
        <p:txBody>
          <a:bodyPr wrap="square" rtlCol="0">
            <a:spAutoFit/>
          </a:bodyPr>
          <a:lstStyle/>
          <a:p>
            <a:pPr algn="ctr"/>
            <a:r>
              <a:rPr lang="en-CA" dirty="0" smtClean="0"/>
              <a:t>Source:  McIntosh et al., 2009</a:t>
            </a:r>
            <a:endParaRPr lang="en-CA" dirty="0"/>
          </a:p>
        </p:txBody>
      </p:sp>
      <p:cxnSp>
        <p:nvCxnSpPr>
          <p:cNvPr id="9" name="Straight Connector 8"/>
          <p:cNvCxnSpPr/>
          <p:nvPr/>
        </p:nvCxnSpPr>
        <p:spPr bwMode="auto">
          <a:xfrm flipV="1">
            <a:off x="724044" y="2924944"/>
            <a:ext cx="3528392" cy="648072"/>
          </a:xfrm>
          <a:prstGeom prst="line">
            <a:avLst/>
          </a:prstGeom>
          <a:solidFill>
            <a:srgbClr val="FFFFFF"/>
          </a:solidFill>
          <a:ln w="63500" cap="flat" cmpd="sng" algn="ctr">
            <a:solidFill>
              <a:srgbClr val="FF0000"/>
            </a:solidFill>
            <a:prstDash val="sysDot"/>
            <a:round/>
            <a:headEnd type="none" w="med" len="med"/>
            <a:tailEnd type="none" w="med" len="med"/>
          </a:ln>
          <a:effectLst/>
        </p:spPr>
      </p:cxnSp>
      <p:cxnSp>
        <p:nvCxnSpPr>
          <p:cNvPr id="16" name="Straight Connector 15"/>
          <p:cNvCxnSpPr/>
          <p:nvPr/>
        </p:nvCxnSpPr>
        <p:spPr bwMode="auto">
          <a:xfrm flipV="1">
            <a:off x="5260548" y="2436654"/>
            <a:ext cx="3528392" cy="360040"/>
          </a:xfrm>
          <a:prstGeom prst="line">
            <a:avLst/>
          </a:prstGeom>
          <a:solidFill>
            <a:srgbClr val="FFFFFF"/>
          </a:solidFill>
          <a:ln w="63500" cap="flat" cmpd="sng" algn="ctr">
            <a:solidFill>
              <a:srgbClr val="FF0000"/>
            </a:solidFill>
            <a:prstDash val="sysDot"/>
            <a:round/>
            <a:headEnd type="none" w="med" len="med"/>
            <a:tailEnd type="none" w="med" len="med"/>
          </a:ln>
          <a:effectLst/>
        </p:spPr>
      </p:cxnSp>
      <p:cxnSp>
        <p:nvCxnSpPr>
          <p:cNvPr id="19" name="Straight Connector 18"/>
          <p:cNvCxnSpPr/>
          <p:nvPr/>
        </p:nvCxnSpPr>
        <p:spPr bwMode="auto">
          <a:xfrm flipV="1">
            <a:off x="724044" y="3861048"/>
            <a:ext cx="1579247" cy="792088"/>
          </a:xfrm>
          <a:prstGeom prst="line">
            <a:avLst/>
          </a:prstGeom>
          <a:solidFill>
            <a:srgbClr val="FFFFFF"/>
          </a:solidFill>
          <a:ln w="63500" cap="flat" cmpd="sng" algn="ctr">
            <a:solidFill>
              <a:srgbClr val="0070C0"/>
            </a:solidFill>
            <a:prstDash val="sysDot"/>
            <a:round/>
            <a:headEnd type="none" w="med" len="med"/>
            <a:tailEnd type="none" w="med" len="med"/>
          </a:ln>
          <a:effectLst/>
        </p:spPr>
      </p:cxnSp>
      <p:cxnSp>
        <p:nvCxnSpPr>
          <p:cNvPr id="20" name="Straight Connector 19"/>
          <p:cNvCxnSpPr/>
          <p:nvPr/>
        </p:nvCxnSpPr>
        <p:spPr bwMode="auto">
          <a:xfrm flipV="1">
            <a:off x="5260548" y="3573016"/>
            <a:ext cx="1111652" cy="555968"/>
          </a:xfrm>
          <a:prstGeom prst="line">
            <a:avLst/>
          </a:prstGeom>
          <a:solidFill>
            <a:srgbClr val="FFFFFF"/>
          </a:solidFill>
          <a:ln w="63500" cap="flat" cmpd="sng" algn="ctr">
            <a:solidFill>
              <a:srgbClr val="0070C0"/>
            </a:solidFill>
            <a:prstDash val="sysDot"/>
            <a:round/>
            <a:headEnd type="none" w="med" len="med"/>
            <a:tailEnd type="none" w="med" len="med"/>
          </a:ln>
          <a:effectLst/>
        </p:spPr>
      </p:cxnSp>
      <p:cxnSp>
        <p:nvCxnSpPr>
          <p:cNvPr id="27" name="Straight Connector 26"/>
          <p:cNvCxnSpPr/>
          <p:nvPr/>
        </p:nvCxnSpPr>
        <p:spPr bwMode="auto">
          <a:xfrm flipV="1">
            <a:off x="6459974" y="3202928"/>
            <a:ext cx="2328966" cy="277984"/>
          </a:xfrm>
          <a:prstGeom prst="line">
            <a:avLst/>
          </a:prstGeom>
          <a:solidFill>
            <a:srgbClr val="FFFFFF"/>
          </a:solidFill>
          <a:ln w="63500" cap="flat" cmpd="sng" algn="ctr">
            <a:solidFill>
              <a:srgbClr val="0070C0"/>
            </a:solidFill>
            <a:prstDash val="sysDot"/>
            <a:round/>
            <a:headEnd type="none" w="med" len="med"/>
            <a:tailEnd type="none" w="med" len="med"/>
          </a:ln>
          <a:effectLst/>
        </p:spPr>
      </p:cxnSp>
      <p:cxnSp>
        <p:nvCxnSpPr>
          <p:cNvPr id="29" name="Straight Connector 28"/>
          <p:cNvCxnSpPr/>
          <p:nvPr/>
        </p:nvCxnSpPr>
        <p:spPr bwMode="auto">
          <a:xfrm flipV="1">
            <a:off x="2315042" y="3341920"/>
            <a:ext cx="1937394" cy="519128"/>
          </a:xfrm>
          <a:prstGeom prst="line">
            <a:avLst/>
          </a:prstGeom>
          <a:solidFill>
            <a:srgbClr val="FFFFFF"/>
          </a:solidFill>
          <a:ln w="63500" cap="flat" cmpd="sng" algn="ctr">
            <a:solidFill>
              <a:srgbClr val="0070C0"/>
            </a:solidFill>
            <a:prstDash val="sysDot"/>
            <a:round/>
            <a:headEnd type="none" w="med" len="med"/>
            <a:tailEnd type="none" w="med" len="med"/>
          </a:ln>
          <a:effectLst/>
        </p:spPr>
      </p:cxnSp>
      <p:sp>
        <p:nvSpPr>
          <p:cNvPr id="3" name="Date Placeholder 2"/>
          <p:cNvSpPr>
            <a:spLocks noGrp="1"/>
          </p:cNvSpPr>
          <p:nvPr>
            <p:ph type="dt" sz="half" idx="10"/>
          </p:nvPr>
        </p:nvSpPr>
        <p:spPr/>
        <p:txBody>
          <a:bodyPr/>
          <a:lstStyle/>
          <a:p>
            <a:pPr>
              <a:defRPr/>
            </a:pPr>
            <a:fld id="{74EC27F4-7AF2-46FD-8FCF-37D51DAB23E4}" type="datetime1">
              <a:rPr lang="en-US" smtClean="0"/>
              <a:t>4/28/2012</a:t>
            </a:fld>
            <a:endParaRPr lang="en-CA"/>
          </a:p>
        </p:txBody>
      </p:sp>
      <p:sp>
        <p:nvSpPr>
          <p:cNvPr id="4" name="Footer Placeholder 3"/>
          <p:cNvSpPr>
            <a:spLocks noGrp="1"/>
          </p:cNvSpPr>
          <p:nvPr>
            <p:ph type="ftr" sz="quarter" idx="11"/>
          </p:nvPr>
        </p:nvSpPr>
        <p:spPr/>
        <p:txBody>
          <a:bodyPr/>
          <a:lstStyle/>
          <a:p>
            <a:pPr>
              <a:defRPr/>
            </a:pPr>
            <a:r>
              <a:rPr lang="en-CA" smtClean="0"/>
              <a:t>Shades of Grey, Toronto</a:t>
            </a:r>
            <a:endParaRPr lang="en-CA"/>
          </a:p>
        </p:txBody>
      </p:sp>
      <p:sp>
        <p:nvSpPr>
          <p:cNvPr id="5" name="Slide Number Placeholder 4"/>
          <p:cNvSpPr>
            <a:spLocks noGrp="1"/>
          </p:cNvSpPr>
          <p:nvPr>
            <p:ph type="sldNum" sz="quarter" idx="12"/>
          </p:nvPr>
        </p:nvSpPr>
        <p:spPr/>
        <p:txBody>
          <a:bodyPr/>
          <a:lstStyle/>
          <a:p>
            <a:pPr>
              <a:defRPr/>
            </a:pPr>
            <a:fld id="{61B82CD2-B037-4E53-8F17-017D3C3E7A79}" type="slidenum">
              <a:rPr lang="en-CA" smtClean="0"/>
              <a:pPr>
                <a:defRPr/>
              </a:pPr>
              <a:t>4</a:t>
            </a:fld>
            <a:endParaRPr lang="en-CA"/>
          </a:p>
        </p:txBody>
      </p:sp>
    </p:spTree>
    <p:extLst>
      <p:ext uri="{BB962C8B-B14F-4D97-AF65-F5344CB8AC3E}">
        <p14:creationId xmlns:p14="http://schemas.microsoft.com/office/powerpoint/2010/main" val="27519361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a:xfrm>
            <a:off x="6588125" y="6597650"/>
            <a:ext cx="2133600" cy="258763"/>
          </a:xfrm>
        </p:spPr>
        <p:txBody>
          <a:bodyPr/>
          <a:lstStyle/>
          <a:p>
            <a:pPr>
              <a:defRPr/>
            </a:pPr>
            <a:fld id="{E3B7C3AC-190B-4308-8281-8142D456833D}" type="datetime1">
              <a:rPr lang="en-US" smtClean="0"/>
              <a:t>4/28/2012</a:t>
            </a:fld>
            <a:endParaRPr lang="en-CA"/>
          </a:p>
        </p:txBody>
      </p:sp>
      <p:sp>
        <p:nvSpPr>
          <p:cNvPr id="8"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graphicFrame>
        <p:nvGraphicFramePr>
          <p:cNvPr id="2" name="Object 2"/>
          <p:cNvGraphicFramePr>
            <a:graphicFrameLocks noChangeAspect="1"/>
          </p:cNvGraphicFramePr>
          <p:nvPr>
            <p:extLst>
              <p:ext uri="{D42A27DB-BD31-4B8C-83A1-F6EECF244321}">
                <p14:modId xmlns:p14="http://schemas.microsoft.com/office/powerpoint/2010/main" val="1014805179"/>
              </p:ext>
            </p:extLst>
          </p:nvPr>
        </p:nvGraphicFramePr>
        <p:xfrm>
          <a:off x="-25400" y="1052736"/>
          <a:ext cx="4652963" cy="5842000"/>
        </p:xfrm>
        <a:graphic>
          <a:graphicData uri="http://schemas.openxmlformats.org/drawingml/2006/chart">
            <c:chart xmlns:c="http://schemas.openxmlformats.org/drawingml/2006/chart" xmlns:r="http://schemas.openxmlformats.org/officeDocument/2006/relationships" r:id="rId3"/>
          </a:graphicData>
        </a:graphic>
      </p:graphicFrame>
      <p:sp>
        <p:nvSpPr>
          <p:cNvPr id="1031" name="Rectangle 4"/>
          <p:cNvSpPr>
            <a:spLocks noGrp="1" noChangeArrowheads="1"/>
          </p:cNvSpPr>
          <p:nvPr>
            <p:ph type="title"/>
          </p:nvPr>
        </p:nvSpPr>
        <p:spPr bwMode="auto">
          <a:xfrm>
            <a:off x="395288" y="26035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smtClean="0"/>
              <a:t>Alternate Views of the “Aging Burden”</a:t>
            </a:r>
            <a:r>
              <a:rPr lang="en-US" sz="2000" dirty="0" smtClean="0"/>
              <a:t> </a:t>
            </a:r>
            <a:r>
              <a:rPr lang="en-US" sz="1600" dirty="0" smtClean="0"/>
              <a:t>(</a:t>
            </a:r>
            <a:r>
              <a:rPr lang="en-US" sz="1600" dirty="0" err="1" smtClean="0"/>
              <a:t>LifePaths</a:t>
            </a:r>
            <a:r>
              <a:rPr lang="en-US" sz="1600" dirty="0" smtClean="0"/>
              <a:t> estimates)</a:t>
            </a:r>
          </a:p>
        </p:txBody>
      </p:sp>
      <p:sp>
        <p:nvSpPr>
          <p:cNvPr id="1032" name="Line 5"/>
          <p:cNvSpPr>
            <a:spLocks noChangeShapeType="1"/>
          </p:cNvSpPr>
          <p:nvPr/>
        </p:nvSpPr>
        <p:spPr bwMode="auto">
          <a:xfrm>
            <a:off x="467544" y="5812408"/>
            <a:ext cx="3887787"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033" name="Line 6"/>
          <p:cNvSpPr>
            <a:spLocks noChangeShapeType="1"/>
          </p:cNvSpPr>
          <p:nvPr/>
        </p:nvSpPr>
        <p:spPr bwMode="auto">
          <a:xfrm>
            <a:off x="4284663" y="4443636"/>
            <a:ext cx="0" cy="136877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 name="Text Box 12"/>
          <p:cNvSpPr txBox="1">
            <a:spLocks noChangeArrowheads="1"/>
          </p:cNvSpPr>
          <p:nvPr/>
        </p:nvSpPr>
        <p:spPr bwMode="auto">
          <a:xfrm>
            <a:off x="3851275" y="4948461"/>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eaLnBrk="1" hangingPunct="1">
              <a:spcBef>
                <a:spcPct val="50000"/>
              </a:spcBef>
            </a:pPr>
            <a:r>
              <a:rPr lang="en-US"/>
              <a:t>1</a:t>
            </a:r>
          </a:p>
        </p:txBody>
      </p:sp>
      <p:sp>
        <p:nvSpPr>
          <p:cNvPr id="3" name="Slide Number Placeholder 2"/>
          <p:cNvSpPr>
            <a:spLocks noGrp="1"/>
          </p:cNvSpPr>
          <p:nvPr>
            <p:ph type="sldNum" sz="quarter" idx="12"/>
          </p:nvPr>
        </p:nvSpPr>
        <p:spPr/>
        <p:txBody>
          <a:bodyPr/>
          <a:lstStyle/>
          <a:p>
            <a:pPr>
              <a:defRPr/>
            </a:pPr>
            <a:fld id="{61B82CD2-B037-4E53-8F17-017D3C3E7A79}" type="slidenum">
              <a:rPr lang="en-CA" smtClean="0"/>
              <a:pPr>
                <a:defRPr/>
              </a:pPr>
              <a:t>5</a:t>
            </a:fld>
            <a:endParaRPr lang="en-CA"/>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a:xfrm>
            <a:off x="6588125" y="6597650"/>
            <a:ext cx="2133600" cy="258763"/>
          </a:xfrm>
        </p:spPr>
        <p:txBody>
          <a:bodyPr/>
          <a:lstStyle/>
          <a:p>
            <a:pPr>
              <a:defRPr/>
            </a:pPr>
            <a:fld id="{5FEB12E0-F28F-4E95-9491-11B7009AB758}" type="datetime1">
              <a:rPr lang="en-US" smtClean="0"/>
              <a:t>4/28/2012</a:t>
            </a:fld>
            <a:endParaRPr lang="en-CA"/>
          </a:p>
        </p:txBody>
      </p:sp>
      <p:sp>
        <p:nvSpPr>
          <p:cNvPr id="11"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graphicFrame>
        <p:nvGraphicFramePr>
          <p:cNvPr id="2" name="Object 2"/>
          <p:cNvGraphicFramePr>
            <a:graphicFrameLocks noChangeAspect="1"/>
          </p:cNvGraphicFramePr>
          <p:nvPr>
            <p:extLst>
              <p:ext uri="{D42A27DB-BD31-4B8C-83A1-F6EECF244321}">
                <p14:modId xmlns:p14="http://schemas.microsoft.com/office/powerpoint/2010/main" val="3933598238"/>
              </p:ext>
            </p:extLst>
          </p:nvPr>
        </p:nvGraphicFramePr>
        <p:xfrm>
          <a:off x="-25400" y="1052736"/>
          <a:ext cx="4652963" cy="5842000"/>
        </p:xfrm>
        <a:graphic>
          <a:graphicData uri="http://schemas.openxmlformats.org/drawingml/2006/chart">
            <c:chart xmlns:c="http://schemas.openxmlformats.org/drawingml/2006/chart" xmlns:r="http://schemas.openxmlformats.org/officeDocument/2006/relationships" r:id="rId3"/>
          </a:graphicData>
        </a:graphic>
      </p:graphicFrame>
      <p:sp>
        <p:nvSpPr>
          <p:cNvPr id="2055" name="Rectangle 4"/>
          <p:cNvSpPr>
            <a:spLocks noGrp="1" noChangeArrowheads="1"/>
          </p:cNvSpPr>
          <p:nvPr>
            <p:ph type="title"/>
          </p:nvPr>
        </p:nvSpPr>
        <p:spPr bwMode="auto">
          <a:xfrm>
            <a:off x="395288" y="26035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smtClean="0"/>
              <a:t>Alternate Views of the “Aging Burden” </a:t>
            </a:r>
            <a:r>
              <a:rPr lang="en-US" sz="1600" dirty="0" smtClean="0"/>
              <a:t>(</a:t>
            </a:r>
            <a:r>
              <a:rPr lang="en-US" sz="1600" dirty="0" err="1" smtClean="0"/>
              <a:t>LifePaths</a:t>
            </a:r>
            <a:r>
              <a:rPr lang="en-US" sz="1600" dirty="0" smtClean="0"/>
              <a:t> estimates)</a:t>
            </a:r>
          </a:p>
        </p:txBody>
      </p:sp>
      <p:sp>
        <p:nvSpPr>
          <p:cNvPr id="2058" name="Line 7"/>
          <p:cNvSpPr>
            <a:spLocks noChangeShapeType="1"/>
          </p:cNvSpPr>
          <p:nvPr/>
        </p:nvSpPr>
        <p:spPr bwMode="auto">
          <a:xfrm flipV="1">
            <a:off x="3203575" y="3148236"/>
            <a:ext cx="1223963"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059" name="Line 8"/>
          <p:cNvSpPr>
            <a:spLocks noChangeShapeType="1"/>
          </p:cNvSpPr>
          <p:nvPr/>
        </p:nvSpPr>
        <p:spPr bwMode="auto">
          <a:xfrm>
            <a:off x="4398963" y="2513236"/>
            <a:ext cx="15875" cy="64928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60" name="Text Box 9"/>
          <p:cNvSpPr txBox="1">
            <a:spLocks noChangeArrowheads="1"/>
          </p:cNvSpPr>
          <p:nvPr/>
        </p:nvSpPr>
        <p:spPr bwMode="auto">
          <a:xfrm>
            <a:off x="3851275" y="4948461"/>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eaLnBrk="1" hangingPunct="1">
              <a:spcBef>
                <a:spcPct val="50000"/>
              </a:spcBef>
            </a:pPr>
            <a:r>
              <a:rPr lang="en-US"/>
              <a:t>1</a:t>
            </a:r>
          </a:p>
        </p:txBody>
      </p:sp>
      <p:sp>
        <p:nvSpPr>
          <p:cNvPr id="2061" name="Text Box 10"/>
          <p:cNvSpPr txBox="1">
            <a:spLocks noChangeArrowheads="1"/>
          </p:cNvSpPr>
          <p:nvPr/>
        </p:nvSpPr>
        <p:spPr bwMode="auto">
          <a:xfrm>
            <a:off x="4067175" y="2643411"/>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2</a:t>
            </a:r>
          </a:p>
        </p:txBody>
      </p:sp>
      <p:sp>
        <p:nvSpPr>
          <p:cNvPr id="14" name="Line 5"/>
          <p:cNvSpPr>
            <a:spLocks noChangeShapeType="1"/>
          </p:cNvSpPr>
          <p:nvPr/>
        </p:nvSpPr>
        <p:spPr bwMode="auto">
          <a:xfrm>
            <a:off x="467544" y="5812408"/>
            <a:ext cx="3887787"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5" name="Line 6"/>
          <p:cNvSpPr>
            <a:spLocks noChangeShapeType="1"/>
          </p:cNvSpPr>
          <p:nvPr/>
        </p:nvSpPr>
        <p:spPr bwMode="auto">
          <a:xfrm>
            <a:off x="4284663" y="4443636"/>
            <a:ext cx="0" cy="136877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 name="Slide Number Placeholder 2"/>
          <p:cNvSpPr>
            <a:spLocks noGrp="1"/>
          </p:cNvSpPr>
          <p:nvPr>
            <p:ph type="sldNum" sz="quarter" idx="12"/>
          </p:nvPr>
        </p:nvSpPr>
        <p:spPr/>
        <p:txBody>
          <a:bodyPr/>
          <a:lstStyle/>
          <a:p>
            <a:pPr>
              <a:defRPr/>
            </a:pPr>
            <a:fld id="{61B82CD2-B037-4E53-8F17-017D3C3E7A79}" type="slidenum">
              <a:rPr lang="en-CA" smtClean="0"/>
              <a:pPr>
                <a:defRPr/>
              </a:pPr>
              <a:t>6</a:t>
            </a:fld>
            <a:endParaRPr lang="en-CA"/>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a:xfrm>
            <a:off x="6588125" y="6597650"/>
            <a:ext cx="2133600" cy="258763"/>
          </a:xfrm>
        </p:spPr>
        <p:txBody>
          <a:bodyPr/>
          <a:lstStyle/>
          <a:p>
            <a:pPr>
              <a:defRPr/>
            </a:pPr>
            <a:fld id="{78ED2FF8-9A60-4E20-A02F-D4B2032D090F}" type="datetime1">
              <a:rPr lang="en-US" smtClean="0"/>
              <a:t>4/28/2012</a:t>
            </a:fld>
            <a:endParaRPr lang="en-CA"/>
          </a:p>
        </p:txBody>
      </p:sp>
      <p:sp>
        <p:nvSpPr>
          <p:cNvPr id="6"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sp>
        <p:nvSpPr>
          <p:cNvPr id="3078" name="Rectangle 2"/>
          <p:cNvSpPr>
            <a:spLocks noGrp="1" noChangeArrowheads="1"/>
          </p:cNvSpPr>
          <p:nvPr>
            <p:ph type="title"/>
          </p:nvPr>
        </p:nvSpPr>
        <p:spPr bwMode="auto">
          <a:xfrm>
            <a:off x="457200" y="635000"/>
            <a:ext cx="8229600"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Working Life Table Results, Canada</a:t>
            </a:r>
          </a:p>
        </p:txBody>
      </p:sp>
      <p:graphicFrame>
        <p:nvGraphicFramePr>
          <p:cNvPr id="3074" name="Object 3"/>
          <p:cNvGraphicFramePr>
            <a:graphicFrameLocks/>
          </p:cNvGraphicFramePr>
          <p:nvPr/>
        </p:nvGraphicFramePr>
        <p:xfrm>
          <a:off x="539750" y="1700213"/>
          <a:ext cx="7934325" cy="5507037"/>
        </p:xfrm>
        <a:graphic>
          <a:graphicData uri="http://schemas.openxmlformats.org/presentationml/2006/ole">
            <mc:AlternateContent xmlns:mc="http://schemas.openxmlformats.org/markup-compatibility/2006">
              <mc:Choice xmlns:v="urn:schemas-microsoft-com:vml" Requires="v">
                <p:oleObj spid="_x0000_s3138" name="Document" r:id="rId4" imgW="7940190" imgH="5756417" progId="Word.Document.8">
                  <p:embed/>
                </p:oleObj>
              </mc:Choice>
              <mc:Fallback>
                <p:oleObj name="Document" r:id="rId4" imgW="7940190" imgH="5756417"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00213"/>
                        <a:ext cx="7934325" cy="550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Oval 4"/>
          <p:cNvSpPr>
            <a:spLocks noChangeArrowheads="1"/>
          </p:cNvSpPr>
          <p:nvPr/>
        </p:nvSpPr>
        <p:spPr bwMode="auto">
          <a:xfrm>
            <a:off x="5508625" y="1557338"/>
            <a:ext cx="3095625" cy="5157787"/>
          </a:xfrm>
          <a:prstGeom prst="ellipse">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61B82CD2-B037-4E53-8F17-017D3C3E7A79}" type="slidenum">
              <a:rPr lang="en-CA" smtClean="0"/>
              <a:pPr>
                <a:defRPr/>
              </a:pPr>
              <a:t>7</a:t>
            </a:fld>
            <a:endParaRPr lang="en-CA"/>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lstStyle/>
          <a:p>
            <a:r>
              <a:rPr lang="en-CA" dirty="0" smtClean="0"/>
              <a:t>Recent Trends in Labour Force Participation Rates (%)</a:t>
            </a:r>
            <a:endParaRPr lang="en-CA" dirty="0"/>
          </a:p>
        </p:txBody>
      </p:sp>
      <p:sp>
        <p:nvSpPr>
          <p:cNvPr id="4" name="Date Placeholder 3"/>
          <p:cNvSpPr>
            <a:spLocks noGrp="1"/>
          </p:cNvSpPr>
          <p:nvPr>
            <p:ph type="dt" sz="half" idx="10"/>
          </p:nvPr>
        </p:nvSpPr>
        <p:spPr/>
        <p:txBody>
          <a:bodyPr/>
          <a:lstStyle/>
          <a:p>
            <a:pPr>
              <a:defRPr/>
            </a:pPr>
            <a:fld id="{58B67FF5-2CDD-4D14-933D-E9CA28343C23}" type="datetime1">
              <a:rPr lang="en-US" smtClean="0"/>
              <a:t>4/28/2012</a:t>
            </a:fld>
            <a:endParaRPr lang="en-CA"/>
          </a:p>
        </p:txBody>
      </p:sp>
      <p:sp>
        <p:nvSpPr>
          <p:cNvPr id="5" name="Footer Placeholder 4"/>
          <p:cNvSpPr>
            <a:spLocks noGrp="1"/>
          </p:cNvSpPr>
          <p:nvPr>
            <p:ph type="ftr" sz="quarter" idx="11"/>
          </p:nvPr>
        </p:nvSpPr>
        <p:spPr/>
        <p:txBody>
          <a:bodyPr/>
          <a:lstStyle/>
          <a:p>
            <a:pPr>
              <a:defRPr/>
            </a:pPr>
            <a:r>
              <a:rPr lang="en-CA" smtClean="0"/>
              <a:t>Shades of Grey, Toronto</a:t>
            </a:r>
            <a:endParaRPr lang="en-CA"/>
          </a:p>
        </p:txBody>
      </p:sp>
      <p:sp>
        <p:nvSpPr>
          <p:cNvPr id="6" name="Slide Number Placeholder 5"/>
          <p:cNvSpPr>
            <a:spLocks noGrp="1"/>
          </p:cNvSpPr>
          <p:nvPr>
            <p:ph type="sldNum" sz="quarter" idx="12"/>
          </p:nvPr>
        </p:nvSpPr>
        <p:spPr/>
        <p:txBody>
          <a:bodyPr/>
          <a:lstStyle/>
          <a:p>
            <a:pPr>
              <a:defRPr/>
            </a:pPr>
            <a:fld id="{61B82CD2-B037-4E53-8F17-017D3C3E7A79}" type="slidenum">
              <a:rPr lang="en-CA" smtClean="0"/>
              <a:pPr>
                <a:defRPr/>
              </a:pPr>
              <a:t>8</a:t>
            </a:fld>
            <a:endParaRPr lang="en-C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 y="1594817"/>
            <a:ext cx="4716393" cy="500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633" y="1597441"/>
            <a:ext cx="4703618" cy="496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15616" y="1268760"/>
            <a:ext cx="2520280" cy="369332"/>
          </a:xfrm>
          <a:prstGeom prst="rect">
            <a:avLst/>
          </a:prstGeom>
          <a:noFill/>
        </p:spPr>
        <p:txBody>
          <a:bodyPr wrap="square" rtlCol="0">
            <a:spAutoFit/>
          </a:bodyPr>
          <a:lstStyle/>
          <a:p>
            <a:pPr algn="ctr"/>
            <a:r>
              <a:rPr lang="en-CA" dirty="0" smtClean="0"/>
              <a:t>males</a:t>
            </a:r>
            <a:endParaRPr lang="en-CA" dirty="0"/>
          </a:p>
        </p:txBody>
      </p:sp>
      <p:sp>
        <p:nvSpPr>
          <p:cNvPr id="10" name="TextBox 9"/>
          <p:cNvSpPr txBox="1"/>
          <p:nvPr/>
        </p:nvSpPr>
        <p:spPr>
          <a:xfrm>
            <a:off x="5868144" y="1268760"/>
            <a:ext cx="2520280" cy="369332"/>
          </a:xfrm>
          <a:prstGeom prst="rect">
            <a:avLst/>
          </a:prstGeom>
          <a:noFill/>
        </p:spPr>
        <p:txBody>
          <a:bodyPr wrap="square" rtlCol="0">
            <a:spAutoFit/>
          </a:bodyPr>
          <a:lstStyle/>
          <a:p>
            <a:pPr algn="ctr"/>
            <a:r>
              <a:rPr lang="en-CA" dirty="0" smtClean="0"/>
              <a:t>females</a:t>
            </a:r>
            <a:endParaRPr lang="en-CA" dirty="0"/>
          </a:p>
        </p:txBody>
      </p:sp>
    </p:spTree>
    <p:extLst>
      <p:ext uri="{BB962C8B-B14F-4D97-AF65-F5344CB8AC3E}">
        <p14:creationId xmlns:p14="http://schemas.microsoft.com/office/powerpoint/2010/main" val="10289185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a:xfrm>
            <a:off x="6588125" y="6597650"/>
            <a:ext cx="2133600" cy="258763"/>
          </a:xfrm>
        </p:spPr>
        <p:txBody>
          <a:bodyPr/>
          <a:lstStyle/>
          <a:p>
            <a:pPr>
              <a:defRPr/>
            </a:pPr>
            <a:fld id="{BA47ED7C-AFC6-4E82-B7A9-B7F2363C9A78}" type="datetime1">
              <a:rPr lang="en-US" smtClean="0"/>
              <a:t>4/28/2012</a:t>
            </a:fld>
            <a:endParaRPr lang="en-CA"/>
          </a:p>
        </p:txBody>
      </p:sp>
      <p:sp>
        <p:nvSpPr>
          <p:cNvPr id="15" name="Footer Placeholder 4"/>
          <p:cNvSpPr>
            <a:spLocks noGrp="1"/>
          </p:cNvSpPr>
          <p:nvPr>
            <p:ph type="ftr" sz="quarter" idx="11"/>
          </p:nvPr>
        </p:nvSpPr>
        <p:spPr>
          <a:xfrm>
            <a:off x="2843213" y="6597650"/>
            <a:ext cx="2895600" cy="266700"/>
          </a:xfrm>
        </p:spPr>
        <p:txBody>
          <a:bodyPr/>
          <a:lstStyle/>
          <a:p>
            <a:pPr>
              <a:defRPr/>
            </a:pPr>
            <a:r>
              <a:rPr lang="en-CA" smtClean="0"/>
              <a:t>Shades of Grey, Toronto</a:t>
            </a:r>
            <a:endParaRPr lang="en-CA"/>
          </a:p>
        </p:txBody>
      </p:sp>
      <p:graphicFrame>
        <p:nvGraphicFramePr>
          <p:cNvPr id="2" name="Object 2"/>
          <p:cNvGraphicFramePr>
            <a:graphicFrameLocks noChangeAspect="1"/>
          </p:cNvGraphicFramePr>
          <p:nvPr>
            <p:extLst>
              <p:ext uri="{D42A27DB-BD31-4B8C-83A1-F6EECF244321}">
                <p14:modId xmlns:p14="http://schemas.microsoft.com/office/powerpoint/2010/main" val="717698397"/>
              </p:ext>
            </p:extLst>
          </p:nvPr>
        </p:nvGraphicFramePr>
        <p:xfrm>
          <a:off x="-25400" y="1031528"/>
          <a:ext cx="4652963" cy="584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2920985435"/>
              </p:ext>
            </p:extLst>
          </p:nvPr>
        </p:nvGraphicFramePr>
        <p:xfrm>
          <a:off x="4572000" y="980728"/>
          <a:ext cx="4772025" cy="5943600"/>
        </p:xfrm>
        <a:graphic>
          <a:graphicData uri="http://schemas.openxmlformats.org/presentationml/2006/ole">
            <mc:AlternateContent xmlns:mc="http://schemas.openxmlformats.org/markup-compatibility/2006">
              <mc:Choice xmlns:v="urn:schemas-microsoft-com:vml" Requires="v">
                <p:oleObj spid="_x0000_s4176" name="Chart" r:id="rId5" imgW="4695798" imgH="5848369" progId="Excel.Chart.8">
                  <p:embed/>
                </p:oleObj>
              </mc:Choice>
              <mc:Fallback>
                <p:oleObj name="Chart" r:id="rId5" imgW="4695798" imgH="5848369"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80728"/>
                        <a:ext cx="47720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Rectangle 4"/>
          <p:cNvSpPr>
            <a:spLocks noGrp="1" noChangeArrowheads="1"/>
          </p:cNvSpPr>
          <p:nvPr>
            <p:ph type="title"/>
          </p:nvPr>
        </p:nvSpPr>
        <p:spPr bwMode="auto">
          <a:xfrm>
            <a:off x="395288" y="260350"/>
            <a:ext cx="8497887"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smtClean="0"/>
              <a:t>Alternate Views of the “Aging Burden” </a:t>
            </a:r>
            <a:r>
              <a:rPr lang="en-US" sz="1600" dirty="0" smtClean="0"/>
              <a:t>(</a:t>
            </a:r>
            <a:r>
              <a:rPr lang="en-US" sz="1600" dirty="0" err="1" smtClean="0"/>
              <a:t>LifePaths</a:t>
            </a:r>
            <a:r>
              <a:rPr lang="en-US" sz="1600" dirty="0" smtClean="0"/>
              <a:t> estimates)</a:t>
            </a:r>
          </a:p>
        </p:txBody>
      </p:sp>
      <p:sp>
        <p:nvSpPr>
          <p:cNvPr id="4107" name="Line 7"/>
          <p:cNvSpPr>
            <a:spLocks noChangeShapeType="1"/>
          </p:cNvSpPr>
          <p:nvPr/>
        </p:nvSpPr>
        <p:spPr bwMode="auto">
          <a:xfrm flipV="1">
            <a:off x="3203575" y="3127028"/>
            <a:ext cx="1223963"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108" name="Line 8"/>
          <p:cNvSpPr>
            <a:spLocks noChangeShapeType="1"/>
          </p:cNvSpPr>
          <p:nvPr/>
        </p:nvSpPr>
        <p:spPr bwMode="auto">
          <a:xfrm>
            <a:off x="4398963" y="2492028"/>
            <a:ext cx="15875" cy="64928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9" name="Line 9"/>
          <p:cNvSpPr>
            <a:spLocks noChangeShapeType="1"/>
          </p:cNvSpPr>
          <p:nvPr/>
        </p:nvSpPr>
        <p:spPr bwMode="auto">
          <a:xfrm flipV="1">
            <a:off x="7812088" y="1845916"/>
            <a:ext cx="1223962"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110" name="Line 10"/>
          <p:cNvSpPr>
            <a:spLocks noChangeShapeType="1"/>
          </p:cNvSpPr>
          <p:nvPr/>
        </p:nvSpPr>
        <p:spPr bwMode="auto">
          <a:xfrm>
            <a:off x="9036050" y="1830041"/>
            <a:ext cx="0" cy="36036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11" name="Text Box 11"/>
          <p:cNvSpPr txBox="1">
            <a:spLocks noChangeArrowheads="1"/>
          </p:cNvSpPr>
          <p:nvPr/>
        </p:nvSpPr>
        <p:spPr bwMode="auto">
          <a:xfrm>
            <a:off x="3851275" y="4927253"/>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eaLnBrk="1" hangingPunct="1">
              <a:spcBef>
                <a:spcPct val="50000"/>
              </a:spcBef>
            </a:pPr>
            <a:r>
              <a:rPr lang="en-US"/>
              <a:t>1</a:t>
            </a:r>
          </a:p>
        </p:txBody>
      </p:sp>
      <p:sp>
        <p:nvSpPr>
          <p:cNvPr id="4112" name="Text Box 12"/>
          <p:cNvSpPr txBox="1">
            <a:spLocks noChangeArrowheads="1"/>
          </p:cNvSpPr>
          <p:nvPr/>
        </p:nvSpPr>
        <p:spPr bwMode="auto">
          <a:xfrm>
            <a:off x="4067175" y="2622203"/>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2</a:t>
            </a:r>
          </a:p>
        </p:txBody>
      </p:sp>
      <p:sp>
        <p:nvSpPr>
          <p:cNvPr id="4113" name="Text Box 13"/>
          <p:cNvSpPr txBox="1">
            <a:spLocks noChangeArrowheads="1"/>
          </p:cNvSpPr>
          <p:nvPr/>
        </p:nvSpPr>
        <p:spPr bwMode="auto">
          <a:xfrm>
            <a:off x="8820150" y="1471266"/>
            <a:ext cx="215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accent2"/>
                </a:solidFill>
                <a:latin typeface="Arial Black" pitchFamily="34" charset="0"/>
              </a:defRPr>
            </a:lvl1pPr>
            <a:lvl2pPr marL="742950" indent="-285750" eaLnBrk="0" hangingPunct="0">
              <a:defRPr>
                <a:solidFill>
                  <a:schemeClr val="accent2"/>
                </a:solidFill>
                <a:latin typeface="Arial Black" pitchFamily="34" charset="0"/>
              </a:defRPr>
            </a:lvl2pPr>
            <a:lvl3pPr marL="1143000" indent="-228600" eaLnBrk="0" hangingPunct="0">
              <a:defRPr>
                <a:solidFill>
                  <a:schemeClr val="accent2"/>
                </a:solidFill>
                <a:latin typeface="Arial Black" pitchFamily="34" charset="0"/>
              </a:defRPr>
            </a:lvl3pPr>
            <a:lvl4pPr marL="1600200" indent="-228600" eaLnBrk="0" hangingPunct="0">
              <a:defRPr>
                <a:solidFill>
                  <a:schemeClr val="accent2"/>
                </a:solidFill>
                <a:latin typeface="Arial Black" pitchFamily="34" charset="0"/>
              </a:defRPr>
            </a:lvl4pPr>
            <a:lvl5pPr marL="2057400" indent="-228600" eaLnBrk="0" hangingPunct="0">
              <a:defRPr>
                <a:solidFill>
                  <a:schemeClr val="accent2"/>
                </a:solidFill>
                <a:latin typeface="Arial Black" pitchFamily="34" charset="0"/>
              </a:defRPr>
            </a:lvl5pPr>
            <a:lvl6pPr marL="2514600" indent="-228600" eaLnBrk="0" fontAlgn="base" hangingPunct="0">
              <a:spcBef>
                <a:spcPct val="0"/>
              </a:spcBef>
              <a:spcAft>
                <a:spcPct val="0"/>
              </a:spcAft>
              <a:defRPr>
                <a:solidFill>
                  <a:schemeClr val="accent2"/>
                </a:solidFill>
                <a:latin typeface="Arial Black" pitchFamily="34" charset="0"/>
              </a:defRPr>
            </a:lvl6pPr>
            <a:lvl7pPr marL="2971800" indent="-228600" eaLnBrk="0" fontAlgn="base" hangingPunct="0">
              <a:spcBef>
                <a:spcPct val="0"/>
              </a:spcBef>
              <a:spcAft>
                <a:spcPct val="0"/>
              </a:spcAft>
              <a:defRPr>
                <a:solidFill>
                  <a:schemeClr val="accent2"/>
                </a:solidFill>
                <a:latin typeface="Arial Black" pitchFamily="34" charset="0"/>
              </a:defRPr>
            </a:lvl7pPr>
            <a:lvl8pPr marL="3429000" indent="-228600" eaLnBrk="0" fontAlgn="base" hangingPunct="0">
              <a:spcBef>
                <a:spcPct val="0"/>
              </a:spcBef>
              <a:spcAft>
                <a:spcPct val="0"/>
              </a:spcAft>
              <a:defRPr>
                <a:solidFill>
                  <a:schemeClr val="accent2"/>
                </a:solidFill>
                <a:latin typeface="Arial Black" pitchFamily="34" charset="0"/>
              </a:defRPr>
            </a:lvl8pPr>
            <a:lvl9pPr marL="3886200" indent="-228600" eaLnBrk="0" fontAlgn="base" hangingPunct="0">
              <a:spcBef>
                <a:spcPct val="0"/>
              </a:spcBef>
              <a:spcAft>
                <a:spcPct val="0"/>
              </a:spcAft>
              <a:defRPr>
                <a:solidFill>
                  <a:schemeClr val="accent2"/>
                </a:solidFill>
                <a:latin typeface="Arial Black" pitchFamily="34" charset="0"/>
              </a:defRPr>
            </a:lvl9pPr>
          </a:lstStyle>
          <a:p>
            <a:pPr algn="ctr" eaLnBrk="1" hangingPunct="1">
              <a:spcBef>
                <a:spcPct val="50000"/>
              </a:spcBef>
            </a:pPr>
            <a:r>
              <a:rPr lang="en-US"/>
              <a:t>3</a:t>
            </a:r>
          </a:p>
        </p:txBody>
      </p:sp>
      <p:sp>
        <p:nvSpPr>
          <p:cNvPr id="18" name="Line 5"/>
          <p:cNvSpPr>
            <a:spLocks noChangeShapeType="1"/>
          </p:cNvSpPr>
          <p:nvPr/>
        </p:nvSpPr>
        <p:spPr bwMode="auto">
          <a:xfrm>
            <a:off x="467544" y="5791200"/>
            <a:ext cx="3887787"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6"/>
          <p:cNvSpPr>
            <a:spLocks noChangeShapeType="1"/>
          </p:cNvSpPr>
          <p:nvPr/>
        </p:nvSpPr>
        <p:spPr bwMode="auto">
          <a:xfrm>
            <a:off x="4284663" y="4422428"/>
            <a:ext cx="0" cy="136877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 name="Slide Number Placeholder 2"/>
          <p:cNvSpPr>
            <a:spLocks noGrp="1"/>
          </p:cNvSpPr>
          <p:nvPr>
            <p:ph type="sldNum" sz="quarter" idx="12"/>
          </p:nvPr>
        </p:nvSpPr>
        <p:spPr/>
        <p:txBody>
          <a:bodyPr/>
          <a:lstStyle/>
          <a:p>
            <a:pPr>
              <a:defRPr/>
            </a:pPr>
            <a:fld id="{61B82CD2-B037-4E53-8F17-017D3C3E7A79}" type="slidenum">
              <a:rPr lang="en-CA" smtClean="0"/>
              <a:pPr>
                <a:defRPr/>
              </a:pPr>
              <a:t>9</a:t>
            </a:fld>
            <a:endParaRPr lang="en-CA"/>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accent2"/>
            </a:solidFill>
            <a:effectLst/>
            <a:latin typeface="Arial Black"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accent2"/>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14881</TotalTime>
  <Words>3452</Words>
  <Application>Microsoft Office PowerPoint</Application>
  <PresentationFormat>On-screen Show (4:3)</PresentationFormat>
  <Paragraphs>324</Paragraphs>
  <Slides>30</Slides>
  <Notes>24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Default Design</vt:lpstr>
      <vt:lpstr>Document</vt:lpstr>
      <vt:lpstr>Chart</vt:lpstr>
      <vt:lpstr>Worksheet</vt:lpstr>
      <vt:lpstr>Population Aging: Demographic Tsunami, or Apocalypse No ?</vt:lpstr>
      <vt:lpstr>Speech from the Throne, June 3, 2011 </vt:lpstr>
      <vt:lpstr>Life Expectancy in Canada and Trends (years, 2006-2008)</vt:lpstr>
      <vt:lpstr>Life Expectancy (LE) and Health-Adjusted Life Expectancy (HALE) by Income Decile (years – 50, ~2000)</vt:lpstr>
      <vt:lpstr>Alternate Views of the “Aging Burden” (LifePaths estimates)</vt:lpstr>
      <vt:lpstr>Alternate Views of the “Aging Burden” (LifePaths estimates)</vt:lpstr>
      <vt:lpstr>Working Life Table Results, Canada</vt:lpstr>
      <vt:lpstr>Recent Trends in Labour Force Participation Rates (%)</vt:lpstr>
      <vt:lpstr>Alternate Views of the “Aging Burden” (LifePaths estimates)</vt:lpstr>
      <vt:lpstr>National Labour Supply Per Capita (~2000)</vt:lpstr>
      <vt:lpstr>Alternate Views of the “Aging Burden” (LifePaths estimates)</vt:lpstr>
      <vt:lpstr>Demo Doom:  Really?</vt:lpstr>
      <vt:lpstr>Trends in Workplace Pension Plans (RPPs), Numbers by Type and Size  (small ≡ members &lt;10)</vt:lpstr>
      <vt:lpstr>Trends in Workplace Pension Plan (RPPs) Members (000s) by Type</vt:lpstr>
      <vt:lpstr>Criteria for an Adequate Retirement Income System</vt:lpstr>
      <vt:lpstr>What is the “Net Replacement Rate” (RR)?</vt:lpstr>
      <vt:lpstr>Comments on “Net Consumption Replacement Rate (RR)”</vt:lpstr>
      <vt:lpstr>Replacement Rate (RR) Adequacy – Basic Accounting</vt:lpstr>
      <vt:lpstr>Prime Age (40 – “65”) Earnings</vt:lpstr>
      <vt:lpstr>Average Net Replacement Rates by Prime Age Earnings – Main Result (1960-65 cohort)</vt:lpstr>
      <vt:lpstr>Basic Conclusion</vt:lpstr>
      <vt:lpstr>PBO Data on Health Care Costs</vt:lpstr>
      <vt:lpstr>PBO Data on Health Care Costs</vt:lpstr>
      <vt:lpstr>PBO Data on Health Care Costs</vt:lpstr>
      <vt:lpstr>Heart Attack Survival in Relation to Treatment by Health Region, Seven Provinces</vt:lpstr>
      <vt:lpstr>Heart Attack Survival in Relation to Treatment by Health Region, Seven Provinces</vt:lpstr>
      <vt:lpstr>Heart Attack Survival in Relation to Treatment by Health Region, Seven Provinces</vt:lpstr>
      <vt:lpstr>Important Caveats for the AMI → Revascularization → Mortality Results</vt:lpstr>
      <vt:lpstr>“Wall of Ignorance”</vt:lpstr>
      <vt:lpstr>Concluding Comments</vt:lpstr>
    </vt:vector>
  </TitlesOfParts>
  <Company>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Michael Wolfson</cp:lastModifiedBy>
  <cp:revision>261</cp:revision>
  <cp:lastPrinted>2012-04-27T11:35:29Z</cp:lastPrinted>
  <dcterms:created xsi:type="dcterms:W3CDTF">2008-07-17T14:58:13Z</dcterms:created>
  <dcterms:modified xsi:type="dcterms:W3CDTF">2012-04-28T11:45:11Z</dcterms:modified>
</cp:coreProperties>
</file>