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7"/>
  </p:notesMasterIdLst>
  <p:sldIdLst>
    <p:sldId id="272" r:id="rId2"/>
    <p:sldId id="257" r:id="rId3"/>
    <p:sldId id="260" r:id="rId4"/>
    <p:sldId id="258" r:id="rId5"/>
    <p:sldId id="259" r:id="rId6"/>
    <p:sldId id="261" r:id="rId7"/>
    <p:sldId id="263" r:id="rId8"/>
    <p:sldId id="262" r:id="rId9"/>
    <p:sldId id="264" r:id="rId10"/>
    <p:sldId id="265" r:id="rId11"/>
    <p:sldId id="266" r:id="rId12"/>
    <p:sldId id="268" r:id="rId13"/>
    <p:sldId id="270" r:id="rId14"/>
    <p:sldId id="271" r:id="rId15"/>
    <p:sldId id="27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snapToGrid="0" snapToObjects="1">
      <p:cViewPr>
        <p:scale>
          <a:sx n="66" d="100"/>
          <a:sy n="66" d="100"/>
        </p:scale>
        <p:origin x="-726" y="-174"/>
      </p:cViewPr>
      <p:guideLst>
        <p:guide orient="horz" pos="2160"/>
        <p:guide pos="2880"/>
      </p:guideLst>
    </p:cSldViewPr>
  </p:slideViewPr>
  <p:notesTextViewPr>
    <p:cViewPr>
      <p:scale>
        <a:sx n="100" d="100"/>
        <a:sy n="100" d="100"/>
      </p:scale>
      <p:origin x="0" y="0"/>
    </p:cViewPr>
  </p:notesTextViewPr>
  <p:notesViewPr>
    <p:cSldViewPr snapToGrid="0" snapToObjects="1">
      <p:cViewPr>
        <p:scale>
          <a:sx n="140" d="100"/>
          <a:sy n="140" d="100"/>
        </p:scale>
        <p:origin x="-780" y="49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EAA864-94DA-4AF3-8FD3-18F9F398CB7A}" type="datetimeFigureOut">
              <a:rPr lang="en-US" smtClean="0"/>
              <a:pPr/>
              <a:t>4/26/2012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FE42F8-8396-4396-AB61-FB3C6BA76A3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johnkay.com/2012/03/28/my-generation-should-repay-its-good-luc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6252" y="685800"/>
            <a:ext cx="3381233" cy="2535925"/>
          </a:xfrm>
        </p:spPr>
      </p:sp>
      <p:sp>
        <p:nvSpPr>
          <p:cNvPr id="3" name="Notes Placeholder 2"/>
          <p:cNvSpPr>
            <a:spLocks noGrp="1"/>
          </p:cNvSpPr>
          <p:nvPr>
            <p:ph type="body" idx="1"/>
          </p:nvPr>
        </p:nvSpPr>
        <p:spPr>
          <a:xfrm>
            <a:off x="685800" y="3377820"/>
            <a:ext cx="5486400" cy="5534167"/>
          </a:xfrm>
        </p:spPr>
        <p:txBody>
          <a:bodyPr>
            <a:noAutofit/>
          </a:bodyPr>
          <a:lstStyle/>
          <a:p>
            <a:r>
              <a:rPr lang="en-US" sz="1400" dirty="0" smtClean="0"/>
              <a:t>In 2007, the United Auto Workers in the United States agreed to an arrangement with the Big Three automakers whereby newly hired employees would be paid only half that earned by older workers. Buzz Hargrove, then president of the Canadian Autoworkers Union (CAW) stated that this is “one automotive import that won't cross the border into Canada.” Sam Gindin, commenting on Hargrove’s defiant declaration, opines that the negotiation of such two-tier systems takes “inequalities that have been growing within the work force to a new stage: It brings them right into the workplace and includes the union as an accomplice</a:t>
            </a:r>
            <a:r>
              <a:rPr lang="en-US" sz="1400" dirty="0" smtClean="0"/>
              <a:t>.”</a:t>
            </a:r>
          </a:p>
          <a:p>
            <a:endParaRPr lang="en-US" sz="1400" dirty="0" smtClean="0"/>
          </a:p>
          <a:p>
            <a:pPr>
              <a:buFontTx/>
              <a:buChar char="-"/>
            </a:pPr>
            <a:r>
              <a:rPr lang="en-US" sz="1400" dirty="0" smtClean="0"/>
              <a:t>significant </a:t>
            </a:r>
            <a:r>
              <a:rPr lang="en-US" sz="1400" dirty="0" smtClean="0"/>
              <a:t>issue in collective bargaining in Canada, as well as in the United </a:t>
            </a:r>
            <a:r>
              <a:rPr lang="en-US" sz="1400" dirty="0" smtClean="0"/>
              <a:t>States</a:t>
            </a:r>
          </a:p>
          <a:p>
            <a:pPr>
              <a:buFontTx/>
              <a:buChar char="-"/>
            </a:pPr>
            <a:endParaRPr lang="en-US" sz="1400" dirty="0" smtClean="0"/>
          </a:p>
          <a:p>
            <a:pPr>
              <a:buFontTx/>
              <a:buChar char="-"/>
            </a:pPr>
            <a:r>
              <a:rPr lang="en-US" sz="1400" dirty="0" smtClean="0"/>
              <a:t>employers are pushing for the creation of a two-tier pension structure, with newly hired employees enrolled in the riskier, defined contribution plans while older workers continue their entitlement to defined benefits</a:t>
            </a:r>
            <a:r>
              <a:rPr lang="en-US" sz="1400" dirty="0" smtClean="0"/>
              <a:t>.</a:t>
            </a:r>
          </a:p>
          <a:p>
            <a:pPr>
              <a:buFontTx/>
              <a:buChar char="-"/>
            </a:pPr>
            <a:endParaRPr lang="en-US" sz="1400" dirty="0" smtClean="0"/>
          </a:p>
          <a:p>
            <a:pPr>
              <a:buFontTx/>
              <a:buChar char="-"/>
            </a:pPr>
            <a:r>
              <a:rPr lang="en-US" sz="1400" dirty="0" smtClean="0"/>
              <a:t>increasing inequality in Canadian </a:t>
            </a:r>
            <a:r>
              <a:rPr lang="en-US" sz="1400" dirty="0" smtClean="0"/>
              <a:t>society</a:t>
            </a:r>
          </a:p>
          <a:p>
            <a:pPr>
              <a:buFontTx/>
              <a:buChar char="-"/>
            </a:pPr>
            <a:endParaRPr lang="en-US" sz="1400" dirty="0" smtClean="0"/>
          </a:p>
          <a:p>
            <a:r>
              <a:rPr lang="en-US" sz="1400" dirty="0" smtClean="0"/>
              <a:t>-younger </a:t>
            </a:r>
            <a:r>
              <a:rPr lang="en-US" sz="1400" dirty="0" smtClean="0"/>
              <a:t>workers, who face much higher unemployment rates and the spectre of decreased state-funded benefits at the end of their working </a:t>
            </a:r>
            <a:r>
              <a:rPr lang="en-US" sz="1400" dirty="0" smtClean="0"/>
              <a:t>lives</a:t>
            </a:r>
            <a:endParaRPr lang="en-US" sz="1400" dirty="0" smtClean="0"/>
          </a:p>
          <a:p>
            <a:r>
              <a:rPr lang="en-US" sz="1400" dirty="0" smtClean="0"/>
              <a:t>-overview </a:t>
            </a:r>
            <a:r>
              <a:rPr lang="en-US" sz="1400" dirty="0" smtClean="0"/>
              <a:t>of the use of two-tier </a:t>
            </a:r>
            <a:r>
              <a:rPr lang="en-US" sz="1400" dirty="0" smtClean="0"/>
              <a:t>arrangements</a:t>
            </a:r>
          </a:p>
          <a:p>
            <a:r>
              <a:rPr lang="en-US" sz="1400" dirty="0" smtClean="0"/>
              <a:t>	</a:t>
            </a:r>
            <a:r>
              <a:rPr lang="en-US" sz="1400" dirty="0" smtClean="0"/>
              <a:t>-</a:t>
            </a:r>
            <a:r>
              <a:rPr lang="en-US" sz="1400" dirty="0" smtClean="0"/>
              <a:t> </a:t>
            </a:r>
            <a:r>
              <a:rPr lang="en-US" sz="1400" dirty="0" smtClean="0"/>
              <a:t>legal issues arising from two-tier arrangements. </a:t>
            </a:r>
            <a:endParaRPr lang="en-US" sz="1400" dirty="0" smtClean="0"/>
          </a:p>
          <a:p>
            <a:r>
              <a:rPr lang="en-US" sz="1400" dirty="0" smtClean="0"/>
              <a:t>	</a:t>
            </a:r>
            <a:r>
              <a:rPr lang="en-US" sz="1400" dirty="0" smtClean="0"/>
              <a:t>- Focus on DFR and Discrimination</a:t>
            </a:r>
            <a:endParaRPr lang="en-US" sz="1400" dirty="0"/>
          </a:p>
        </p:txBody>
      </p:sp>
      <p:sp>
        <p:nvSpPr>
          <p:cNvPr id="4" name="Slide Number Placeholder 3"/>
          <p:cNvSpPr>
            <a:spLocks noGrp="1"/>
          </p:cNvSpPr>
          <p:nvPr>
            <p:ph type="sldNum" sz="quarter" idx="10"/>
          </p:nvPr>
        </p:nvSpPr>
        <p:spPr/>
        <p:txBody>
          <a:bodyPr/>
          <a:lstStyle/>
          <a:p>
            <a:fld id="{859C830A-8AF3-4966-9969-54AA974F86A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Key is to show that differentials based on hiring date have a differential impact on younger workers</a:t>
            </a:r>
          </a:p>
          <a:p>
            <a:endParaRPr lang="en-US" dirty="0" smtClean="0"/>
          </a:p>
          <a:p>
            <a:r>
              <a:rPr lang="en-US" dirty="0" smtClean="0"/>
              <a:t>Query: Is age based discrimination different from other forms of discrimination – argument, raised in relation to differential treatment of older workers, may not apply to younger workers</a:t>
            </a:r>
          </a:p>
          <a:p>
            <a:endParaRPr lang="en-US" dirty="0" smtClean="0"/>
          </a:p>
          <a:p>
            <a:r>
              <a:rPr lang="en-US" u="sng" dirty="0" smtClean="0"/>
              <a:t>Example:</a:t>
            </a:r>
            <a:r>
              <a:rPr lang="en-US" dirty="0" smtClean="0"/>
              <a:t> </a:t>
            </a:r>
            <a:r>
              <a:rPr lang="en-US" i="1" dirty="0" smtClean="0"/>
              <a:t>Comm. des </a:t>
            </a:r>
            <a:r>
              <a:rPr lang="en-US" i="1" dirty="0" err="1" smtClean="0"/>
              <a:t>droits</a:t>
            </a:r>
            <a:r>
              <a:rPr lang="en-US" i="1" dirty="0" smtClean="0"/>
              <a:t> de la </a:t>
            </a:r>
            <a:r>
              <a:rPr lang="en-US" i="1" dirty="0" err="1" smtClean="0"/>
              <a:t>personne</a:t>
            </a:r>
            <a:r>
              <a:rPr lang="en-US" i="1" dirty="0" smtClean="0"/>
              <a:t> et des </a:t>
            </a:r>
            <a:r>
              <a:rPr lang="en-US" i="1" dirty="0" err="1" smtClean="0"/>
              <a:t>droits</a:t>
            </a:r>
            <a:r>
              <a:rPr lang="en-US" i="1" dirty="0" smtClean="0"/>
              <a:t> de la </a:t>
            </a:r>
            <a:r>
              <a:rPr lang="en-US" i="1" dirty="0" err="1" smtClean="0"/>
              <a:t>jeunesse</a:t>
            </a:r>
            <a:r>
              <a:rPr lang="en-US" i="1" dirty="0" smtClean="0"/>
              <a:t> </a:t>
            </a:r>
            <a:r>
              <a:rPr lang="en-US" i="1" dirty="0" smtClean="0"/>
              <a:t>c. </a:t>
            </a:r>
            <a:r>
              <a:rPr lang="en-US" i="1" dirty="0" err="1" smtClean="0"/>
              <a:t>Syndicat</a:t>
            </a:r>
            <a:r>
              <a:rPr lang="en-US" i="1" dirty="0" smtClean="0"/>
              <a:t> des constables </a:t>
            </a:r>
            <a:r>
              <a:rPr lang="en-US" i="1" dirty="0" err="1" smtClean="0"/>
              <a:t>spéciaux</a:t>
            </a:r>
            <a:r>
              <a:rPr lang="en-US" i="1" dirty="0" smtClean="0"/>
              <a:t> (Tardif)</a:t>
            </a:r>
            <a:r>
              <a:rPr lang="en-US" dirty="0" smtClean="0"/>
              <a:t> – Two separate salary ladders for ‘casual’ and ‘permanent’ constables - </a:t>
            </a:r>
            <a:r>
              <a:rPr lang="en-US" dirty="0" smtClean="0"/>
              <a:t>Tribunal concluded that the disproportionate impact of the modifications on constables in the 20 to 39 age range constituted </a:t>
            </a:r>
            <a:r>
              <a:rPr lang="en-US" dirty="0" smtClean="0"/>
              <a:t>discrimination – Evidence that casual employees, on average, 16 years younger than permanent employees - In absence of evidence that this constituted BFOR, ‘</a:t>
            </a:r>
            <a:r>
              <a:rPr lang="en-US" dirty="0" err="1" smtClean="0"/>
              <a:t>er</a:t>
            </a:r>
            <a:r>
              <a:rPr lang="en-US" dirty="0" smtClean="0"/>
              <a:t> and union held (70/30 split) jointly liable</a:t>
            </a:r>
          </a:p>
          <a:p>
            <a:endParaRPr lang="en-US" dirty="0" smtClean="0"/>
          </a:p>
          <a:p>
            <a:r>
              <a:rPr lang="en-US" u="sng" dirty="0" smtClean="0"/>
              <a:t>But see</a:t>
            </a:r>
            <a:r>
              <a:rPr lang="en-US" dirty="0" smtClean="0"/>
              <a:t> - </a:t>
            </a:r>
            <a:r>
              <a:rPr lang="en-US" i="1" dirty="0" smtClean="0"/>
              <a:t>Association des </a:t>
            </a:r>
            <a:r>
              <a:rPr lang="en-US" i="1" dirty="0" err="1" smtClean="0"/>
              <a:t>pompiers</a:t>
            </a:r>
            <a:r>
              <a:rPr lang="en-US" i="1" dirty="0" smtClean="0"/>
              <a:t> de Laval </a:t>
            </a:r>
            <a:r>
              <a:rPr lang="en-US" dirty="0" smtClean="0"/>
              <a:t>- </a:t>
            </a:r>
            <a:r>
              <a:rPr lang="en-US" dirty="0" smtClean="0"/>
              <a:t>the fact that there was age overlap between those hired before and those hired after the implementation of the two tiers raised questions about whether one could make a finding of age-based discrimination.</a:t>
            </a:r>
            <a:endParaRPr lang="en-US" u="sng" dirty="0"/>
          </a:p>
        </p:txBody>
      </p:sp>
      <p:sp>
        <p:nvSpPr>
          <p:cNvPr id="4" name="Slide Number Placeholder 3"/>
          <p:cNvSpPr>
            <a:spLocks noGrp="1"/>
          </p:cNvSpPr>
          <p:nvPr>
            <p:ph type="sldNum" sz="quarter" idx="10"/>
          </p:nvPr>
        </p:nvSpPr>
        <p:spPr/>
        <p:txBody>
          <a:bodyPr/>
          <a:lstStyle/>
          <a:p>
            <a:fld id="{E8FE42F8-8396-4396-AB61-FB3C6BA76A3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u="sng" dirty="0" err="1" smtClean="0"/>
              <a:t>Meiorin</a:t>
            </a:r>
            <a:r>
              <a:rPr lang="en-US" i="1" u="sng" dirty="0" smtClean="0"/>
              <a:t> – </a:t>
            </a:r>
            <a:r>
              <a:rPr lang="en-US" u="sng" dirty="0" smtClean="0"/>
              <a:t>Test for establishing BFOR</a:t>
            </a:r>
            <a:r>
              <a:rPr lang="en-US" i="1" u="sng" dirty="0" smtClean="0"/>
              <a:t> </a:t>
            </a:r>
            <a:endParaRPr lang="en-US" i="1" dirty="0" smtClean="0"/>
          </a:p>
          <a:p>
            <a:pPr lvl="0"/>
            <a:r>
              <a:rPr lang="en-US" dirty="0" smtClean="0"/>
              <a:t>1) the </a:t>
            </a:r>
            <a:r>
              <a:rPr lang="en-US" dirty="0" smtClean="0"/>
              <a:t>employer adopted the standard for a purpose </a:t>
            </a:r>
            <a:r>
              <a:rPr lang="en-US" u="sng" dirty="0" smtClean="0"/>
              <a:t>rationally connected to the performance of the </a:t>
            </a:r>
            <a:r>
              <a:rPr lang="en-US" u="sng" dirty="0" smtClean="0"/>
              <a:t>job</a:t>
            </a:r>
            <a:r>
              <a:rPr lang="en-US" dirty="0" smtClean="0"/>
              <a:t>;</a:t>
            </a:r>
            <a:endParaRPr lang="en-US" dirty="0" smtClean="0"/>
          </a:p>
          <a:p>
            <a:pPr lvl="0"/>
            <a:r>
              <a:rPr lang="en-US" dirty="0" smtClean="0"/>
              <a:t>2) </a:t>
            </a:r>
            <a:r>
              <a:rPr lang="en-US" dirty="0" smtClean="0"/>
              <a:t>the employer adopted the particular standard in an </a:t>
            </a:r>
            <a:r>
              <a:rPr lang="en-US" u="sng" dirty="0" smtClean="0"/>
              <a:t>honest and good faith belief </a:t>
            </a:r>
            <a:r>
              <a:rPr lang="en-US" dirty="0" smtClean="0"/>
              <a:t>that it was necessary to the fulfillment of that legitimate work-related purpose; </a:t>
            </a:r>
            <a:r>
              <a:rPr lang="en-US" dirty="0" smtClean="0"/>
              <a:t>and</a:t>
            </a:r>
          </a:p>
          <a:p>
            <a:pPr lvl="0"/>
            <a:r>
              <a:rPr lang="en-US" dirty="0" smtClean="0"/>
              <a:t>3) </a:t>
            </a:r>
            <a:r>
              <a:rPr lang="en-US" dirty="0" smtClean="0"/>
              <a:t>the standard is </a:t>
            </a:r>
            <a:r>
              <a:rPr lang="en-US" u="sng" dirty="0" smtClean="0"/>
              <a:t>reasonably necessary to the accomplishment of that legitimate work-related purpose</a:t>
            </a:r>
            <a:r>
              <a:rPr lang="en-US" dirty="0" smtClean="0"/>
              <a:t>. To show that the standard is reasonably necessary, it must be demonstrated that it is </a:t>
            </a:r>
            <a:r>
              <a:rPr lang="en-US" u="sng" dirty="0" smtClean="0"/>
              <a:t>impossible to accommodate </a:t>
            </a:r>
            <a:r>
              <a:rPr lang="en-US" dirty="0" smtClean="0"/>
              <a:t>individual employees sharing the characteristics of the claimant without imposing </a:t>
            </a:r>
            <a:r>
              <a:rPr lang="en-US" u="sng" dirty="0" smtClean="0"/>
              <a:t>undue hardship </a:t>
            </a:r>
            <a:r>
              <a:rPr lang="en-US" dirty="0" smtClean="0"/>
              <a:t>upon the employer.</a:t>
            </a:r>
          </a:p>
          <a:p>
            <a:endParaRPr lang="en-US" dirty="0" smtClean="0"/>
          </a:p>
          <a:p>
            <a:pPr>
              <a:buFontTx/>
              <a:buChar char="-"/>
            </a:pPr>
            <a:r>
              <a:rPr lang="en-US" dirty="0" smtClean="0"/>
              <a:t>Not really a legitimate seniority or grand-parenting arrangement – Note the provisions in Pay Equity Act and Equal Pay Guidelines</a:t>
            </a:r>
          </a:p>
          <a:p>
            <a:pPr>
              <a:buFontTx/>
              <a:buChar char="-"/>
            </a:pPr>
            <a:endParaRPr lang="en-US" dirty="0" smtClean="0"/>
          </a:p>
          <a:p>
            <a:pPr>
              <a:buFontTx/>
              <a:buChar char="-"/>
            </a:pPr>
            <a:r>
              <a:rPr lang="en-US" dirty="0" smtClean="0"/>
              <a:t>- Not comparable to differential benefits for workers over 65 </a:t>
            </a:r>
            <a:r>
              <a:rPr lang="en-US" i="1" dirty="0" smtClean="0"/>
              <a:t>(</a:t>
            </a:r>
            <a:r>
              <a:rPr lang="en-US" i="1" u="sng" dirty="0" smtClean="0"/>
              <a:t>Chatham-Kent </a:t>
            </a:r>
            <a:r>
              <a:rPr lang="en-US" i="1" dirty="0" smtClean="0"/>
              <a:t>(</a:t>
            </a:r>
            <a:r>
              <a:rPr lang="en-US" i="1" dirty="0" err="1" smtClean="0"/>
              <a:t>Ehterington</a:t>
            </a:r>
            <a:r>
              <a:rPr lang="en-US" i="1" dirty="0" smtClean="0"/>
              <a:t>, arbitrator)</a:t>
            </a:r>
          </a:p>
          <a:p>
            <a:pPr>
              <a:buFontTx/>
              <a:buChar char="-"/>
            </a:pPr>
            <a:endParaRPr lang="en-US" i="1" dirty="0" smtClean="0"/>
          </a:p>
          <a:p>
            <a:pPr>
              <a:buFontTx/>
              <a:buChar char="-"/>
            </a:pPr>
            <a:r>
              <a:rPr lang="en-US" dirty="0" smtClean="0"/>
              <a:t>Accommodation and Undue Hardship – Financial costs</a:t>
            </a:r>
          </a:p>
          <a:p>
            <a:pPr>
              <a:buFontTx/>
              <a:buChar char="-"/>
            </a:pPr>
            <a:endParaRPr lang="en-US" dirty="0" smtClean="0"/>
          </a:p>
          <a:p>
            <a:pPr>
              <a:buFontTx/>
              <a:buChar char="-"/>
            </a:pPr>
            <a:r>
              <a:rPr lang="en-US" dirty="0" smtClean="0"/>
              <a:t>Deference to collective bargaining – not always -</a:t>
            </a:r>
            <a:r>
              <a:rPr lang="en-US" i="1" dirty="0" smtClean="0"/>
              <a:t> </a:t>
            </a:r>
            <a:r>
              <a:rPr lang="en-US" i="1" u="sng" dirty="0" err="1" smtClean="0"/>
              <a:t>Renaud</a:t>
            </a:r>
            <a:endParaRPr lang="en-US" i="1" u="sng" dirty="0"/>
          </a:p>
        </p:txBody>
      </p:sp>
      <p:sp>
        <p:nvSpPr>
          <p:cNvPr id="4" name="Slide Number Placeholder 3"/>
          <p:cNvSpPr>
            <a:spLocks noGrp="1"/>
          </p:cNvSpPr>
          <p:nvPr>
            <p:ph type="sldNum" sz="quarter" idx="10"/>
          </p:nvPr>
        </p:nvSpPr>
        <p:spPr/>
        <p:txBody>
          <a:bodyPr/>
          <a:lstStyle/>
          <a:p>
            <a:fld id="{E8FE42F8-8396-4396-AB61-FB3C6BA76A3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Ccollective</a:t>
            </a:r>
            <a:r>
              <a:rPr lang="en-US" dirty="0" smtClean="0"/>
              <a:t> </a:t>
            </a:r>
            <a:r>
              <a:rPr lang="en-US" dirty="0" smtClean="0"/>
              <a:t>agreements or decree many not impose on employees, </a:t>
            </a:r>
            <a:r>
              <a:rPr lang="en-US" u="sng" dirty="0" smtClean="0"/>
              <a:t>solely</a:t>
            </a:r>
            <a:r>
              <a:rPr lang="en-US" dirty="0" smtClean="0"/>
              <a:t> on the basis of </a:t>
            </a:r>
            <a:r>
              <a:rPr lang="en-US" u="sng" dirty="0" smtClean="0"/>
              <a:t>date of hiring</a:t>
            </a:r>
            <a:r>
              <a:rPr lang="en-US" dirty="0" smtClean="0"/>
              <a:t>, a condition of employment with respect to a matter covered by </a:t>
            </a:r>
            <a:r>
              <a:rPr lang="en-US" dirty="0" err="1" smtClean="0"/>
              <a:t>labour</a:t>
            </a:r>
            <a:r>
              <a:rPr lang="en-US" dirty="0" smtClean="0"/>
              <a:t> standards that is less advantageous than that which is applied to other employees performing the </a:t>
            </a:r>
            <a:r>
              <a:rPr lang="en-US" u="sng" dirty="0" smtClean="0"/>
              <a:t>same tasks </a:t>
            </a:r>
            <a:r>
              <a:rPr lang="en-US" dirty="0" smtClean="0"/>
              <a:t>in the </a:t>
            </a:r>
            <a:r>
              <a:rPr lang="en-US" u="sng" dirty="0" smtClean="0"/>
              <a:t>same </a:t>
            </a:r>
            <a:r>
              <a:rPr lang="en-US" u="sng" dirty="0" smtClean="0"/>
              <a:t>establishment</a:t>
            </a:r>
            <a:endParaRPr lang="en-US" u="sng" dirty="0" smtClean="0"/>
          </a:p>
          <a:p>
            <a:endParaRPr lang="en-US" dirty="0" smtClean="0"/>
          </a:p>
          <a:p>
            <a:r>
              <a:rPr lang="en-US" dirty="0" smtClean="0"/>
              <a:t>Arose from concern that the cost and difficult of proving discrimination claim under the Quebec Charter of Human Rights and Freedom was too onerous</a:t>
            </a:r>
          </a:p>
          <a:p>
            <a:endParaRPr lang="en-US" dirty="0"/>
          </a:p>
        </p:txBody>
      </p:sp>
      <p:sp>
        <p:nvSpPr>
          <p:cNvPr id="4" name="Slide Number Placeholder 3"/>
          <p:cNvSpPr>
            <a:spLocks noGrp="1"/>
          </p:cNvSpPr>
          <p:nvPr>
            <p:ph type="sldNum" sz="quarter" idx="10"/>
          </p:nvPr>
        </p:nvSpPr>
        <p:spPr/>
        <p:txBody>
          <a:bodyPr/>
          <a:lstStyle/>
          <a:p>
            <a:fld id="{859C830A-8AF3-4966-9969-54AA974F86A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Same </a:t>
            </a:r>
            <a:r>
              <a:rPr lang="en-US" u="sng" dirty="0" smtClean="0"/>
              <a:t>tasks” in the “same establishment”. </a:t>
            </a:r>
            <a:endParaRPr lang="en-US" u="sng" dirty="0" smtClean="0"/>
          </a:p>
          <a:p>
            <a:endParaRPr lang="en-US" u="sng" dirty="0" smtClean="0"/>
          </a:p>
          <a:p>
            <a:r>
              <a:rPr lang="en-US" dirty="0" smtClean="0"/>
              <a:t>This </a:t>
            </a:r>
            <a:r>
              <a:rPr lang="en-US" dirty="0" smtClean="0"/>
              <a:t>appears to tie the provision to older notions of equal pay for equal work, rather than the more modern pay equity approach that considers differential wages or benefits being paid to those performing work of equal value</a:t>
            </a:r>
            <a:r>
              <a:rPr lang="en-US" dirty="0" smtClean="0"/>
              <a:t>.</a:t>
            </a:r>
          </a:p>
          <a:p>
            <a:endParaRPr lang="en-US" dirty="0" smtClean="0"/>
          </a:p>
          <a:p>
            <a:r>
              <a:rPr lang="en-US" u="sng" dirty="0" smtClean="0"/>
              <a:t>Differentials Solely Because of Hiring Date</a:t>
            </a:r>
          </a:p>
          <a:p>
            <a:endParaRPr lang="en-US" u="sng" dirty="0" smtClean="0"/>
          </a:p>
          <a:p>
            <a:r>
              <a:rPr lang="en-US" i="1" dirty="0" err="1" smtClean="0"/>
              <a:t>Progistix</a:t>
            </a:r>
            <a:r>
              <a:rPr lang="en-US" i="1" dirty="0" smtClean="0"/>
              <a:t>-Solutions </a:t>
            </a:r>
            <a:r>
              <a:rPr lang="en-US" i="1" dirty="0" smtClean="0"/>
              <a:t>inc (</a:t>
            </a:r>
            <a:r>
              <a:rPr lang="en-US" i="1" dirty="0" err="1" smtClean="0"/>
              <a:t>Que</a:t>
            </a:r>
            <a:r>
              <a:rPr lang="en-US" i="1" dirty="0" smtClean="0"/>
              <a:t> CA) – </a:t>
            </a:r>
            <a:r>
              <a:rPr lang="en-US" dirty="0" smtClean="0"/>
              <a:t>Take-over, employees of acquired company treated more </a:t>
            </a:r>
            <a:r>
              <a:rPr lang="en-US" dirty="0" err="1" smtClean="0"/>
              <a:t>favourably</a:t>
            </a:r>
            <a:r>
              <a:rPr lang="en-US" dirty="0" smtClean="0"/>
              <a:t> -  </a:t>
            </a:r>
            <a:r>
              <a:rPr lang="en-US" dirty="0" smtClean="0"/>
              <a:t>clear that all employees under the more </a:t>
            </a:r>
            <a:r>
              <a:rPr lang="en-US" dirty="0" err="1" smtClean="0"/>
              <a:t>favourable</a:t>
            </a:r>
            <a:r>
              <a:rPr lang="en-US" dirty="0" smtClean="0"/>
              <a:t> salary structure were clearly hired before any of the employees in the less </a:t>
            </a:r>
            <a:r>
              <a:rPr lang="en-US" dirty="0" err="1" smtClean="0"/>
              <a:t>favourable</a:t>
            </a:r>
            <a:r>
              <a:rPr lang="en-US" dirty="0" smtClean="0"/>
              <a:t> </a:t>
            </a:r>
            <a:r>
              <a:rPr lang="en-US" dirty="0" smtClean="0"/>
              <a:t>structure - </a:t>
            </a:r>
            <a:r>
              <a:rPr lang="en-US" dirty="0" smtClean="0"/>
              <a:t>naïve to think that the employer would create an obvious disparity of treatment on the basis of date of </a:t>
            </a:r>
            <a:r>
              <a:rPr lang="en-US" dirty="0" smtClean="0"/>
              <a:t>hiring</a:t>
            </a:r>
          </a:p>
          <a:p>
            <a:endParaRPr lang="en-US" u="sng" dirty="0" smtClean="0"/>
          </a:p>
          <a:p>
            <a:r>
              <a:rPr lang="en-US" i="1" dirty="0" smtClean="0"/>
              <a:t>Centre </a:t>
            </a:r>
            <a:r>
              <a:rPr lang="en-US" i="1" dirty="0" err="1" smtClean="0"/>
              <a:t>jeunesse</a:t>
            </a:r>
            <a:r>
              <a:rPr lang="en-US" i="1" dirty="0" smtClean="0"/>
              <a:t> des </a:t>
            </a:r>
            <a:r>
              <a:rPr lang="en-US" i="1" dirty="0" err="1" smtClean="0"/>
              <a:t>Laurentides</a:t>
            </a:r>
            <a:r>
              <a:rPr lang="en-US" dirty="0" smtClean="0"/>
              <a:t> - </a:t>
            </a:r>
            <a:r>
              <a:rPr lang="en-US" dirty="0" smtClean="0"/>
              <a:t>lawyers hired before the collective agreement came into effect (giving them five weeks of vacation as opposed to four weeks for newly hired lawyers) was not a differential solely based on the date of </a:t>
            </a:r>
            <a:r>
              <a:rPr lang="en-US" dirty="0" smtClean="0"/>
              <a:t>hiring - </a:t>
            </a:r>
            <a:r>
              <a:rPr lang="en-US" dirty="0" smtClean="0"/>
              <a:t>differential could also be attributed to the unionization of the workers and the normalization of standards imposed within the public sector</a:t>
            </a:r>
            <a:endParaRPr lang="en-US" u="sng" dirty="0"/>
          </a:p>
        </p:txBody>
      </p:sp>
      <p:sp>
        <p:nvSpPr>
          <p:cNvPr id="4" name="Slide Number Placeholder 3"/>
          <p:cNvSpPr>
            <a:spLocks noGrp="1"/>
          </p:cNvSpPr>
          <p:nvPr>
            <p:ph type="sldNum" sz="quarter" idx="10"/>
          </p:nvPr>
        </p:nvSpPr>
        <p:spPr/>
        <p:txBody>
          <a:bodyPr/>
          <a:lstStyle/>
          <a:p>
            <a:fld id="{859C830A-8AF3-4966-9969-54AA974F86A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u="sng" dirty="0" smtClean="0"/>
              <a:t>Temporary v. permanent arrangement</a:t>
            </a:r>
          </a:p>
          <a:p>
            <a:endParaRPr lang="en-US" sz="1400" u="sng" dirty="0" smtClean="0"/>
          </a:p>
          <a:p>
            <a:r>
              <a:rPr lang="en-US" sz="1400" i="1" dirty="0" err="1" smtClean="0"/>
              <a:t>Progistix</a:t>
            </a:r>
            <a:r>
              <a:rPr lang="en-US" sz="1400" i="1" dirty="0" smtClean="0"/>
              <a:t>-Solutions -</a:t>
            </a:r>
            <a:r>
              <a:rPr lang="en-US" sz="1400" dirty="0" smtClean="0"/>
              <a:t>no evidence that the employer had introduced such a scheme</a:t>
            </a:r>
            <a:r>
              <a:rPr lang="en-US" sz="1400" dirty="0" smtClean="0"/>
              <a:t>.</a:t>
            </a:r>
          </a:p>
          <a:p>
            <a:endParaRPr lang="en-US" sz="1400" i="1" dirty="0" smtClean="0"/>
          </a:p>
          <a:p>
            <a:r>
              <a:rPr lang="en-US" sz="1400" i="1" dirty="0" smtClean="0"/>
              <a:t>Association des </a:t>
            </a:r>
            <a:r>
              <a:rPr lang="en-US" sz="1400" i="1" dirty="0" err="1" smtClean="0"/>
              <a:t>pompiers</a:t>
            </a:r>
            <a:r>
              <a:rPr lang="en-US" sz="1400" i="1" dirty="0" smtClean="0"/>
              <a:t> de Laval </a:t>
            </a:r>
            <a:r>
              <a:rPr lang="en-US" sz="1400" i="1" dirty="0" smtClean="0"/>
              <a:t> - </a:t>
            </a:r>
            <a:r>
              <a:rPr lang="en-US" sz="1400" dirty="0" smtClean="0"/>
              <a:t>The Court held that s. 87.3 of the Act respecting </a:t>
            </a:r>
            <a:r>
              <a:rPr lang="en-US" sz="1400" dirty="0" err="1" smtClean="0"/>
              <a:t>labour</a:t>
            </a:r>
            <a:r>
              <a:rPr lang="en-US" sz="1400" dirty="0" smtClean="0"/>
              <a:t> standards had the effect of permitting age based discrimination for temporary two-tier arrangements, and thus barring a claim under the human rights </a:t>
            </a:r>
            <a:r>
              <a:rPr lang="en-US" sz="1400" dirty="0" smtClean="0"/>
              <a:t>statute</a:t>
            </a:r>
          </a:p>
          <a:p>
            <a:endParaRPr lang="en-US" sz="1400" i="1" dirty="0" smtClean="0"/>
          </a:p>
          <a:p>
            <a:r>
              <a:rPr lang="en-US" sz="1400" b="1" u="sng" dirty="0" smtClean="0"/>
              <a:t>Union Liability</a:t>
            </a:r>
          </a:p>
          <a:p>
            <a:r>
              <a:rPr lang="en-US" sz="1400" dirty="0" smtClean="0"/>
              <a:t>special exception for claims of a s. 87.1 violation, allowing employees to directly access the </a:t>
            </a:r>
            <a:r>
              <a:rPr lang="en-US" sz="1400" dirty="0" err="1" smtClean="0"/>
              <a:t>Labour</a:t>
            </a:r>
            <a:r>
              <a:rPr lang="en-US" sz="1400" dirty="0" smtClean="0"/>
              <a:t> Standards Commission without having to prove that she or he has exhausted his recourses under a collective agreement. </a:t>
            </a:r>
            <a:endParaRPr lang="en-US" sz="1400" dirty="0" smtClean="0"/>
          </a:p>
          <a:p>
            <a:endParaRPr lang="en-US" sz="1400" dirty="0" smtClean="0"/>
          </a:p>
          <a:p>
            <a:r>
              <a:rPr lang="en-US" sz="1400" b="1" u="sng" dirty="0" smtClean="0"/>
              <a:t>Specific exemption for seniority and </a:t>
            </a:r>
            <a:r>
              <a:rPr lang="en-US" sz="1400" b="1" u="sng" dirty="0" err="1" smtClean="0"/>
              <a:t>grandparenting</a:t>
            </a:r>
            <a:r>
              <a:rPr lang="en-US" sz="1400" b="1" u="sng" dirty="0" smtClean="0"/>
              <a:t> </a:t>
            </a:r>
            <a:r>
              <a:rPr lang="en-US" sz="1400" dirty="0" smtClean="0"/>
              <a:t>– similar to equal pay and pay equity statutes</a:t>
            </a:r>
          </a:p>
          <a:p>
            <a:endParaRPr lang="en-US" u="sng" dirty="0" smtClean="0"/>
          </a:p>
          <a:p>
            <a:endParaRPr lang="en-US" u="sng" dirty="0"/>
          </a:p>
        </p:txBody>
      </p:sp>
      <p:sp>
        <p:nvSpPr>
          <p:cNvPr id="4" name="Slide Number Placeholder 3"/>
          <p:cNvSpPr>
            <a:spLocks noGrp="1"/>
          </p:cNvSpPr>
          <p:nvPr>
            <p:ph type="sldNum" sz="quarter" idx="10"/>
          </p:nvPr>
        </p:nvSpPr>
        <p:spPr/>
        <p:txBody>
          <a:bodyPr/>
          <a:lstStyle/>
          <a:p>
            <a:fld id="{859C830A-8AF3-4966-9969-54AA974F86A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“Young </a:t>
            </a:r>
            <a:r>
              <a:rPr lang="en-US" dirty="0" smtClean="0"/>
              <a:t>people might reasonably ask their parents or grandparents why a much richer society cannot now provide the benefits it provided for an earlier generation. I am not sure I have a good answer. … But, in the main, I would have to reply that whatever the sacrifices my parents and grandparents made for us, we do not intend to display similar generosity now that we are in charge</a:t>
            </a:r>
            <a:r>
              <a:rPr lang="en-US" dirty="0" smtClean="0"/>
              <a:t>.”</a:t>
            </a:r>
          </a:p>
          <a:p>
            <a:endParaRPr lang="en-US" dirty="0" smtClean="0"/>
          </a:p>
          <a:p>
            <a:r>
              <a:rPr lang="en-US" dirty="0" smtClean="0"/>
              <a:t>John Kay, “</a:t>
            </a:r>
            <a:r>
              <a:rPr lang="en-US" u="sng" dirty="0" smtClean="0">
                <a:hlinkClick r:id="rId3"/>
              </a:rPr>
              <a:t>My Generation Shout Repay its Good Luck</a:t>
            </a:r>
            <a:r>
              <a:rPr lang="en-US" dirty="0" smtClean="0"/>
              <a:t>” </a:t>
            </a:r>
            <a:r>
              <a:rPr lang="en-US" i="1" dirty="0" smtClean="0"/>
              <a:t>Financial Times</a:t>
            </a:r>
            <a:r>
              <a:rPr lang="en-US" dirty="0" smtClean="0"/>
              <a:t>, 28 March 2012. </a:t>
            </a:r>
          </a:p>
          <a:p>
            <a:endParaRPr lang="en-US" dirty="0"/>
          </a:p>
        </p:txBody>
      </p:sp>
      <p:sp>
        <p:nvSpPr>
          <p:cNvPr id="4" name="Slide Number Placeholder 3"/>
          <p:cNvSpPr>
            <a:spLocks noGrp="1"/>
          </p:cNvSpPr>
          <p:nvPr>
            <p:ph type="sldNum" sz="quarter" idx="10"/>
          </p:nvPr>
        </p:nvSpPr>
        <p:spPr/>
        <p:txBody>
          <a:bodyPr/>
          <a:lstStyle/>
          <a:p>
            <a:fld id="{E8FE42F8-8396-4396-AB61-FB3C6BA76A32}"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u="sng" dirty="0" smtClean="0"/>
              <a:t>Two Tier </a:t>
            </a:r>
            <a:r>
              <a:rPr lang="en-US" sz="1600" b="1" u="sng" dirty="0" smtClean="0"/>
              <a:t>Defined</a:t>
            </a:r>
          </a:p>
          <a:p>
            <a:endParaRPr lang="en-US" sz="1600" dirty="0" smtClean="0"/>
          </a:p>
          <a:p>
            <a:r>
              <a:rPr lang="en-US" sz="1600" dirty="0" smtClean="0"/>
              <a:t>In a two-tier scheme, workers doing the same jobs for the same employer at the same location receive differential pay and differential benefits</a:t>
            </a:r>
            <a:r>
              <a:rPr lang="en-US" sz="1600" dirty="0" smtClean="0"/>
              <a:t>.</a:t>
            </a:r>
          </a:p>
          <a:p>
            <a:endParaRPr lang="en-US" sz="1600" dirty="0" smtClean="0"/>
          </a:p>
          <a:p>
            <a:endParaRPr lang="en-US" dirty="0"/>
          </a:p>
        </p:txBody>
      </p:sp>
      <p:sp>
        <p:nvSpPr>
          <p:cNvPr id="4" name="Slide Number Placeholder 3"/>
          <p:cNvSpPr>
            <a:spLocks noGrp="1"/>
          </p:cNvSpPr>
          <p:nvPr>
            <p:ph type="sldNum" sz="quarter" idx="10"/>
          </p:nvPr>
        </p:nvSpPr>
        <p:spPr/>
        <p:txBody>
          <a:bodyPr/>
          <a:lstStyle/>
          <a:p>
            <a:fld id="{E8FE42F8-8396-4396-AB61-FB3C6BA76A32}"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Two-tier compensation approaches, with their creation of distinct classes of workers, raise fundamental questions about pay equity. </a:t>
            </a:r>
          </a:p>
          <a:p>
            <a:endParaRPr lang="en-US" dirty="0"/>
          </a:p>
        </p:txBody>
      </p:sp>
      <p:sp>
        <p:nvSpPr>
          <p:cNvPr id="4" name="Slide Number Placeholder 3"/>
          <p:cNvSpPr>
            <a:spLocks noGrp="1"/>
          </p:cNvSpPr>
          <p:nvPr>
            <p:ph type="sldNum" sz="quarter" idx="10"/>
          </p:nvPr>
        </p:nvSpPr>
        <p:spPr/>
        <p:txBody>
          <a:bodyPr/>
          <a:lstStyle/>
          <a:p>
            <a:fld id="{E8FE42F8-8396-4396-AB61-FB3C6BA76A32}"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Efficiency 	employer interest in cutting costs</a:t>
            </a:r>
          </a:p>
          <a:p>
            <a:r>
              <a:rPr lang="en-US" sz="1400" dirty="0" smtClean="0"/>
              <a:t>	</a:t>
            </a:r>
            <a:r>
              <a:rPr lang="en-US" sz="1400" dirty="0" smtClean="0"/>
              <a:t>flexibility in responding to global competition</a:t>
            </a:r>
          </a:p>
          <a:p>
            <a:r>
              <a:rPr lang="en-US" sz="1400" dirty="0" smtClean="0"/>
              <a:t>	</a:t>
            </a:r>
            <a:r>
              <a:rPr lang="en-US" sz="1400" dirty="0" smtClean="0"/>
              <a:t>flexibility in responding to economic crisis</a:t>
            </a:r>
          </a:p>
          <a:p>
            <a:r>
              <a:rPr lang="en-US" sz="1400" dirty="0" smtClean="0"/>
              <a:t>	</a:t>
            </a:r>
            <a:r>
              <a:rPr lang="en-US" sz="1400" dirty="0" smtClean="0"/>
              <a:t>preserving jobs and benefits of incumbent workers</a:t>
            </a:r>
          </a:p>
          <a:p>
            <a:r>
              <a:rPr lang="en-US" sz="1400" dirty="0" smtClean="0"/>
              <a:t>	</a:t>
            </a:r>
            <a:r>
              <a:rPr lang="en-US" sz="1400" dirty="0" smtClean="0"/>
              <a:t>creating job opportunities for newer workers</a:t>
            </a:r>
          </a:p>
          <a:p>
            <a:endParaRPr lang="en-US" sz="1400" dirty="0" smtClean="0"/>
          </a:p>
          <a:p>
            <a:r>
              <a:rPr lang="en-US" sz="1400" dirty="0" smtClean="0"/>
              <a:t>Voice	Problematic</a:t>
            </a:r>
          </a:p>
          <a:p>
            <a:r>
              <a:rPr lang="en-US" sz="1400" dirty="0" smtClean="0"/>
              <a:t>	</a:t>
            </a:r>
            <a:r>
              <a:rPr lang="en-US" sz="1400" dirty="0" smtClean="0"/>
              <a:t>Incumbent workers may have voice, especially through 	collective bargaining</a:t>
            </a:r>
          </a:p>
          <a:p>
            <a:r>
              <a:rPr lang="en-US" sz="1400" dirty="0" smtClean="0"/>
              <a:t>	</a:t>
            </a:r>
            <a:r>
              <a:rPr lang="en-US" sz="1400" dirty="0" smtClean="0"/>
              <a:t>Newly hired – no voice in setting differential terms and 	conditions of work</a:t>
            </a:r>
          </a:p>
          <a:p>
            <a:endParaRPr lang="en-US" sz="1400" dirty="0" smtClean="0"/>
          </a:p>
          <a:p>
            <a:r>
              <a:rPr lang="en-US" sz="1400" dirty="0" smtClean="0"/>
              <a:t>Equity	Concerns about discrimination</a:t>
            </a:r>
          </a:p>
          <a:p>
            <a:r>
              <a:rPr lang="en-US" sz="1400" dirty="0" smtClean="0"/>
              <a:t>	</a:t>
            </a:r>
            <a:r>
              <a:rPr lang="en-US" sz="1400" dirty="0" smtClean="0"/>
              <a:t>Equal Pay for Equal Work</a:t>
            </a:r>
          </a:p>
          <a:p>
            <a:r>
              <a:rPr lang="en-US" sz="1400" dirty="0" smtClean="0"/>
              <a:t>	</a:t>
            </a:r>
            <a:r>
              <a:rPr lang="en-US" sz="1400" dirty="0" smtClean="0"/>
              <a:t>Impacts on Employer Motivation</a:t>
            </a:r>
          </a:p>
          <a:p>
            <a:r>
              <a:rPr lang="en-US" sz="1400" dirty="0" smtClean="0"/>
              <a:t>	</a:t>
            </a:r>
            <a:r>
              <a:rPr lang="en-US" sz="1400" dirty="0" smtClean="0"/>
              <a:t>Internal Employee Divisions – Impact on Collective 	Bargaining</a:t>
            </a:r>
            <a:endParaRPr lang="en-US" sz="1400" dirty="0"/>
          </a:p>
        </p:txBody>
      </p:sp>
      <p:sp>
        <p:nvSpPr>
          <p:cNvPr id="4" name="Slide Number Placeholder 3"/>
          <p:cNvSpPr>
            <a:spLocks noGrp="1"/>
          </p:cNvSpPr>
          <p:nvPr>
            <p:ph type="sldNum" sz="quarter" idx="10"/>
          </p:nvPr>
        </p:nvSpPr>
        <p:spPr/>
        <p:txBody>
          <a:bodyPr/>
          <a:lstStyle/>
          <a:p>
            <a:fld id="{E8FE42F8-8396-4396-AB61-FB3C6BA76A32}"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Extensive use in the United States in the 1980s</a:t>
            </a:r>
          </a:p>
          <a:p>
            <a:endParaRPr lang="en-US" sz="1600" dirty="0" smtClean="0"/>
          </a:p>
          <a:p>
            <a:r>
              <a:rPr lang="en-US" sz="1600" dirty="0" smtClean="0"/>
              <a:t>Quebec in the 1980s and 1990s</a:t>
            </a:r>
          </a:p>
          <a:p>
            <a:endParaRPr lang="en-US" sz="1600" dirty="0" smtClean="0"/>
          </a:p>
          <a:p>
            <a:r>
              <a:rPr lang="en-US" sz="1600" dirty="0" smtClean="0"/>
              <a:t>Resurgence in US in the 2000s</a:t>
            </a:r>
          </a:p>
          <a:p>
            <a:r>
              <a:rPr lang="en-US" sz="1600" dirty="0" smtClean="0"/>
              <a:t>	</a:t>
            </a:r>
            <a:r>
              <a:rPr lang="en-US" sz="1600" dirty="0" smtClean="0"/>
              <a:t>Auto manufacturers most significant</a:t>
            </a:r>
          </a:p>
          <a:p>
            <a:endParaRPr lang="en-US" sz="1600" dirty="0" smtClean="0"/>
          </a:p>
          <a:p>
            <a:r>
              <a:rPr lang="en-US" sz="1600" dirty="0" smtClean="0"/>
              <a:t>Major collective bargaining issue in Canada, especially around 	pensions</a:t>
            </a:r>
          </a:p>
          <a:p>
            <a:endParaRPr lang="en-US" sz="1600" dirty="0" smtClean="0"/>
          </a:p>
          <a:p>
            <a:r>
              <a:rPr lang="en-US" sz="1600" dirty="0" smtClean="0"/>
              <a:t>	</a:t>
            </a:r>
            <a:r>
              <a:rPr lang="en-US" sz="1600" dirty="0" smtClean="0"/>
              <a:t>Foreign takeovers – Vale Inco, US Steel</a:t>
            </a:r>
          </a:p>
          <a:p>
            <a:r>
              <a:rPr lang="en-US" sz="1600" dirty="0" smtClean="0"/>
              <a:t>	</a:t>
            </a:r>
            <a:r>
              <a:rPr lang="en-US" sz="1600" dirty="0" smtClean="0"/>
              <a:t>Bankruptcy Avoidance – Air Canada</a:t>
            </a:r>
          </a:p>
          <a:p>
            <a:r>
              <a:rPr lang="en-US" sz="1600" dirty="0" smtClean="0"/>
              <a:t>	</a:t>
            </a:r>
            <a:r>
              <a:rPr lang="en-US" sz="1600" dirty="0" smtClean="0"/>
              <a:t>High Profile Disputes – Canada Post; Air Canada</a:t>
            </a:r>
            <a:endParaRPr lang="en-US" sz="1600" dirty="0"/>
          </a:p>
        </p:txBody>
      </p:sp>
      <p:sp>
        <p:nvSpPr>
          <p:cNvPr id="4" name="Slide Number Placeholder 3"/>
          <p:cNvSpPr>
            <a:spLocks noGrp="1"/>
          </p:cNvSpPr>
          <p:nvPr>
            <p:ph type="sldNum" sz="quarter" idx="10"/>
          </p:nvPr>
        </p:nvSpPr>
        <p:spPr/>
        <p:txBody>
          <a:bodyPr/>
          <a:lstStyle/>
          <a:p>
            <a:fld id="{E8FE42F8-8396-4396-AB61-FB3C6BA76A32}"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FE42F8-8396-4396-AB61-FB3C6BA76A32}"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DFR in Negotiations</a:t>
            </a:r>
          </a:p>
          <a:p>
            <a:endParaRPr lang="en-US" dirty="0" smtClean="0"/>
          </a:p>
          <a:p>
            <a:r>
              <a:rPr lang="en-US" dirty="0" smtClean="0"/>
              <a:t>Extensive Deference to Union Choices (Efficiency, Collective 	Bargaining)</a:t>
            </a:r>
          </a:p>
          <a:p>
            <a:endParaRPr lang="en-US" dirty="0" smtClean="0"/>
          </a:p>
          <a:p>
            <a:r>
              <a:rPr lang="en-US" dirty="0" smtClean="0"/>
              <a:t>Newly hired lack voice – may not be able to bring a DFR complaint</a:t>
            </a:r>
          </a:p>
          <a:p>
            <a:endParaRPr lang="en-US" dirty="0" smtClean="0"/>
          </a:p>
          <a:p>
            <a:r>
              <a:rPr lang="en-US" dirty="0" smtClean="0"/>
              <a:t>Tolerance of discrimination</a:t>
            </a:r>
          </a:p>
          <a:p>
            <a:endParaRPr lang="en-US" dirty="0" smtClean="0"/>
          </a:p>
          <a:p>
            <a:r>
              <a:rPr lang="en-US" b="1" u="sng" dirty="0" smtClean="0"/>
              <a:t>Two cases</a:t>
            </a:r>
          </a:p>
          <a:p>
            <a:endParaRPr lang="en-US" dirty="0" smtClean="0"/>
          </a:p>
          <a:p>
            <a:r>
              <a:rPr lang="en-US" i="1" u="sng" dirty="0" smtClean="0"/>
              <a:t>Thibeault </a:t>
            </a:r>
            <a:r>
              <a:rPr lang="en-US" i="1" u="sng" dirty="0" smtClean="0"/>
              <a:t>v. Canadian Flight Attendants’ Union </a:t>
            </a:r>
            <a:r>
              <a:rPr lang="en-US" i="1" u="sng" dirty="0" smtClean="0"/>
              <a:t>(Air Jazz) </a:t>
            </a:r>
            <a:r>
              <a:rPr lang="en-US" i="1" dirty="0" smtClean="0"/>
              <a:t>– </a:t>
            </a:r>
            <a:r>
              <a:rPr lang="en-US" dirty="0" smtClean="0"/>
              <a:t>‘</a:t>
            </a:r>
            <a:r>
              <a:rPr lang="en-US" dirty="0" err="1" smtClean="0"/>
              <a:t>ees</a:t>
            </a:r>
            <a:r>
              <a:rPr lang="en-US" dirty="0" smtClean="0"/>
              <a:t> not in bargaining unit at time of agreement – no duty on ‘</a:t>
            </a:r>
            <a:r>
              <a:rPr lang="en-US" dirty="0" err="1" smtClean="0"/>
              <a:t>er</a:t>
            </a:r>
            <a:r>
              <a:rPr lang="en-US" dirty="0" smtClean="0"/>
              <a:t> to represent  them</a:t>
            </a:r>
          </a:p>
          <a:p>
            <a:r>
              <a:rPr lang="en-US" dirty="0" smtClean="0"/>
              <a:t>- union preference to deal with issue through collective bargaining reasonable</a:t>
            </a:r>
          </a:p>
          <a:p>
            <a:endParaRPr lang="en-US" dirty="0" smtClean="0"/>
          </a:p>
          <a:p>
            <a:r>
              <a:rPr lang="en-US" i="1" dirty="0" smtClean="0"/>
              <a:t>	</a:t>
            </a:r>
            <a:r>
              <a:rPr lang="en-US" i="1" u="sng" dirty="0" smtClean="0"/>
              <a:t>Saskatchewan </a:t>
            </a:r>
            <a:r>
              <a:rPr lang="en-US" i="1" u="sng" dirty="0" smtClean="0"/>
              <a:t>Brewers’ Association</a:t>
            </a:r>
            <a:r>
              <a:rPr lang="en-US" i="1" dirty="0" smtClean="0"/>
              <a:t> </a:t>
            </a:r>
            <a:r>
              <a:rPr lang="en-US" dirty="0" smtClean="0"/>
              <a:t>– source of conflict not of union’s making – legitimate ‘</a:t>
            </a:r>
            <a:r>
              <a:rPr lang="en-US" dirty="0" err="1" smtClean="0"/>
              <a:t>er</a:t>
            </a:r>
            <a:r>
              <a:rPr lang="en-US" dirty="0" smtClean="0"/>
              <a:t> interests – reasonable and objective basis for union to believe two-tier structure in long term interests of its members – grandfathering a common and rational compromise – No need to “spread the pain”</a:t>
            </a:r>
            <a:r>
              <a:rPr lang="en-US" dirty="0" smtClean="0"/>
              <a:t>	</a:t>
            </a:r>
          </a:p>
          <a:p>
            <a:r>
              <a:rPr lang="en-US" dirty="0" smtClean="0"/>
              <a:t>	</a:t>
            </a:r>
            <a:endParaRPr lang="en-US" dirty="0"/>
          </a:p>
        </p:txBody>
      </p:sp>
      <p:sp>
        <p:nvSpPr>
          <p:cNvPr id="4" name="Slide Number Placeholder 3"/>
          <p:cNvSpPr>
            <a:spLocks noGrp="1"/>
          </p:cNvSpPr>
          <p:nvPr>
            <p:ph type="sldNum" sz="quarter" idx="10"/>
          </p:nvPr>
        </p:nvSpPr>
        <p:spPr/>
        <p:txBody>
          <a:bodyPr/>
          <a:lstStyle/>
          <a:p>
            <a:fld id="{859C830A-8AF3-4966-9969-54AA974F86A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smtClean="0"/>
          </a:p>
          <a:p>
            <a:r>
              <a:rPr lang="en-US" sz="1600" dirty="0" smtClean="0"/>
              <a:t>Equal Pay and Pay Equity statutes limited to gender based differentials</a:t>
            </a:r>
          </a:p>
          <a:p>
            <a:endParaRPr lang="en-US" sz="1600" dirty="0" smtClean="0"/>
          </a:p>
          <a:p>
            <a:r>
              <a:rPr lang="en-US" sz="1600" dirty="0" smtClean="0"/>
              <a:t>Can still bring a claim under human rights codes</a:t>
            </a:r>
            <a:endParaRPr lang="en-US" sz="1600" dirty="0"/>
          </a:p>
        </p:txBody>
      </p:sp>
      <p:sp>
        <p:nvSpPr>
          <p:cNvPr id="4" name="Slide Number Placeholder 3"/>
          <p:cNvSpPr>
            <a:spLocks noGrp="1"/>
          </p:cNvSpPr>
          <p:nvPr>
            <p:ph type="sldNum" sz="quarter" idx="10"/>
          </p:nvPr>
        </p:nvSpPr>
        <p:spPr/>
        <p:txBody>
          <a:bodyPr/>
          <a:lstStyle/>
          <a:p>
            <a:fld id="{E8FE42F8-8396-4396-AB61-FB3C6BA76A3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Complainants must present a </a:t>
            </a:r>
            <a:r>
              <a:rPr lang="en-US" i="1" dirty="0" smtClean="0"/>
              <a:t>prima facie</a:t>
            </a:r>
            <a:endParaRPr lang="en-US" dirty="0"/>
          </a:p>
        </p:txBody>
      </p:sp>
      <p:sp>
        <p:nvSpPr>
          <p:cNvPr id="4" name="Slide Number Placeholder 3"/>
          <p:cNvSpPr>
            <a:spLocks noGrp="1"/>
          </p:cNvSpPr>
          <p:nvPr>
            <p:ph type="sldNum" sz="quarter" idx="10"/>
          </p:nvPr>
        </p:nvSpPr>
        <p:spPr/>
        <p:txBody>
          <a:bodyPr/>
          <a:lstStyle/>
          <a:p>
            <a:fld id="{E8FE42F8-8396-4396-AB61-FB3C6BA76A3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F4EA74-ED82-5D4D-A09D-8EAABFB2DE05}"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FA3DF-6039-1D4A-8BDD-B2ECDA5B816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4EA74-ED82-5D4D-A09D-8EAABFB2DE05}"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FA3DF-6039-1D4A-8BDD-B2ECDA5B81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4EA74-ED82-5D4D-A09D-8EAABFB2DE05}"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FA3DF-6039-1D4A-8BDD-B2ECDA5B816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4EA74-ED82-5D4D-A09D-8EAABFB2DE05}"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FA3DF-6039-1D4A-8BDD-B2ECDA5B816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F4EA74-ED82-5D4D-A09D-8EAABFB2DE05}"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FA3DF-6039-1D4A-8BDD-B2ECDA5B816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F4EA74-ED82-5D4D-A09D-8EAABFB2DE05}" type="datetimeFigureOut">
              <a:rPr lang="en-US" smtClean="0"/>
              <a:pPr/>
              <a:t>4/26/2012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FA3DF-6039-1D4A-8BDD-B2ECDA5B816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F4EA74-ED82-5D4D-A09D-8EAABFB2DE05}" type="datetimeFigureOut">
              <a:rPr lang="en-US" smtClean="0"/>
              <a:pPr/>
              <a:t>4/26/2012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DFA3DF-6039-1D4A-8BDD-B2ECDA5B816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F4EA74-ED82-5D4D-A09D-8EAABFB2DE05}" type="datetimeFigureOut">
              <a:rPr lang="en-US" smtClean="0"/>
              <a:pPr/>
              <a:t>4/26/2012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DFA3DF-6039-1D4A-8BDD-B2ECDA5B816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4EA74-ED82-5D4D-A09D-8EAABFB2DE05}" type="datetimeFigureOut">
              <a:rPr lang="en-US" smtClean="0"/>
              <a:pPr/>
              <a:t>4/26/2012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DFA3DF-6039-1D4A-8BDD-B2ECDA5B81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4EA74-ED82-5D4D-A09D-8EAABFB2DE05}" type="datetimeFigureOut">
              <a:rPr lang="en-US" smtClean="0"/>
              <a:pPr/>
              <a:t>4/26/2012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FA3DF-6039-1D4A-8BDD-B2ECDA5B816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4EA74-ED82-5D4D-A09D-8EAABFB2DE05}" type="datetimeFigureOut">
              <a:rPr lang="en-US" smtClean="0"/>
              <a:pPr/>
              <a:t>4/26/2012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FA3DF-6039-1D4A-8BDD-B2ECDA5B816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4EA74-ED82-5D4D-A09D-8EAABFB2DE05}" type="datetimeFigureOut">
              <a:rPr lang="en-US" smtClean="0"/>
              <a:pPr/>
              <a:t>4/26/2012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FA3DF-6039-1D4A-8BDD-B2ECDA5B816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smtClean="0">
                <a:solidFill>
                  <a:schemeClr val="tx2"/>
                </a:solidFill>
              </a:rPr>
              <a:t>Two-Tier Workplaces and Intergenerational Equity</a:t>
            </a:r>
            <a:endParaRPr lang="en-US" b="1" dirty="0">
              <a:solidFill>
                <a:schemeClr val="tx2"/>
              </a:solidFill>
            </a:endParaRPr>
          </a:p>
        </p:txBody>
      </p:sp>
      <p:sp>
        <p:nvSpPr>
          <p:cNvPr id="2" name="Subtitle 1"/>
          <p:cNvSpPr>
            <a:spLocks noGrp="1"/>
          </p:cNvSpPr>
          <p:nvPr>
            <p:ph type="subTitle" idx="1"/>
          </p:nvPr>
        </p:nvSpPr>
        <p:spPr/>
        <p:txBody>
          <a:bodyPr/>
          <a:lstStyle/>
          <a:p>
            <a:r>
              <a:rPr lang="en-US" dirty="0">
                <a:solidFill>
                  <a:schemeClr val="tx1"/>
                </a:solidFill>
              </a:rPr>
              <a:t>Michael Mac Neil</a:t>
            </a:r>
          </a:p>
          <a:p>
            <a:r>
              <a:rPr lang="en-US" dirty="0">
                <a:solidFill>
                  <a:schemeClr val="tx1"/>
                </a:solidFill>
              </a:rPr>
              <a:t>Department of Law and Legal Studies, Carleton University</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Proving Discrimination</a:t>
            </a:r>
            <a:endParaRPr lang="en-US" b="1" dirty="0">
              <a:solidFill>
                <a:schemeClr val="tx2"/>
              </a:solidFill>
            </a:endParaRPr>
          </a:p>
        </p:txBody>
      </p:sp>
      <p:pic>
        <p:nvPicPr>
          <p:cNvPr id="3076" name="Picture 4"/>
          <p:cNvPicPr>
            <a:picLocks noGrp="1" noChangeAspect="1" noChangeArrowheads="1"/>
          </p:cNvPicPr>
          <p:nvPr>
            <p:ph idx="1"/>
          </p:nvPr>
        </p:nvPicPr>
        <p:blipFill>
          <a:blip r:embed="rId3"/>
          <a:srcRect/>
          <a:stretch>
            <a:fillRect/>
          </a:stretch>
        </p:blipFill>
        <p:spPr bwMode="auto">
          <a:xfrm>
            <a:off x="4686300" y="2910681"/>
            <a:ext cx="2705100" cy="1695450"/>
          </a:xfrm>
          <a:prstGeom prst="rect">
            <a:avLst/>
          </a:prstGeom>
          <a:noFill/>
          <a:ln w="9525">
            <a:noFill/>
            <a:miter lim="800000"/>
            <a:headEnd/>
            <a:tailEnd/>
          </a:ln>
        </p:spPr>
      </p:pic>
      <p:pic>
        <p:nvPicPr>
          <p:cNvPr id="3075" name="Picture 3"/>
          <p:cNvPicPr>
            <a:picLocks noChangeAspect="1" noChangeArrowheads="1"/>
          </p:cNvPicPr>
          <p:nvPr/>
        </p:nvPicPr>
        <p:blipFill>
          <a:blip r:embed="rId4"/>
          <a:srcRect/>
          <a:stretch>
            <a:fillRect/>
          </a:stretch>
        </p:blipFill>
        <p:spPr bwMode="auto">
          <a:xfrm>
            <a:off x="1528763" y="1613694"/>
            <a:ext cx="2295525" cy="1990725"/>
          </a:xfrm>
          <a:prstGeom prst="rect">
            <a:avLst/>
          </a:prstGeom>
          <a:noFill/>
          <a:ln w="9525">
            <a:noFill/>
            <a:miter lim="800000"/>
            <a:headEnd/>
            <a:tailEnd/>
          </a:ln>
        </p:spPr>
      </p:pic>
      <p:sp>
        <p:nvSpPr>
          <p:cNvPr id="6" name="TextBox 5"/>
          <p:cNvSpPr txBox="1"/>
          <p:nvPr/>
        </p:nvSpPr>
        <p:spPr>
          <a:xfrm>
            <a:off x="2047875" y="3810000"/>
            <a:ext cx="1076325" cy="369332"/>
          </a:xfrm>
          <a:prstGeom prst="rect">
            <a:avLst/>
          </a:prstGeom>
          <a:noFill/>
        </p:spPr>
        <p:txBody>
          <a:bodyPr wrap="square" rtlCol="0">
            <a:spAutoFit/>
          </a:bodyPr>
          <a:lstStyle/>
          <a:p>
            <a:pPr algn="ctr"/>
            <a:r>
              <a:rPr lang="en-US" dirty="0" smtClean="0"/>
              <a:t>Statistics</a:t>
            </a:r>
            <a:endParaRPr lang="en-US" dirty="0"/>
          </a:p>
        </p:txBody>
      </p:sp>
      <p:sp>
        <p:nvSpPr>
          <p:cNvPr id="8" name="TextBox 7"/>
          <p:cNvSpPr txBox="1"/>
          <p:nvPr/>
        </p:nvSpPr>
        <p:spPr>
          <a:xfrm>
            <a:off x="4686300" y="4914900"/>
            <a:ext cx="2705100" cy="369332"/>
          </a:xfrm>
          <a:prstGeom prst="rect">
            <a:avLst/>
          </a:prstGeom>
          <a:noFill/>
        </p:spPr>
        <p:txBody>
          <a:bodyPr wrap="square" rtlCol="0">
            <a:spAutoFit/>
          </a:bodyPr>
          <a:lstStyle/>
          <a:p>
            <a:pPr algn="ctr"/>
            <a:r>
              <a:rPr lang="en-US" dirty="0" smtClean="0"/>
              <a:t>Overlapping Age Cohorts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linds(horizontal)">
                                      <p:cBhvr>
                                        <p:cTn id="7" dur="500"/>
                                        <p:tgtEl>
                                          <p:spTgt spid="307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blinds(horizontal)">
                                      <p:cBhvr>
                                        <p:cTn id="15" dur="1000"/>
                                        <p:tgtEl>
                                          <p:spTgt spid="307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0343" y="773668"/>
            <a:ext cx="4339771" cy="769441"/>
          </a:xfrm>
          <a:prstGeom prst="rect">
            <a:avLst/>
          </a:prstGeom>
          <a:noFill/>
        </p:spPr>
        <p:txBody>
          <a:bodyPr wrap="square" rtlCol="0">
            <a:spAutoFit/>
          </a:bodyPr>
          <a:lstStyle/>
          <a:p>
            <a:pPr algn="ctr"/>
            <a:r>
              <a:rPr lang="en-US" sz="4400" b="1" dirty="0" smtClean="0">
                <a:solidFill>
                  <a:schemeClr val="tx2"/>
                </a:solidFill>
              </a:rPr>
              <a:t>Two-Tier as BFOR</a:t>
            </a:r>
            <a:endParaRPr lang="en-US" sz="4400" b="1" dirty="0">
              <a:solidFill>
                <a:schemeClr val="tx2"/>
              </a:solidFill>
            </a:endParaRPr>
          </a:p>
        </p:txBody>
      </p:sp>
      <p:sp>
        <p:nvSpPr>
          <p:cNvPr id="3" name="Flowchart: Alternate Process 2"/>
          <p:cNvSpPr/>
          <p:nvPr/>
        </p:nvSpPr>
        <p:spPr>
          <a:xfrm rot="19357748">
            <a:off x="296809" y="2808624"/>
            <a:ext cx="3213989" cy="510778"/>
          </a:xfrm>
          <a:prstGeom prst="flowChartAlternateProcess">
            <a:avLst/>
          </a:prstGeom>
          <a:gradFill flip="none" rotWithShape="1">
            <a:gsLst>
              <a:gs pos="0">
                <a:schemeClr val="dk2">
                  <a:tint val="80000"/>
                  <a:satMod val="300000"/>
                </a:schemeClr>
              </a:gs>
              <a:gs pos="100000">
                <a:schemeClr val="dk2">
                  <a:shade val="30000"/>
                  <a:satMod val="200000"/>
                </a:schemeClr>
              </a:gs>
            </a:gsLst>
            <a:path path="circle">
              <a:fillToRect l="50000" t="50000" r="50000" b="50000"/>
            </a:path>
            <a:tileRect/>
          </a:gradFill>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1003">
            <a:schemeClr val="dk2"/>
          </a:fillRef>
          <a:effectRef idx="0">
            <a:scrgbClr r="0" g="0" b="0"/>
          </a:effectRef>
          <a:fontRef idx="major"/>
        </p:style>
        <p:txBody>
          <a:bodyPr wrap="square" lIns="91440" tIns="45720" rIns="91440" bIns="45720">
            <a:sp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Economic Necessity</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Flowchart: Alternate Process 3"/>
          <p:cNvSpPr/>
          <p:nvPr/>
        </p:nvSpPr>
        <p:spPr>
          <a:xfrm rot="18296157">
            <a:off x="1176453" y="3702379"/>
            <a:ext cx="3213989" cy="510778"/>
          </a:xfrm>
          <a:prstGeom prst="flowChartAlternateProcess">
            <a:avLst/>
          </a:prstGeom>
          <a:gradFill flip="none" rotWithShape="1">
            <a:gsLst>
              <a:gs pos="0">
                <a:schemeClr val="dk2">
                  <a:tint val="80000"/>
                  <a:satMod val="300000"/>
                </a:schemeClr>
              </a:gs>
              <a:gs pos="100000">
                <a:schemeClr val="dk2">
                  <a:shade val="30000"/>
                  <a:satMod val="200000"/>
                </a:schemeClr>
              </a:gs>
            </a:gsLst>
            <a:path path="circle">
              <a:fillToRect l="50000" t="50000" r="50000" b="50000"/>
            </a:path>
            <a:tileRect/>
          </a:gradFill>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1003">
            <a:schemeClr val="dk2"/>
          </a:fillRef>
          <a:effectRef idx="0">
            <a:scrgbClr r="0" g="0" b="0"/>
          </a:effectRef>
          <a:fontRef idx="major"/>
        </p:style>
        <p:txBody>
          <a:bodyPr wrap="square" lIns="91440" tIns="45720" rIns="91440" bIns="45720">
            <a:sp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Seniority</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Flowchart: Alternate Process 4"/>
          <p:cNvSpPr/>
          <p:nvPr/>
        </p:nvSpPr>
        <p:spPr>
          <a:xfrm rot="17122649">
            <a:off x="2306082" y="4185874"/>
            <a:ext cx="3213989" cy="510778"/>
          </a:xfrm>
          <a:prstGeom prst="flowChartAlternateProcess">
            <a:avLst/>
          </a:prstGeom>
          <a:gradFill flip="none" rotWithShape="1">
            <a:gsLst>
              <a:gs pos="0">
                <a:schemeClr val="dk2">
                  <a:tint val="80000"/>
                  <a:satMod val="300000"/>
                </a:schemeClr>
              </a:gs>
              <a:gs pos="100000">
                <a:schemeClr val="dk2">
                  <a:shade val="30000"/>
                  <a:satMod val="200000"/>
                </a:schemeClr>
              </a:gs>
            </a:gsLst>
            <a:path path="circle">
              <a:fillToRect l="50000" t="50000" r="50000" b="50000"/>
            </a:path>
            <a:tileRect/>
          </a:gradFill>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1003">
            <a:schemeClr val="dk2"/>
          </a:fillRef>
          <a:effectRef idx="0">
            <a:scrgbClr r="0" g="0" b="0"/>
          </a:effectRef>
          <a:fontRef idx="major"/>
        </p:style>
        <p:txBody>
          <a:bodyPr wrap="square" lIns="91440" tIns="45720" rIns="91440" bIns="45720">
            <a:sp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Grand Parenting</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Flowchart: Alternate Process 5"/>
          <p:cNvSpPr/>
          <p:nvPr/>
        </p:nvSpPr>
        <p:spPr>
          <a:xfrm rot="4783221">
            <a:off x="3630730" y="4176286"/>
            <a:ext cx="3213989" cy="510778"/>
          </a:xfrm>
          <a:prstGeom prst="flowChartAlternateProcess">
            <a:avLst/>
          </a:prstGeom>
          <a:gradFill flip="none" rotWithShape="1">
            <a:gsLst>
              <a:gs pos="0">
                <a:schemeClr val="dk2">
                  <a:tint val="80000"/>
                  <a:satMod val="300000"/>
                </a:schemeClr>
              </a:gs>
              <a:gs pos="100000">
                <a:schemeClr val="dk2">
                  <a:shade val="30000"/>
                  <a:satMod val="200000"/>
                </a:schemeClr>
              </a:gs>
            </a:gsLst>
            <a:path path="circle">
              <a:fillToRect l="50000" t="50000" r="50000" b="50000"/>
            </a:path>
            <a:tileRect/>
          </a:gradFill>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1003">
            <a:schemeClr val="dk2"/>
          </a:fillRef>
          <a:effectRef idx="0">
            <a:scrgbClr r="0" g="0" b="0"/>
          </a:effectRef>
          <a:fontRef idx="major"/>
        </p:style>
        <p:txBody>
          <a:bodyPr wrap="square" lIns="91440" tIns="45720" rIns="91440" bIns="45720">
            <a:sp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Collective Bargaining</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Flowchart: Alternate Process 6"/>
          <p:cNvSpPr/>
          <p:nvPr/>
        </p:nvSpPr>
        <p:spPr>
          <a:xfrm rot="3322726">
            <a:off x="4974313" y="3706262"/>
            <a:ext cx="3213989" cy="510778"/>
          </a:xfrm>
          <a:prstGeom prst="flowChartAlternateProcess">
            <a:avLst/>
          </a:prstGeom>
          <a:gradFill flip="none" rotWithShape="1">
            <a:gsLst>
              <a:gs pos="0">
                <a:schemeClr val="dk2">
                  <a:tint val="80000"/>
                  <a:satMod val="300000"/>
                </a:schemeClr>
              </a:gs>
              <a:gs pos="100000">
                <a:schemeClr val="dk2">
                  <a:shade val="30000"/>
                  <a:satMod val="200000"/>
                </a:schemeClr>
              </a:gs>
            </a:gsLst>
            <a:path path="circle">
              <a:fillToRect l="50000" t="50000" r="50000" b="50000"/>
            </a:path>
            <a:tileRect/>
          </a:gradFill>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1003">
            <a:schemeClr val="dk2"/>
          </a:fillRef>
          <a:effectRef idx="0">
            <a:scrgbClr r="0" g="0" b="0"/>
          </a:effectRef>
          <a:fontRef idx="major"/>
        </p:style>
        <p:txBody>
          <a:bodyPr wrap="square" lIns="91440" tIns="45720" rIns="91440" bIns="45720">
            <a:sp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Job Security</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Flowchart: Alternate Process 7"/>
          <p:cNvSpPr/>
          <p:nvPr/>
        </p:nvSpPr>
        <p:spPr>
          <a:xfrm rot="2546775">
            <a:off x="5680021" y="2903273"/>
            <a:ext cx="3213989" cy="510778"/>
          </a:xfrm>
          <a:prstGeom prst="flowChartAlternateProcess">
            <a:avLst/>
          </a:prstGeom>
          <a:gradFill flip="none" rotWithShape="1">
            <a:gsLst>
              <a:gs pos="0">
                <a:schemeClr val="dk2">
                  <a:tint val="80000"/>
                  <a:satMod val="300000"/>
                </a:schemeClr>
              </a:gs>
              <a:gs pos="100000">
                <a:schemeClr val="dk2">
                  <a:shade val="30000"/>
                  <a:satMod val="200000"/>
                </a:schemeClr>
              </a:gs>
            </a:gsLst>
            <a:path path="circle">
              <a:fillToRect l="50000" t="50000" r="50000" b="50000"/>
            </a:path>
            <a:tileRect/>
          </a:gradFill>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1003">
            <a:schemeClr val="dk2"/>
          </a:fillRef>
          <a:effectRef idx="0">
            <a:scrgbClr r="0" g="0" b="0"/>
          </a:effectRef>
          <a:fontRef idx="major"/>
        </p:style>
        <p:txBody>
          <a:bodyPr wrap="square" lIns="91440" tIns="45720" rIns="91440" bIns="45720">
            <a:sp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Access to Employment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1000"/>
                                        <p:tgtEl>
                                          <p:spTgt spid="4"/>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1000"/>
                                        <p:tgtEl>
                                          <p:spTgt spid="5"/>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1000"/>
                                        <p:tgtEl>
                                          <p:spTgt spid="6"/>
                                        </p:tgtEl>
                                      </p:cBhvr>
                                    </p:animEffect>
                                  </p:childTnLst>
                                </p:cTn>
                              </p:par>
                            </p:childTnLst>
                          </p:cTn>
                        </p:par>
                        <p:par>
                          <p:cTn id="20" fill="hold">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1000"/>
                                        <p:tgtEl>
                                          <p:spTgt spid="7"/>
                                        </p:tgtEl>
                                      </p:cBhvr>
                                    </p:animEffect>
                                  </p:childTnLst>
                                </p:cTn>
                              </p:par>
                            </p:childTnLst>
                          </p:cTn>
                        </p:par>
                        <p:par>
                          <p:cTn id="24" fill="hold">
                            <p:stCondLst>
                              <p:cond delay="5000"/>
                            </p:stCondLst>
                            <p:childTnLst>
                              <p:par>
                                <p:cTn id="25" presetID="3" presetClass="entr" presetSubtype="1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Quebec Approach</a:t>
            </a:r>
            <a:endParaRPr lang="en-US" b="1" dirty="0">
              <a:solidFill>
                <a:schemeClr val="tx2"/>
              </a:solidFill>
            </a:endParaRPr>
          </a:p>
        </p:txBody>
      </p:sp>
      <p:sp>
        <p:nvSpPr>
          <p:cNvPr id="3" name="Content Placeholder 2"/>
          <p:cNvSpPr>
            <a:spLocks noGrp="1"/>
          </p:cNvSpPr>
          <p:nvPr>
            <p:ph idx="1"/>
          </p:nvPr>
        </p:nvSpPr>
        <p:spPr/>
        <p:txBody>
          <a:bodyPr/>
          <a:lstStyle/>
          <a:p>
            <a:endParaRPr lang="en-US" dirty="0" smtClean="0"/>
          </a:p>
          <a:p>
            <a:endParaRPr lang="en-US" dirty="0" smtClean="0"/>
          </a:p>
        </p:txBody>
      </p:sp>
      <p:pic>
        <p:nvPicPr>
          <p:cNvPr id="1026" name="Picture 2"/>
          <p:cNvPicPr>
            <a:picLocks noChangeAspect="1" noChangeArrowheads="1"/>
          </p:cNvPicPr>
          <p:nvPr/>
        </p:nvPicPr>
        <p:blipFill>
          <a:blip r:embed="rId3"/>
          <a:srcRect/>
          <a:stretch>
            <a:fillRect/>
          </a:stretch>
        </p:blipFill>
        <p:spPr bwMode="auto">
          <a:xfrm>
            <a:off x="1" y="1"/>
            <a:ext cx="1108780" cy="1233713"/>
          </a:xfrm>
          <a:prstGeom prst="rect">
            <a:avLst/>
          </a:prstGeom>
          <a:noFill/>
          <a:ln w="9525">
            <a:noFill/>
            <a:miter lim="800000"/>
            <a:headEnd/>
            <a:tailEnd/>
          </a:ln>
        </p:spPr>
      </p:pic>
      <p:pic>
        <p:nvPicPr>
          <p:cNvPr id="5" name="Picture 2"/>
          <p:cNvPicPr>
            <a:picLocks noChangeAspect="1" noChangeArrowheads="1"/>
          </p:cNvPicPr>
          <p:nvPr/>
        </p:nvPicPr>
        <p:blipFill>
          <a:blip r:embed="rId3"/>
          <a:srcRect/>
          <a:stretch>
            <a:fillRect/>
          </a:stretch>
        </p:blipFill>
        <p:spPr bwMode="auto">
          <a:xfrm>
            <a:off x="8035218" y="1"/>
            <a:ext cx="1108781" cy="1233714"/>
          </a:xfrm>
          <a:prstGeom prst="rect">
            <a:avLst/>
          </a:prstGeom>
          <a:noFill/>
          <a:ln w="9525">
            <a:noFill/>
            <a:miter lim="800000"/>
            <a:headEnd/>
            <a:tailEnd/>
          </a:ln>
        </p:spPr>
      </p:pic>
      <p:sp>
        <p:nvSpPr>
          <p:cNvPr id="7" name="TextBox 6"/>
          <p:cNvSpPr txBox="1"/>
          <p:nvPr/>
        </p:nvSpPr>
        <p:spPr>
          <a:xfrm>
            <a:off x="3338285" y="3018971"/>
            <a:ext cx="2467428" cy="769441"/>
          </a:xfrm>
          <a:prstGeom prst="rect">
            <a:avLst/>
          </a:prstGeom>
          <a:noFill/>
        </p:spPr>
        <p:txBody>
          <a:bodyPr wrap="square" rtlCol="0">
            <a:spAutoFit/>
          </a:bodyPr>
          <a:lstStyle/>
          <a:p>
            <a:r>
              <a:rPr lang="en-US" sz="4400" dirty="0" smtClean="0"/>
              <a:t>Two   Tier</a:t>
            </a:r>
            <a:endParaRPr lang="en-US" sz="4400" dirty="0"/>
          </a:p>
        </p:txBody>
      </p:sp>
      <p:sp>
        <p:nvSpPr>
          <p:cNvPr id="6" name="&quot;No&quot; Symbol 5"/>
          <p:cNvSpPr/>
          <p:nvPr/>
        </p:nvSpPr>
        <p:spPr>
          <a:xfrm>
            <a:off x="3018972" y="1828801"/>
            <a:ext cx="3091543" cy="3156857"/>
          </a:xfrm>
          <a:prstGeom prst="noSmoking">
            <a:avLst>
              <a:gd name="adj" fmla="val 748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1000"/>
                                        <p:tgtEl>
                                          <p:spTgt spid="7"/>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058" y="274638"/>
            <a:ext cx="7612742" cy="1143000"/>
          </a:xfrm>
        </p:spPr>
        <p:txBody>
          <a:bodyPr>
            <a:normAutofit/>
          </a:bodyPr>
          <a:lstStyle/>
          <a:p>
            <a:r>
              <a:rPr lang="en-US" b="1" dirty="0" smtClean="0">
                <a:solidFill>
                  <a:schemeClr val="tx2"/>
                </a:solidFill>
              </a:rPr>
              <a:t>Issues With Quebec Approach</a:t>
            </a:r>
            <a:endParaRPr lang="en-US" b="1" dirty="0">
              <a:solidFill>
                <a:schemeClr val="tx2"/>
              </a:solidFill>
            </a:endParaRPr>
          </a:p>
        </p:txBody>
      </p:sp>
      <p:pic>
        <p:nvPicPr>
          <p:cNvPr id="4" name="Picture 2"/>
          <p:cNvPicPr>
            <a:picLocks noChangeAspect="1" noChangeArrowheads="1"/>
          </p:cNvPicPr>
          <p:nvPr/>
        </p:nvPicPr>
        <p:blipFill>
          <a:blip r:embed="rId3"/>
          <a:srcRect/>
          <a:stretch>
            <a:fillRect/>
          </a:stretch>
        </p:blipFill>
        <p:spPr bwMode="auto">
          <a:xfrm>
            <a:off x="0" y="1"/>
            <a:ext cx="1074057" cy="1195077"/>
          </a:xfrm>
          <a:prstGeom prst="rect">
            <a:avLst/>
          </a:prstGeom>
          <a:noFill/>
          <a:ln w="9525">
            <a:noFill/>
            <a:miter lim="800000"/>
            <a:headEnd/>
            <a:tailEnd/>
          </a:ln>
        </p:spPr>
      </p:pic>
      <p:pic>
        <p:nvPicPr>
          <p:cNvPr id="6147" name="Picture 3"/>
          <p:cNvPicPr>
            <a:picLocks noChangeAspect="1" noChangeArrowheads="1"/>
          </p:cNvPicPr>
          <p:nvPr/>
        </p:nvPicPr>
        <p:blipFill>
          <a:blip r:embed="rId4"/>
          <a:srcRect/>
          <a:stretch>
            <a:fillRect/>
          </a:stretch>
        </p:blipFill>
        <p:spPr bwMode="auto">
          <a:xfrm>
            <a:off x="1908447" y="1787055"/>
            <a:ext cx="2194560" cy="1455089"/>
          </a:xfrm>
          <a:prstGeom prst="rect">
            <a:avLst/>
          </a:prstGeom>
          <a:noFill/>
          <a:ln w="9525">
            <a:noFill/>
            <a:miter lim="800000"/>
            <a:headEnd/>
            <a:tailEnd/>
          </a:ln>
        </p:spPr>
      </p:pic>
      <p:sp>
        <p:nvSpPr>
          <p:cNvPr id="9" name="TextBox 8"/>
          <p:cNvSpPr txBox="1"/>
          <p:nvPr/>
        </p:nvSpPr>
        <p:spPr>
          <a:xfrm>
            <a:off x="1771287" y="3299123"/>
            <a:ext cx="2503170" cy="923330"/>
          </a:xfrm>
          <a:prstGeom prst="rect">
            <a:avLst/>
          </a:prstGeom>
          <a:noFill/>
        </p:spPr>
        <p:txBody>
          <a:bodyPr wrap="square" rtlCol="0">
            <a:spAutoFit/>
          </a:bodyPr>
          <a:lstStyle/>
          <a:p>
            <a:pPr algn="ctr"/>
            <a:r>
              <a:rPr lang="en-US" dirty="0" smtClean="0"/>
              <a:t>differentials ‘solely’ </a:t>
            </a:r>
          </a:p>
          <a:p>
            <a:r>
              <a:rPr lang="en-US" dirty="0" smtClean="0"/>
              <a:t>because of date of hiring</a:t>
            </a:r>
          </a:p>
          <a:p>
            <a:endParaRPr lang="en-US" dirty="0"/>
          </a:p>
        </p:txBody>
      </p:sp>
      <p:pic>
        <p:nvPicPr>
          <p:cNvPr id="7170" name="Picture 2"/>
          <p:cNvPicPr>
            <a:picLocks noChangeAspect="1" noChangeArrowheads="1"/>
          </p:cNvPicPr>
          <p:nvPr/>
        </p:nvPicPr>
        <p:blipFill>
          <a:blip r:embed="rId5"/>
          <a:srcRect/>
          <a:stretch>
            <a:fillRect/>
          </a:stretch>
        </p:blipFill>
        <p:spPr bwMode="auto">
          <a:xfrm>
            <a:off x="5938838" y="3033243"/>
            <a:ext cx="1952625" cy="2343150"/>
          </a:xfrm>
          <a:prstGeom prst="rect">
            <a:avLst/>
          </a:prstGeom>
          <a:noFill/>
          <a:ln w="9525">
            <a:noFill/>
            <a:miter lim="800000"/>
            <a:headEnd/>
            <a:tailEnd/>
          </a:ln>
        </p:spPr>
      </p:pic>
      <p:sp>
        <p:nvSpPr>
          <p:cNvPr id="10" name="TextBox 9"/>
          <p:cNvSpPr txBox="1"/>
          <p:nvPr/>
        </p:nvSpPr>
        <p:spPr>
          <a:xfrm>
            <a:off x="5150168" y="5376393"/>
            <a:ext cx="3376630" cy="646331"/>
          </a:xfrm>
          <a:prstGeom prst="rect">
            <a:avLst/>
          </a:prstGeom>
          <a:noFill/>
        </p:spPr>
        <p:txBody>
          <a:bodyPr wrap="none" rtlCol="0">
            <a:spAutoFit/>
          </a:bodyPr>
          <a:lstStyle/>
          <a:p>
            <a:r>
              <a:rPr lang="en-US" dirty="0" smtClean="0"/>
              <a:t>Same tasks in same establishment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linds(horizontal)">
                                      <p:cBhvr>
                                        <p:cTn id="7" dur="500"/>
                                        <p:tgtEl>
                                          <p:spTgt spid="717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147"/>
                                        </p:tgtEl>
                                        <p:attrNameLst>
                                          <p:attrName>style.visibility</p:attrName>
                                        </p:attrNameLst>
                                      </p:cBhvr>
                                      <p:to>
                                        <p:strVal val="visible"/>
                                      </p:to>
                                    </p:set>
                                    <p:animEffect transition="in" filter="blinds(horizontal)">
                                      <p:cBhvr>
                                        <p:cTn id="15" dur="500"/>
                                        <p:tgtEl>
                                          <p:spTgt spid="614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058" y="274638"/>
            <a:ext cx="7612742" cy="1143000"/>
          </a:xfrm>
        </p:spPr>
        <p:txBody>
          <a:bodyPr>
            <a:normAutofit/>
          </a:bodyPr>
          <a:lstStyle/>
          <a:p>
            <a:r>
              <a:rPr lang="en-US" b="1" dirty="0" smtClean="0">
                <a:solidFill>
                  <a:schemeClr val="tx2"/>
                </a:solidFill>
              </a:rPr>
              <a:t>Issues With Quebec Approach</a:t>
            </a:r>
            <a:endParaRPr lang="en-US" b="1" dirty="0">
              <a:solidFill>
                <a:schemeClr val="tx2"/>
              </a:solidFill>
            </a:endParaRPr>
          </a:p>
        </p:txBody>
      </p:sp>
      <p:pic>
        <p:nvPicPr>
          <p:cNvPr id="4" name="Picture 2"/>
          <p:cNvPicPr>
            <a:picLocks noChangeAspect="1" noChangeArrowheads="1"/>
          </p:cNvPicPr>
          <p:nvPr/>
        </p:nvPicPr>
        <p:blipFill>
          <a:blip r:embed="rId3"/>
          <a:srcRect/>
          <a:stretch>
            <a:fillRect/>
          </a:stretch>
        </p:blipFill>
        <p:spPr bwMode="auto">
          <a:xfrm>
            <a:off x="0" y="1"/>
            <a:ext cx="1074057" cy="1195077"/>
          </a:xfrm>
          <a:prstGeom prst="rect">
            <a:avLst/>
          </a:prstGeom>
          <a:noFill/>
          <a:ln w="9525">
            <a:noFill/>
            <a:miter lim="800000"/>
            <a:headEnd/>
            <a:tailEnd/>
          </a:ln>
        </p:spPr>
      </p:pic>
      <p:pic>
        <p:nvPicPr>
          <p:cNvPr id="8194" name="Picture 2"/>
          <p:cNvPicPr>
            <a:picLocks noChangeAspect="1" noChangeArrowheads="1"/>
          </p:cNvPicPr>
          <p:nvPr/>
        </p:nvPicPr>
        <p:blipFill>
          <a:blip r:embed="rId4"/>
          <a:srcRect/>
          <a:stretch>
            <a:fillRect/>
          </a:stretch>
        </p:blipFill>
        <p:spPr bwMode="auto">
          <a:xfrm>
            <a:off x="1074058" y="1893570"/>
            <a:ext cx="3417570" cy="876300"/>
          </a:xfrm>
          <a:prstGeom prst="rect">
            <a:avLst/>
          </a:prstGeom>
          <a:noFill/>
          <a:ln w="9525">
            <a:noFill/>
            <a:miter lim="800000"/>
            <a:headEnd/>
            <a:tailEnd/>
          </a:ln>
        </p:spPr>
      </p:pic>
      <p:pic>
        <p:nvPicPr>
          <p:cNvPr id="8195" name="Picture 3"/>
          <p:cNvPicPr>
            <a:picLocks noChangeAspect="1" noChangeArrowheads="1"/>
          </p:cNvPicPr>
          <p:nvPr/>
        </p:nvPicPr>
        <p:blipFill>
          <a:blip r:embed="rId5"/>
          <a:srcRect/>
          <a:stretch>
            <a:fillRect/>
          </a:stretch>
        </p:blipFill>
        <p:spPr bwMode="auto">
          <a:xfrm>
            <a:off x="6476238" y="1893570"/>
            <a:ext cx="1739075" cy="2045970"/>
          </a:xfrm>
          <a:prstGeom prst="rect">
            <a:avLst/>
          </a:prstGeom>
          <a:noFill/>
          <a:ln w="9525">
            <a:noFill/>
            <a:miter lim="800000"/>
            <a:headEnd/>
            <a:tailEnd/>
          </a:ln>
        </p:spPr>
      </p:pic>
      <p:sp>
        <p:nvSpPr>
          <p:cNvPr id="11" name="TextBox 10"/>
          <p:cNvSpPr txBox="1"/>
          <p:nvPr/>
        </p:nvSpPr>
        <p:spPr>
          <a:xfrm>
            <a:off x="6226630" y="3815387"/>
            <a:ext cx="2460170" cy="461665"/>
          </a:xfrm>
          <a:prstGeom prst="rect">
            <a:avLst/>
          </a:prstGeom>
          <a:noFill/>
        </p:spPr>
        <p:txBody>
          <a:bodyPr wrap="square" rtlCol="0">
            <a:spAutoFit/>
          </a:bodyPr>
          <a:lstStyle/>
          <a:p>
            <a:pPr algn="ctr"/>
            <a:r>
              <a:rPr lang="en-US" sz="2400" b="1" dirty="0" smtClean="0"/>
              <a:t>Union Liability</a:t>
            </a:r>
            <a:endParaRPr lang="en-US" sz="2400" b="1" dirty="0"/>
          </a:p>
        </p:txBody>
      </p:sp>
      <p:sp>
        <p:nvSpPr>
          <p:cNvPr id="12" name="TextBox 11"/>
          <p:cNvSpPr txBox="1"/>
          <p:nvPr/>
        </p:nvSpPr>
        <p:spPr>
          <a:xfrm>
            <a:off x="1074058" y="2769870"/>
            <a:ext cx="3417570" cy="830997"/>
          </a:xfrm>
          <a:prstGeom prst="rect">
            <a:avLst/>
          </a:prstGeom>
          <a:noFill/>
        </p:spPr>
        <p:txBody>
          <a:bodyPr wrap="square" rtlCol="0">
            <a:spAutoFit/>
          </a:bodyPr>
          <a:lstStyle/>
          <a:p>
            <a:pPr algn="ctr"/>
            <a:r>
              <a:rPr lang="en-US" sz="2400" b="1" dirty="0" smtClean="0"/>
              <a:t>Temporary v. Permanent Differentials</a:t>
            </a:r>
            <a:endParaRPr lang="en-US" sz="2400" b="1" dirty="0"/>
          </a:p>
        </p:txBody>
      </p:sp>
      <p:pic>
        <p:nvPicPr>
          <p:cNvPr id="8196" name="Picture 4"/>
          <p:cNvPicPr>
            <a:picLocks noChangeAspect="1" noChangeArrowheads="1"/>
          </p:cNvPicPr>
          <p:nvPr/>
        </p:nvPicPr>
        <p:blipFill>
          <a:blip r:embed="rId6"/>
          <a:srcRect/>
          <a:stretch>
            <a:fillRect/>
          </a:stretch>
        </p:blipFill>
        <p:spPr bwMode="auto">
          <a:xfrm>
            <a:off x="3200039" y="4046220"/>
            <a:ext cx="1703070" cy="1703070"/>
          </a:xfrm>
          <a:prstGeom prst="rect">
            <a:avLst/>
          </a:prstGeom>
          <a:noFill/>
          <a:ln w="9525">
            <a:noFill/>
            <a:miter lim="800000"/>
            <a:headEnd/>
            <a:tailEnd/>
          </a:ln>
        </p:spPr>
      </p:pic>
      <p:sp>
        <p:nvSpPr>
          <p:cNvPr id="13" name="TextBox 12"/>
          <p:cNvSpPr txBox="1"/>
          <p:nvPr/>
        </p:nvSpPr>
        <p:spPr>
          <a:xfrm>
            <a:off x="2224314" y="5749290"/>
            <a:ext cx="3200400" cy="830997"/>
          </a:xfrm>
          <a:prstGeom prst="rect">
            <a:avLst/>
          </a:prstGeom>
          <a:noFill/>
        </p:spPr>
        <p:txBody>
          <a:bodyPr wrap="square" rtlCol="0">
            <a:spAutoFit/>
          </a:bodyPr>
          <a:lstStyle/>
          <a:p>
            <a:pPr algn="ctr"/>
            <a:r>
              <a:rPr lang="en-US" sz="2400" b="1" dirty="0" smtClean="0"/>
              <a:t>Seniority and Grand Parenting</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linds(horizontal)">
                                      <p:cBhvr>
                                        <p:cTn id="7" dur="1000"/>
                                        <p:tgtEl>
                                          <p:spTgt spid="819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195"/>
                                        </p:tgtEl>
                                        <p:attrNameLst>
                                          <p:attrName>style.visibility</p:attrName>
                                        </p:attrNameLst>
                                      </p:cBhvr>
                                      <p:to>
                                        <p:strVal val="visible"/>
                                      </p:to>
                                    </p:set>
                                    <p:animEffect transition="in" filter="blinds(horizontal)">
                                      <p:cBhvr>
                                        <p:cTn id="15" dur="1000"/>
                                        <p:tgtEl>
                                          <p:spTgt spid="819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196"/>
                                        </p:tgtEl>
                                        <p:attrNameLst>
                                          <p:attrName>style.visibility</p:attrName>
                                        </p:attrNameLst>
                                      </p:cBhvr>
                                      <p:to>
                                        <p:strVal val="visible"/>
                                      </p:to>
                                    </p:set>
                                    <p:animEffect transition="in" filter="blinds(horizontal)">
                                      <p:cBhvr>
                                        <p:cTn id="23" dur="500"/>
                                        <p:tgtEl>
                                          <p:spTgt spid="819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Conclusion</a:t>
            </a:r>
            <a:endParaRPr lang="en-US" b="1" dirty="0">
              <a:solidFill>
                <a:schemeClr val="tx2"/>
              </a:solidFill>
            </a:endParaRPr>
          </a:p>
        </p:txBody>
      </p:sp>
      <p:grpSp>
        <p:nvGrpSpPr>
          <p:cNvPr id="4" name="Group 3"/>
          <p:cNvGrpSpPr/>
          <p:nvPr/>
        </p:nvGrpSpPr>
        <p:grpSpPr>
          <a:xfrm>
            <a:off x="2386530" y="2102480"/>
            <a:ext cx="4364700" cy="3524046"/>
            <a:chOff x="2400167" y="1039490"/>
            <a:chExt cx="4364700" cy="3524046"/>
          </a:xfrm>
        </p:grpSpPr>
        <p:sp>
          <p:nvSpPr>
            <p:cNvPr id="5" name="Isosceles Triangle 4"/>
            <p:cNvSpPr/>
            <p:nvPr/>
          </p:nvSpPr>
          <p:spPr>
            <a:xfrm rot="1082298">
              <a:off x="2400167" y="1039490"/>
              <a:ext cx="2455334" cy="1573091"/>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6" name="Isosceles Triangle 5"/>
            <p:cNvSpPr/>
            <p:nvPr/>
          </p:nvSpPr>
          <p:spPr>
            <a:xfrm rot="20634727">
              <a:off x="4309533" y="1071035"/>
              <a:ext cx="2455334" cy="159173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r>
                <a:rPr lang="en-US" sz="3600" b="1" dirty="0" smtClean="0"/>
                <a:t>Voice</a:t>
              </a:r>
            </a:p>
            <a:p>
              <a:pPr algn="ctr"/>
              <a:endParaRPr lang="en-US" dirty="0"/>
            </a:p>
          </p:txBody>
        </p:sp>
        <p:sp>
          <p:nvSpPr>
            <p:cNvPr id="7" name="Isosceles Triangle 6"/>
            <p:cNvSpPr/>
            <p:nvPr/>
          </p:nvSpPr>
          <p:spPr>
            <a:xfrm>
              <a:off x="3314094" y="2971802"/>
              <a:ext cx="2455334" cy="159173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normAutofit fontScale="85000" lnSpcReduction="10000"/>
            </a:bodyPr>
            <a:lstStyle/>
            <a:p>
              <a:pPr algn="ctr"/>
              <a:endParaRPr lang="en-US" dirty="0" smtClean="0"/>
            </a:p>
            <a:p>
              <a:pPr algn="ctr"/>
              <a:r>
                <a:rPr lang="en-US" sz="3600" b="1" dirty="0" smtClean="0"/>
                <a:t>Equity</a:t>
              </a:r>
            </a:p>
            <a:p>
              <a:pPr algn="ctr"/>
              <a:endParaRPr lang="en-US" dirty="0"/>
            </a:p>
          </p:txBody>
        </p:sp>
      </p:grpSp>
      <p:sp>
        <p:nvSpPr>
          <p:cNvPr id="8" name="TextBox 7"/>
          <p:cNvSpPr txBox="1"/>
          <p:nvPr/>
        </p:nvSpPr>
        <p:spPr>
          <a:xfrm rot="1028361">
            <a:off x="2438526" y="2958964"/>
            <a:ext cx="2013179" cy="646331"/>
          </a:xfrm>
          <a:prstGeom prst="rect">
            <a:avLst/>
          </a:prstGeom>
          <a:noFill/>
        </p:spPr>
        <p:txBody>
          <a:bodyPr wrap="square" rtlCol="0">
            <a:spAutoFit/>
          </a:bodyPr>
          <a:lstStyle/>
          <a:p>
            <a:pPr algn="ctr"/>
            <a:r>
              <a:rPr lang="en-US" sz="3600" b="1" dirty="0" smtClean="0">
                <a:solidFill>
                  <a:schemeClr val="bg1"/>
                </a:solidFill>
              </a:rPr>
              <a:t>Efficiency</a:t>
            </a:r>
            <a:endParaRPr lang="en-US"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Two-Tier</a:t>
            </a:r>
            <a:endParaRPr lang="en-US" b="1" dirty="0">
              <a:solidFill>
                <a:schemeClr val="tx2"/>
              </a:solidFill>
            </a:endParaRPr>
          </a:p>
        </p:txBody>
      </p:sp>
      <p:sp>
        <p:nvSpPr>
          <p:cNvPr id="7" name="Content Placeholder 6"/>
          <p:cNvSpPr>
            <a:spLocks noGrp="1"/>
          </p:cNvSpPr>
          <p:nvPr>
            <p:ph sz="half" idx="1"/>
          </p:nvPr>
        </p:nvSpPr>
        <p:spPr>
          <a:xfrm>
            <a:off x="457200" y="1600201"/>
            <a:ext cx="4038600" cy="1711036"/>
          </a:xfrm>
        </p:spPr>
        <p:txBody>
          <a:bodyPr/>
          <a:lstStyle/>
          <a:p>
            <a:pPr>
              <a:buNone/>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Same</a:t>
            </a: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buNone/>
            </a:pPr>
            <a:endParaRPr lang="en-US" dirty="0"/>
          </a:p>
          <a:p>
            <a:endPar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Content Placeholder 7"/>
          <p:cNvSpPr>
            <a:spLocks noGrp="1"/>
          </p:cNvSpPr>
          <p:nvPr>
            <p:ph sz="half" idx="2"/>
          </p:nvPr>
        </p:nvSpPr>
        <p:spPr>
          <a:xfrm>
            <a:off x="4648200" y="1600200"/>
            <a:ext cx="4038600" cy="1711037"/>
          </a:xfrm>
        </p:spPr>
        <p:txBody>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Employer </a:t>
            </a:r>
          </a:p>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Job</a:t>
            </a:r>
          </a:p>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Workplace</a:t>
            </a:r>
            <a:endPar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buNone/>
            </a:pPr>
            <a:endParaRPr lang="en-US" dirty="0"/>
          </a:p>
        </p:txBody>
      </p:sp>
      <p:sp>
        <p:nvSpPr>
          <p:cNvPr id="12" name="TextBox 11"/>
          <p:cNvSpPr txBox="1"/>
          <p:nvPr/>
        </p:nvSpPr>
        <p:spPr>
          <a:xfrm>
            <a:off x="457200" y="3948545"/>
            <a:ext cx="4191000" cy="1600438"/>
          </a:xfrm>
          <a:prstGeom prst="rect">
            <a:avLst/>
          </a:prstGeom>
          <a:noFill/>
        </p:spPr>
        <p:txBody>
          <a:bodyPr wrap="square" rtlCol="0">
            <a:spAutoFit/>
          </a:bodyPr>
          <a:lstStyle/>
          <a:p>
            <a:r>
              <a:rPr lang="en-US" sz="8000" b="1" dirty="0" smtClean="0">
                <a:ln w="1905"/>
                <a:solidFill>
                  <a:schemeClr val="accent3">
                    <a:lumMod val="75000"/>
                  </a:schemeClr>
                </a:solidFill>
                <a:effectLst>
                  <a:innerShdw blurRad="69850" dist="43180" dir="5400000">
                    <a:srgbClr val="000000">
                      <a:alpha val="65000"/>
                    </a:srgbClr>
                  </a:innerShdw>
                </a:effectLst>
              </a:rPr>
              <a:t>Different</a:t>
            </a:r>
          </a:p>
          <a:p>
            <a:endParaRPr lang="en-US" dirty="0"/>
          </a:p>
        </p:txBody>
      </p:sp>
      <p:sp>
        <p:nvSpPr>
          <p:cNvPr id="13" name="Content Placeholder 7"/>
          <p:cNvSpPr txBox="1">
            <a:spLocks/>
          </p:cNvSpPr>
          <p:nvPr/>
        </p:nvSpPr>
        <p:spPr>
          <a:xfrm>
            <a:off x="4648200" y="3643745"/>
            <a:ext cx="4191000" cy="171103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n-lt"/>
                <a:ea typeface="+mn-ea"/>
                <a:cs typeface="+mn-cs"/>
              </a:rPr>
              <a:t>Wages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n-lt"/>
                <a:ea typeface="+mn-ea"/>
                <a:cs typeface="+mn-cs"/>
              </a:rPr>
              <a:t>Benefits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blinds(horizontal)">
                                      <p:cBhvr>
                                        <p:cTn id="11" dur="500"/>
                                        <p:tgtEl>
                                          <p:spTgt spid="8">
                                            <p:txEl>
                                              <p:pRg st="0" end="0"/>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blinds(horizontal)">
                                      <p:cBhvr>
                                        <p:cTn id="15" dur="500"/>
                                        <p:tgtEl>
                                          <p:spTgt spid="8">
                                            <p:txEl>
                                              <p:pRg st="1" end="1"/>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blinds(horizontal)">
                                      <p:cBhvr>
                                        <p:cTn id="19" dur="500"/>
                                        <p:tgtEl>
                                          <p:spTgt spid="8">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par>
                          <p:cTn id="25" fill="hold">
                            <p:stCondLst>
                              <p:cond delay="500"/>
                            </p:stCondLst>
                            <p:childTnLst>
                              <p:par>
                                <p:cTn id="26" presetID="3" presetClass="entr" presetSubtype="1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4340" y="2777490"/>
            <a:ext cx="8229600" cy="1361547"/>
          </a:xfrm>
        </p:spPr>
        <p:txBody>
          <a:bodyPr anchor="ctr" anchorCtr="0">
            <a:normAutofit/>
          </a:bodyPr>
          <a:lstStyle/>
          <a:p>
            <a:r>
              <a:rPr lang="en-US" sz="4800" b="1" dirty="0" smtClean="0">
                <a:solidFill>
                  <a:srgbClr val="FF0000"/>
                </a:solidFill>
              </a:rPr>
              <a:t>MAGIC DATE</a:t>
            </a:r>
            <a:endParaRPr lang="en-US" sz="4800" b="1" dirty="0">
              <a:solidFill>
                <a:srgbClr val="FF0000"/>
              </a:solidFill>
            </a:endParaRPr>
          </a:p>
        </p:txBody>
      </p:sp>
      <p:pic>
        <p:nvPicPr>
          <p:cNvPr id="5122" name="Picture 2"/>
          <p:cNvPicPr>
            <a:picLocks noChangeAspect="1" noChangeArrowheads="1"/>
          </p:cNvPicPr>
          <p:nvPr/>
        </p:nvPicPr>
        <p:blipFill>
          <a:blip r:embed="rId3"/>
          <a:srcRect/>
          <a:stretch>
            <a:fillRect/>
          </a:stretch>
        </p:blipFill>
        <p:spPr bwMode="auto">
          <a:xfrm>
            <a:off x="2754630" y="0"/>
            <a:ext cx="3619500" cy="3009900"/>
          </a:xfrm>
          <a:prstGeom prst="rect">
            <a:avLst/>
          </a:prstGeom>
          <a:noFill/>
          <a:ln w="9525">
            <a:noFill/>
            <a:miter lim="800000"/>
            <a:headEnd/>
            <a:tailEnd/>
          </a:ln>
        </p:spPr>
      </p:pic>
      <p:pic>
        <p:nvPicPr>
          <p:cNvPr id="5124" name="Picture 4"/>
          <p:cNvPicPr>
            <a:picLocks noChangeAspect="1" noChangeArrowheads="1"/>
          </p:cNvPicPr>
          <p:nvPr/>
        </p:nvPicPr>
        <p:blipFill>
          <a:blip r:embed="rId4"/>
          <a:srcRect/>
          <a:stretch>
            <a:fillRect/>
          </a:stretch>
        </p:blipFill>
        <p:spPr bwMode="auto">
          <a:xfrm>
            <a:off x="3817620" y="4139037"/>
            <a:ext cx="1473470" cy="2018347"/>
          </a:xfrm>
          <a:prstGeom prst="rect">
            <a:avLst/>
          </a:prstGeom>
          <a:noFill/>
          <a:ln w="9525">
            <a:noFill/>
            <a:miter lim="800000"/>
            <a:headEnd/>
            <a:tailEnd/>
          </a:ln>
        </p:spPr>
      </p:pic>
      <p:sp>
        <p:nvSpPr>
          <p:cNvPr id="5" name="TextBox 4"/>
          <p:cNvSpPr txBox="1"/>
          <p:nvPr/>
        </p:nvSpPr>
        <p:spPr>
          <a:xfrm>
            <a:off x="434339" y="1039091"/>
            <a:ext cx="2530533" cy="1077218"/>
          </a:xfrm>
          <a:prstGeom prst="rect">
            <a:avLst/>
          </a:prstGeom>
          <a:noFill/>
        </p:spPr>
        <p:txBody>
          <a:bodyPr wrap="square" rtlCol="0">
            <a:spAutoFit/>
          </a:bodyPr>
          <a:lstStyle/>
          <a:p>
            <a:pPr algn="ctr"/>
            <a:r>
              <a:rPr lang="en-US" sz="3200" b="1" dirty="0" smtClean="0">
                <a:solidFill>
                  <a:schemeClr val="accent1">
                    <a:lumMod val="75000"/>
                  </a:schemeClr>
                </a:solidFill>
              </a:rPr>
              <a:t>HIRED BEFORE</a:t>
            </a:r>
            <a:endParaRPr lang="en-US" sz="3200" b="1" dirty="0">
              <a:solidFill>
                <a:schemeClr val="accent1">
                  <a:lumMod val="75000"/>
                </a:schemeClr>
              </a:solidFill>
            </a:endParaRPr>
          </a:p>
        </p:txBody>
      </p:sp>
      <p:sp>
        <p:nvSpPr>
          <p:cNvPr id="6" name="TextBox 5"/>
          <p:cNvSpPr txBox="1"/>
          <p:nvPr/>
        </p:nvSpPr>
        <p:spPr>
          <a:xfrm>
            <a:off x="586739" y="4682836"/>
            <a:ext cx="2530533" cy="1077218"/>
          </a:xfrm>
          <a:prstGeom prst="rect">
            <a:avLst/>
          </a:prstGeom>
          <a:noFill/>
        </p:spPr>
        <p:txBody>
          <a:bodyPr wrap="square" rtlCol="0">
            <a:spAutoFit/>
          </a:bodyPr>
          <a:lstStyle/>
          <a:p>
            <a:pPr algn="ctr"/>
            <a:r>
              <a:rPr lang="en-US" sz="3200" b="1" dirty="0" smtClean="0">
                <a:solidFill>
                  <a:schemeClr val="accent1">
                    <a:lumMod val="75000"/>
                  </a:schemeClr>
                </a:solidFill>
              </a:rPr>
              <a:t>HIRED</a:t>
            </a:r>
          </a:p>
          <a:p>
            <a:pPr algn="ctr"/>
            <a:r>
              <a:rPr lang="en-US" sz="3200" b="1" dirty="0" smtClean="0">
                <a:solidFill>
                  <a:schemeClr val="accent1">
                    <a:lumMod val="75000"/>
                  </a:schemeClr>
                </a:solidFill>
              </a:rPr>
              <a:t>AFTER</a:t>
            </a:r>
            <a:endParaRPr lang="en-US" sz="3200" b="1"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blinds(horizontal)">
                                      <p:cBhvr>
                                        <p:cTn id="17" dur="10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124"/>
                                        </p:tgtEl>
                                        <p:attrNameLst>
                                          <p:attrName>style.visibility</p:attrName>
                                        </p:attrNameLst>
                                      </p:cBhvr>
                                      <p:to>
                                        <p:strVal val="visible"/>
                                      </p:to>
                                    </p:set>
                                    <p:animEffect transition="in" filter="blinds(horizontal)">
                                      <p:cBhvr>
                                        <p:cTn id="27"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383644" y="2102022"/>
            <a:ext cx="4367586" cy="3524504"/>
            <a:chOff x="2397281" y="1039032"/>
            <a:chExt cx="4367586" cy="3524504"/>
          </a:xfrm>
        </p:grpSpPr>
        <p:sp>
          <p:nvSpPr>
            <p:cNvPr id="4" name="Isosceles Triangle 3"/>
            <p:cNvSpPr/>
            <p:nvPr/>
          </p:nvSpPr>
          <p:spPr>
            <a:xfrm rot="1082298">
              <a:off x="2397281" y="1039032"/>
              <a:ext cx="2455334" cy="159173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Isosceles Triangle 4"/>
            <p:cNvSpPr/>
            <p:nvPr/>
          </p:nvSpPr>
          <p:spPr>
            <a:xfrm rot="20634727">
              <a:off x="4309533" y="1071035"/>
              <a:ext cx="2455334" cy="159173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r>
                <a:rPr lang="en-US" sz="3600" b="1" dirty="0" smtClean="0"/>
                <a:t>Voice</a:t>
              </a:r>
            </a:p>
            <a:p>
              <a:pPr algn="ctr"/>
              <a:endParaRPr lang="en-US" dirty="0"/>
            </a:p>
          </p:txBody>
        </p:sp>
        <p:sp>
          <p:nvSpPr>
            <p:cNvPr id="6" name="Isosceles Triangle 5"/>
            <p:cNvSpPr/>
            <p:nvPr/>
          </p:nvSpPr>
          <p:spPr>
            <a:xfrm>
              <a:off x="3314094" y="2971802"/>
              <a:ext cx="2455334" cy="159173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normAutofit fontScale="85000" lnSpcReduction="10000"/>
            </a:bodyPr>
            <a:lstStyle/>
            <a:p>
              <a:pPr algn="ctr"/>
              <a:endParaRPr lang="en-US" dirty="0" smtClean="0"/>
            </a:p>
            <a:p>
              <a:pPr algn="ctr"/>
              <a:r>
                <a:rPr lang="en-US" sz="3600" b="1" dirty="0" smtClean="0"/>
                <a:t>Equity</a:t>
              </a:r>
            </a:p>
            <a:p>
              <a:pPr algn="ctr"/>
              <a:endParaRPr lang="en-US" dirty="0"/>
            </a:p>
          </p:txBody>
        </p:sp>
      </p:grpSp>
      <p:sp>
        <p:nvSpPr>
          <p:cNvPr id="8" name="TextBox 7"/>
          <p:cNvSpPr txBox="1"/>
          <p:nvPr/>
        </p:nvSpPr>
        <p:spPr>
          <a:xfrm>
            <a:off x="274320" y="708660"/>
            <a:ext cx="8629650" cy="769441"/>
          </a:xfrm>
          <a:prstGeom prst="rect">
            <a:avLst/>
          </a:prstGeom>
          <a:noFill/>
        </p:spPr>
        <p:txBody>
          <a:bodyPr wrap="square" rtlCol="0">
            <a:spAutoFit/>
          </a:bodyPr>
          <a:lstStyle/>
          <a:p>
            <a:pPr algn="ctr"/>
            <a:r>
              <a:rPr lang="en-US" sz="4400" b="1" dirty="0" smtClean="0">
                <a:solidFill>
                  <a:schemeClr val="tx2"/>
                </a:solidFill>
              </a:rPr>
              <a:t>Evaluating Two-Tier Workplaces</a:t>
            </a:r>
            <a:endParaRPr lang="en-US" sz="4400" b="1" dirty="0">
              <a:solidFill>
                <a:schemeClr val="tx2"/>
              </a:solidFill>
            </a:endParaRPr>
          </a:p>
        </p:txBody>
      </p:sp>
      <p:sp>
        <p:nvSpPr>
          <p:cNvPr id="10" name="TextBox 9"/>
          <p:cNvSpPr txBox="1"/>
          <p:nvPr/>
        </p:nvSpPr>
        <p:spPr>
          <a:xfrm rot="1108408">
            <a:off x="2494642" y="3077342"/>
            <a:ext cx="2068830" cy="646331"/>
          </a:xfrm>
          <a:prstGeom prst="rect">
            <a:avLst/>
          </a:prstGeom>
          <a:noFill/>
        </p:spPr>
        <p:txBody>
          <a:bodyPr wrap="square" rtlCol="0">
            <a:spAutoFit/>
          </a:bodyPr>
          <a:lstStyle/>
          <a:p>
            <a:r>
              <a:rPr lang="en-US" sz="3600" b="1" dirty="0" smtClean="0">
                <a:solidFill>
                  <a:schemeClr val="bg1"/>
                </a:solidFill>
              </a:rPr>
              <a:t>Efficiency</a:t>
            </a:r>
            <a:endParaRPr lang="en-US" sz="3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1547" y="254000"/>
            <a:ext cx="4210687" cy="769441"/>
          </a:xfrm>
          <a:prstGeom prst="rect">
            <a:avLst/>
          </a:prstGeom>
          <a:noFill/>
        </p:spPr>
        <p:txBody>
          <a:bodyPr wrap="square" rtlCol="0">
            <a:spAutoFit/>
          </a:bodyPr>
          <a:lstStyle/>
          <a:p>
            <a:pPr algn="ctr"/>
            <a:r>
              <a:rPr lang="en-US" sz="4400" b="1" dirty="0" smtClean="0">
                <a:solidFill>
                  <a:schemeClr val="tx2"/>
                </a:solidFill>
              </a:rPr>
              <a:t>Use of Two-Tier</a:t>
            </a:r>
            <a:endParaRPr lang="en-US" sz="4400" b="1" dirty="0">
              <a:solidFill>
                <a:schemeClr val="tx2"/>
              </a:solidFill>
            </a:endParaRPr>
          </a:p>
        </p:txBody>
      </p:sp>
      <p:sp>
        <p:nvSpPr>
          <p:cNvPr id="3" name="TextBox 2"/>
          <p:cNvSpPr txBox="1"/>
          <p:nvPr/>
        </p:nvSpPr>
        <p:spPr>
          <a:xfrm>
            <a:off x="3295299" y="2211294"/>
            <a:ext cx="1829219" cy="400110"/>
          </a:xfrm>
          <a:prstGeom prst="rect">
            <a:avLst/>
          </a:prstGeom>
          <a:noFill/>
        </p:spPr>
        <p:txBody>
          <a:bodyPr wrap="none" rtlCol="0">
            <a:spAutoFit/>
          </a:bodyPr>
          <a:lstStyle/>
          <a:p>
            <a:r>
              <a:rPr lang="en-US" sz="2000" b="1" dirty="0" smtClean="0"/>
              <a:t>Airline Industry</a:t>
            </a:r>
            <a:endParaRPr lang="en-US" sz="2000" b="1" dirty="0"/>
          </a:p>
        </p:txBody>
      </p:sp>
      <p:sp>
        <p:nvSpPr>
          <p:cNvPr id="4" name="TextBox 3"/>
          <p:cNvSpPr txBox="1"/>
          <p:nvPr/>
        </p:nvSpPr>
        <p:spPr>
          <a:xfrm>
            <a:off x="686298" y="3771872"/>
            <a:ext cx="1954959" cy="400110"/>
          </a:xfrm>
          <a:prstGeom prst="rect">
            <a:avLst/>
          </a:prstGeom>
          <a:noFill/>
        </p:spPr>
        <p:txBody>
          <a:bodyPr wrap="none" rtlCol="0">
            <a:spAutoFit/>
          </a:bodyPr>
          <a:lstStyle/>
          <a:p>
            <a:r>
              <a:rPr lang="en-US" sz="2000" b="1" dirty="0" smtClean="0"/>
              <a:t>US auto industry</a:t>
            </a:r>
            <a:endParaRPr lang="en-US" sz="2000" b="1" dirty="0"/>
          </a:p>
        </p:txBody>
      </p:sp>
      <p:sp>
        <p:nvSpPr>
          <p:cNvPr id="5" name="TextBox 4"/>
          <p:cNvSpPr txBox="1"/>
          <p:nvPr/>
        </p:nvSpPr>
        <p:spPr>
          <a:xfrm>
            <a:off x="5906164" y="2921001"/>
            <a:ext cx="1492140" cy="400110"/>
          </a:xfrm>
          <a:prstGeom prst="rect">
            <a:avLst/>
          </a:prstGeom>
          <a:noFill/>
        </p:spPr>
        <p:txBody>
          <a:bodyPr wrap="none" rtlCol="0">
            <a:spAutoFit/>
          </a:bodyPr>
          <a:lstStyle/>
          <a:p>
            <a:r>
              <a:rPr lang="en-US" sz="2000" b="1" dirty="0" smtClean="0"/>
              <a:t>Canada Post</a:t>
            </a:r>
            <a:endParaRPr lang="en-US" sz="2000" b="1" dirty="0"/>
          </a:p>
        </p:txBody>
      </p:sp>
      <p:sp>
        <p:nvSpPr>
          <p:cNvPr id="8" name="TextBox 7"/>
          <p:cNvSpPr txBox="1"/>
          <p:nvPr/>
        </p:nvSpPr>
        <p:spPr>
          <a:xfrm>
            <a:off x="1286438" y="1778428"/>
            <a:ext cx="1250920" cy="400110"/>
          </a:xfrm>
          <a:prstGeom prst="rect">
            <a:avLst/>
          </a:prstGeom>
          <a:noFill/>
        </p:spPr>
        <p:txBody>
          <a:bodyPr wrap="none" rtlCol="0">
            <a:spAutoFit/>
          </a:bodyPr>
          <a:lstStyle/>
          <a:p>
            <a:r>
              <a:rPr lang="en-US" sz="2000" b="1" dirty="0" smtClean="0"/>
              <a:t>Breweries</a:t>
            </a:r>
            <a:endParaRPr lang="en-US" sz="2000" b="1" dirty="0"/>
          </a:p>
        </p:txBody>
      </p:sp>
      <p:sp>
        <p:nvSpPr>
          <p:cNvPr id="9" name="TextBox 8"/>
          <p:cNvSpPr txBox="1"/>
          <p:nvPr/>
        </p:nvSpPr>
        <p:spPr>
          <a:xfrm>
            <a:off x="1908632" y="5680710"/>
            <a:ext cx="2550698" cy="400110"/>
          </a:xfrm>
          <a:prstGeom prst="rect">
            <a:avLst/>
          </a:prstGeom>
          <a:noFill/>
        </p:spPr>
        <p:txBody>
          <a:bodyPr wrap="none" rtlCol="0">
            <a:spAutoFit/>
          </a:bodyPr>
          <a:lstStyle/>
          <a:p>
            <a:r>
              <a:rPr lang="en-US" sz="2000" b="1" dirty="0" smtClean="0"/>
              <a:t>Quebec municipalities</a:t>
            </a:r>
            <a:endParaRPr lang="en-US" sz="2000" b="1" dirty="0"/>
          </a:p>
        </p:txBody>
      </p:sp>
      <p:sp>
        <p:nvSpPr>
          <p:cNvPr id="11" name="TextBox 10"/>
          <p:cNvSpPr txBox="1"/>
          <p:nvPr/>
        </p:nvSpPr>
        <p:spPr>
          <a:xfrm>
            <a:off x="7327366" y="5097640"/>
            <a:ext cx="1059970" cy="400110"/>
          </a:xfrm>
          <a:prstGeom prst="rect">
            <a:avLst/>
          </a:prstGeom>
          <a:noFill/>
        </p:spPr>
        <p:txBody>
          <a:bodyPr wrap="none" rtlCol="0">
            <a:spAutoFit/>
          </a:bodyPr>
          <a:lstStyle/>
          <a:p>
            <a:r>
              <a:rPr lang="en-US" sz="2000" b="1" dirty="0" smtClean="0"/>
              <a:t>US Steel</a:t>
            </a:r>
            <a:endParaRPr lang="en-US" sz="2000" b="1" dirty="0"/>
          </a:p>
        </p:txBody>
      </p:sp>
      <p:pic>
        <p:nvPicPr>
          <p:cNvPr id="4098" name="Picture 2"/>
          <p:cNvPicPr>
            <a:picLocks noChangeAspect="1" noChangeArrowheads="1"/>
          </p:cNvPicPr>
          <p:nvPr/>
        </p:nvPicPr>
        <p:blipFill>
          <a:blip r:embed="rId3"/>
          <a:srcRect/>
          <a:stretch>
            <a:fillRect/>
          </a:stretch>
        </p:blipFill>
        <p:spPr bwMode="auto">
          <a:xfrm>
            <a:off x="1416538" y="1271520"/>
            <a:ext cx="906126" cy="545557"/>
          </a:xfrm>
          <a:prstGeom prst="rect">
            <a:avLst/>
          </a:prstGeom>
          <a:noFill/>
          <a:ln w="9525">
            <a:noFill/>
            <a:miter lim="800000"/>
            <a:headEnd/>
            <a:tailEnd/>
          </a:ln>
        </p:spPr>
      </p:pic>
      <p:pic>
        <p:nvPicPr>
          <p:cNvPr id="4099" name="Picture 3"/>
          <p:cNvPicPr>
            <a:picLocks noChangeAspect="1" noChangeArrowheads="1"/>
          </p:cNvPicPr>
          <p:nvPr/>
        </p:nvPicPr>
        <p:blipFill>
          <a:blip r:embed="rId4"/>
          <a:srcRect/>
          <a:stretch>
            <a:fillRect/>
          </a:stretch>
        </p:blipFill>
        <p:spPr bwMode="auto">
          <a:xfrm>
            <a:off x="1190627" y="2811177"/>
            <a:ext cx="960695" cy="960695"/>
          </a:xfrm>
          <a:prstGeom prst="rect">
            <a:avLst/>
          </a:prstGeom>
          <a:noFill/>
          <a:ln w="9525">
            <a:noFill/>
            <a:miter lim="800000"/>
            <a:headEnd/>
            <a:tailEnd/>
          </a:ln>
        </p:spPr>
      </p:pic>
      <p:pic>
        <p:nvPicPr>
          <p:cNvPr id="4100" name="Picture 4"/>
          <p:cNvPicPr>
            <a:picLocks noChangeAspect="1" noChangeArrowheads="1"/>
          </p:cNvPicPr>
          <p:nvPr/>
        </p:nvPicPr>
        <p:blipFill>
          <a:blip r:embed="rId5"/>
          <a:srcRect/>
          <a:stretch>
            <a:fillRect/>
          </a:stretch>
        </p:blipFill>
        <p:spPr bwMode="auto">
          <a:xfrm>
            <a:off x="5948226" y="2411349"/>
            <a:ext cx="1408016" cy="536640"/>
          </a:xfrm>
          <a:prstGeom prst="rect">
            <a:avLst/>
          </a:prstGeom>
          <a:noFill/>
          <a:ln w="9525">
            <a:noFill/>
            <a:miter lim="800000"/>
            <a:headEnd/>
            <a:tailEnd/>
          </a:ln>
        </p:spPr>
      </p:pic>
      <p:pic>
        <p:nvPicPr>
          <p:cNvPr id="4101" name="Picture 5"/>
          <p:cNvPicPr>
            <a:picLocks noChangeAspect="1" noChangeArrowheads="1"/>
          </p:cNvPicPr>
          <p:nvPr/>
        </p:nvPicPr>
        <p:blipFill>
          <a:blip r:embed="rId6"/>
          <a:srcRect/>
          <a:stretch>
            <a:fillRect/>
          </a:stretch>
        </p:blipFill>
        <p:spPr bwMode="auto">
          <a:xfrm>
            <a:off x="3695086" y="2921001"/>
            <a:ext cx="1334016" cy="1077884"/>
          </a:xfrm>
          <a:prstGeom prst="rect">
            <a:avLst/>
          </a:prstGeom>
          <a:noFill/>
          <a:ln w="9525">
            <a:noFill/>
            <a:miter lim="800000"/>
            <a:headEnd/>
            <a:tailEnd/>
          </a:ln>
        </p:spPr>
      </p:pic>
      <p:pic>
        <p:nvPicPr>
          <p:cNvPr id="4102" name="Picture 6"/>
          <p:cNvPicPr>
            <a:picLocks noChangeAspect="1" noChangeArrowheads="1"/>
          </p:cNvPicPr>
          <p:nvPr/>
        </p:nvPicPr>
        <p:blipFill>
          <a:blip r:embed="rId7"/>
          <a:srcRect/>
          <a:stretch>
            <a:fillRect/>
          </a:stretch>
        </p:blipFill>
        <p:spPr bwMode="auto">
          <a:xfrm>
            <a:off x="7327366" y="4183796"/>
            <a:ext cx="942789" cy="913844"/>
          </a:xfrm>
          <a:prstGeom prst="rect">
            <a:avLst/>
          </a:prstGeom>
          <a:noFill/>
          <a:ln w="9525">
            <a:noFill/>
            <a:miter lim="800000"/>
            <a:headEnd/>
            <a:tailEnd/>
          </a:ln>
        </p:spPr>
      </p:pic>
      <p:pic>
        <p:nvPicPr>
          <p:cNvPr id="4103" name="Picture 7"/>
          <p:cNvPicPr>
            <a:picLocks noChangeAspect="1" noChangeArrowheads="1"/>
          </p:cNvPicPr>
          <p:nvPr/>
        </p:nvPicPr>
        <p:blipFill>
          <a:blip r:embed="rId8"/>
          <a:srcRect/>
          <a:stretch>
            <a:fillRect/>
          </a:stretch>
        </p:blipFill>
        <p:spPr bwMode="auto">
          <a:xfrm>
            <a:off x="4621965" y="4255259"/>
            <a:ext cx="2016474" cy="636781"/>
          </a:xfrm>
          <a:prstGeom prst="rect">
            <a:avLst/>
          </a:prstGeom>
          <a:noFill/>
          <a:ln w="9525">
            <a:noFill/>
            <a:miter lim="800000"/>
            <a:headEnd/>
            <a:tailEnd/>
          </a:ln>
        </p:spPr>
      </p:pic>
      <p:pic>
        <p:nvPicPr>
          <p:cNvPr id="4104" name="Picture 8"/>
          <p:cNvPicPr>
            <a:picLocks noChangeAspect="1" noChangeArrowheads="1"/>
          </p:cNvPicPr>
          <p:nvPr/>
        </p:nvPicPr>
        <p:blipFill>
          <a:blip r:embed="rId9"/>
          <a:srcRect/>
          <a:stretch>
            <a:fillRect/>
          </a:stretch>
        </p:blipFill>
        <p:spPr bwMode="auto">
          <a:xfrm>
            <a:off x="7356242" y="530159"/>
            <a:ext cx="1151167" cy="1286918"/>
          </a:xfrm>
          <a:prstGeom prst="rect">
            <a:avLst/>
          </a:prstGeom>
          <a:noFill/>
          <a:ln w="9525">
            <a:noFill/>
            <a:miter lim="800000"/>
            <a:headEnd/>
            <a:tailEnd/>
          </a:ln>
        </p:spPr>
      </p:pic>
      <p:pic>
        <p:nvPicPr>
          <p:cNvPr id="4105" name="Picture 9"/>
          <p:cNvPicPr>
            <a:picLocks noChangeAspect="1" noChangeArrowheads="1"/>
          </p:cNvPicPr>
          <p:nvPr/>
        </p:nvPicPr>
        <p:blipFill>
          <a:blip r:embed="rId10"/>
          <a:srcRect/>
          <a:stretch>
            <a:fillRect/>
          </a:stretch>
        </p:blipFill>
        <p:spPr bwMode="auto">
          <a:xfrm>
            <a:off x="2537358" y="4542949"/>
            <a:ext cx="1472736" cy="1137761"/>
          </a:xfrm>
          <a:prstGeom prst="rect">
            <a:avLst/>
          </a:prstGeom>
          <a:noFill/>
          <a:ln w="9525">
            <a:noFill/>
            <a:miter lim="800000"/>
            <a:headEnd/>
            <a:tailEnd/>
          </a:ln>
        </p:spPr>
      </p:pic>
      <p:pic>
        <p:nvPicPr>
          <p:cNvPr id="4106" name="Picture 10"/>
          <p:cNvPicPr>
            <a:picLocks noChangeAspect="1" noChangeArrowheads="1"/>
          </p:cNvPicPr>
          <p:nvPr/>
        </p:nvPicPr>
        <p:blipFill>
          <a:blip r:embed="rId11"/>
          <a:srcRect/>
          <a:stretch>
            <a:fillRect/>
          </a:stretch>
        </p:blipFill>
        <p:spPr bwMode="auto">
          <a:xfrm>
            <a:off x="3554437" y="1091342"/>
            <a:ext cx="1230630" cy="118255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06"/>
                                        </p:tgtEl>
                                        <p:attrNameLst>
                                          <p:attrName>style.visibility</p:attrName>
                                        </p:attrNameLst>
                                      </p:cBhvr>
                                      <p:to>
                                        <p:strVal val="visible"/>
                                      </p:to>
                                    </p:set>
                                    <p:animEffect transition="in" filter="blinds(horizontal)">
                                      <p:cBhvr>
                                        <p:cTn id="7" dur="1000"/>
                                        <p:tgtEl>
                                          <p:spTgt spid="410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1000"/>
                                        <p:tgtEl>
                                          <p:spTgt spid="3"/>
                                        </p:tgtEl>
                                      </p:cBhvr>
                                    </p:animEffect>
                                  </p:childTnLst>
                                </p:cTn>
                              </p:par>
                            </p:childTnLst>
                          </p:cTn>
                        </p:par>
                        <p:par>
                          <p:cTn id="11" fill="hold">
                            <p:stCondLst>
                              <p:cond delay="1000"/>
                            </p:stCondLst>
                            <p:childTnLst>
                              <p:par>
                                <p:cTn id="12" presetID="3" presetClass="entr" presetSubtype="10" fill="hold" nodeType="afterEffect">
                                  <p:stCondLst>
                                    <p:cond delay="0"/>
                                  </p:stCondLst>
                                  <p:childTnLst>
                                    <p:set>
                                      <p:cBhvr>
                                        <p:cTn id="13" dur="1" fill="hold">
                                          <p:stCondLst>
                                            <p:cond delay="0"/>
                                          </p:stCondLst>
                                        </p:cTn>
                                        <p:tgtEl>
                                          <p:spTgt spid="4104"/>
                                        </p:tgtEl>
                                        <p:attrNameLst>
                                          <p:attrName>style.visibility</p:attrName>
                                        </p:attrNameLst>
                                      </p:cBhvr>
                                      <p:to>
                                        <p:strVal val="visible"/>
                                      </p:to>
                                    </p:set>
                                    <p:animEffect transition="in" filter="blinds(horizontal)">
                                      <p:cBhvr>
                                        <p:cTn id="14" dur="1000"/>
                                        <p:tgtEl>
                                          <p:spTgt spid="4104"/>
                                        </p:tgtEl>
                                      </p:cBhvr>
                                    </p:animEffect>
                                  </p:childTnLst>
                                </p:cTn>
                              </p:par>
                            </p:childTnLst>
                          </p:cTn>
                        </p:par>
                        <p:par>
                          <p:cTn id="15" fill="hold">
                            <p:stCondLst>
                              <p:cond delay="2000"/>
                            </p:stCondLst>
                            <p:childTnLst>
                              <p:par>
                                <p:cTn id="16" presetID="3" presetClass="entr" presetSubtype="10" fill="hold" nodeType="afterEffect">
                                  <p:stCondLst>
                                    <p:cond delay="0"/>
                                  </p:stCondLst>
                                  <p:childTnLst>
                                    <p:set>
                                      <p:cBhvr>
                                        <p:cTn id="17" dur="1" fill="hold">
                                          <p:stCondLst>
                                            <p:cond delay="0"/>
                                          </p:stCondLst>
                                        </p:cTn>
                                        <p:tgtEl>
                                          <p:spTgt spid="4099"/>
                                        </p:tgtEl>
                                        <p:attrNameLst>
                                          <p:attrName>style.visibility</p:attrName>
                                        </p:attrNameLst>
                                      </p:cBhvr>
                                      <p:to>
                                        <p:strVal val="visible"/>
                                      </p:to>
                                    </p:set>
                                    <p:animEffect transition="in" filter="blinds(horizontal)">
                                      <p:cBhvr>
                                        <p:cTn id="18" dur="1000"/>
                                        <p:tgtEl>
                                          <p:spTgt spid="4099"/>
                                        </p:tgtEl>
                                      </p:cBhvr>
                                    </p:animEffect>
                                  </p:childTnLst>
                                </p:cTn>
                              </p:par>
                            </p:childTnLst>
                          </p:cTn>
                        </p:par>
                        <p:par>
                          <p:cTn id="19" fill="hold">
                            <p:stCondLst>
                              <p:cond delay="3000"/>
                            </p:stCondLst>
                            <p:childTnLst>
                              <p:par>
                                <p:cTn id="20" presetID="3" presetClass="entr" presetSubtype="10" fill="hold" nodeType="after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blinds(horizontal)">
                                      <p:cBhvr>
                                        <p:cTn id="22" dur="1000"/>
                                        <p:tgtEl>
                                          <p:spTgt spid="409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1000"/>
                                        <p:tgtEl>
                                          <p:spTgt spid="4"/>
                                        </p:tgtEl>
                                      </p:cBhvr>
                                    </p:animEffect>
                                  </p:childTnLst>
                                </p:cTn>
                              </p:par>
                            </p:childTnLst>
                          </p:cTn>
                        </p:par>
                        <p:par>
                          <p:cTn id="26" fill="hold">
                            <p:stCondLst>
                              <p:cond delay="4000"/>
                            </p:stCondLst>
                            <p:childTnLst>
                              <p:par>
                                <p:cTn id="27" presetID="3" presetClass="entr" presetSubtype="10" fill="hold" nodeType="afterEffect">
                                  <p:stCondLst>
                                    <p:cond delay="0"/>
                                  </p:stCondLst>
                                  <p:childTnLst>
                                    <p:set>
                                      <p:cBhvr>
                                        <p:cTn id="28" dur="1" fill="hold">
                                          <p:stCondLst>
                                            <p:cond delay="0"/>
                                          </p:stCondLst>
                                        </p:cTn>
                                        <p:tgtEl>
                                          <p:spTgt spid="4105"/>
                                        </p:tgtEl>
                                        <p:attrNameLst>
                                          <p:attrName>style.visibility</p:attrName>
                                        </p:attrNameLst>
                                      </p:cBhvr>
                                      <p:to>
                                        <p:strVal val="visible"/>
                                      </p:to>
                                    </p:set>
                                    <p:animEffect transition="in" filter="blinds(horizontal)">
                                      <p:cBhvr>
                                        <p:cTn id="29" dur="1000"/>
                                        <p:tgtEl>
                                          <p:spTgt spid="4105"/>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1000"/>
                                        <p:tgtEl>
                                          <p:spTgt spid="8"/>
                                        </p:tgtEl>
                                      </p:cBhvr>
                                    </p:animEffect>
                                  </p:childTnLst>
                                </p:cTn>
                              </p:par>
                            </p:childTnLst>
                          </p:cTn>
                        </p:par>
                        <p:par>
                          <p:cTn id="33" fill="hold">
                            <p:stCondLst>
                              <p:cond delay="5000"/>
                            </p:stCondLst>
                            <p:childTnLst>
                              <p:par>
                                <p:cTn id="34" presetID="3" presetClass="entr" presetSubtype="10" fill="hold" nodeType="afterEffect">
                                  <p:stCondLst>
                                    <p:cond delay="0"/>
                                  </p:stCondLst>
                                  <p:childTnLst>
                                    <p:set>
                                      <p:cBhvr>
                                        <p:cTn id="35" dur="1" fill="hold">
                                          <p:stCondLst>
                                            <p:cond delay="0"/>
                                          </p:stCondLst>
                                        </p:cTn>
                                        <p:tgtEl>
                                          <p:spTgt spid="4102"/>
                                        </p:tgtEl>
                                        <p:attrNameLst>
                                          <p:attrName>style.visibility</p:attrName>
                                        </p:attrNameLst>
                                      </p:cBhvr>
                                      <p:to>
                                        <p:strVal val="visible"/>
                                      </p:to>
                                    </p:set>
                                    <p:animEffect transition="in" filter="blinds(horizontal)">
                                      <p:cBhvr>
                                        <p:cTn id="36" dur="1000"/>
                                        <p:tgtEl>
                                          <p:spTgt spid="4102"/>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linds(horizontal)">
                                      <p:cBhvr>
                                        <p:cTn id="39" dur="1000"/>
                                        <p:tgtEl>
                                          <p:spTgt spid="9"/>
                                        </p:tgtEl>
                                      </p:cBhvr>
                                    </p:animEffect>
                                  </p:childTnLst>
                                </p:cTn>
                              </p:par>
                            </p:childTnLst>
                          </p:cTn>
                        </p:par>
                        <p:par>
                          <p:cTn id="40" fill="hold">
                            <p:stCondLst>
                              <p:cond delay="6000"/>
                            </p:stCondLst>
                            <p:childTnLst>
                              <p:par>
                                <p:cTn id="41" presetID="3" presetClass="entr" presetSubtype="10" fill="hold" nodeType="afterEffect">
                                  <p:stCondLst>
                                    <p:cond delay="0"/>
                                  </p:stCondLst>
                                  <p:childTnLst>
                                    <p:set>
                                      <p:cBhvr>
                                        <p:cTn id="42" dur="1" fill="hold">
                                          <p:stCondLst>
                                            <p:cond delay="0"/>
                                          </p:stCondLst>
                                        </p:cTn>
                                        <p:tgtEl>
                                          <p:spTgt spid="4103"/>
                                        </p:tgtEl>
                                        <p:attrNameLst>
                                          <p:attrName>style.visibility</p:attrName>
                                        </p:attrNameLst>
                                      </p:cBhvr>
                                      <p:to>
                                        <p:strVal val="visible"/>
                                      </p:to>
                                    </p:set>
                                    <p:animEffect transition="in" filter="blinds(horizontal)">
                                      <p:cBhvr>
                                        <p:cTn id="43" dur="1000"/>
                                        <p:tgtEl>
                                          <p:spTgt spid="4103"/>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linds(horizontal)">
                                      <p:cBhvr>
                                        <p:cTn id="46" dur="1000"/>
                                        <p:tgtEl>
                                          <p:spTgt spid="11"/>
                                        </p:tgtEl>
                                      </p:cBhvr>
                                    </p:animEffect>
                                  </p:childTnLst>
                                </p:cTn>
                              </p:par>
                            </p:childTnLst>
                          </p:cTn>
                        </p:par>
                        <p:par>
                          <p:cTn id="47" fill="hold">
                            <p:stCondLst>
                              <p:cond delay="7000"/>
                            </p:stCondLst>
                            <p:childTnLst>
                              <p:par>
                                <p:cTn id="48" presetID="3" presetClass="entr" presetSubtype="10" fill="hold" nodeType="afterEffect">
                                  <p:stCondLst>
                                    <p:cond delay="0"/>
                                  </p:stCondLst>
                                  <p:childTnLst>
                                    <p:set>
                                      <p:cBhvr>
                                        <p:cTn id="49" dur="1" fill="hold">
                                          <p:stCondLst>
                                            <p:cond delay="0"/>
                                          </p:stCondLst>
                                        </p:cTn>
                                        <p:tgtEl>
                                          <p:spTgt spid="4100"/>
                                        </p:tgtEl>
                                        <p:attrNameLst>
                                          <p:attrName>style.visibility</p:attrName>
                                        </p:attrNameLst>
                                      </p:cBhvr>
                                      <p:to>
                                        <p:strVal val="visible"/>
                                      </p:to>
                                    </p:set>
                                    <p:animEffect transition="in" filter="blinds(horizontal)">
                                      <p:cBhvr>
                                        <p:cTn id="50" dur="1000"/>
                                        <p:tgtEl>
                                          <p:spTgt spid="4100"/>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blinds(horizontal)">
                                      <p:cBhvr>
                                        <p:cTn id="53" dur="1000"/>
                                        <p:tgtEl>
                                          <p:spTgt spid="5"/>
                                        </p:tgtEl>
                                      </p:cBhvr>
                                    </p:animEffect>
                                  </p:childTnLst>
                                </p:cTn>
                              </p:par>
                            </p:childTnLst>
                          </p:cTn>
                        </p:par>
                        <p:par>
                          <p:cTn id="54" fill="hold">
                            <p:stCondLst>
                              <p:cond delay="8000"/>
                            </p:stCondLst>
                            <p:childTnLst>
                              <p:par>
                                <p:cTn id="55" presetID="3" presetClass="entr" presetSubtype="10" fill="hold" nodeType="afterEffect">
                                  <p:stCondLst>
                                    <p:cond delay="0"/>
                                  </p:stCondLst>
                                  <p:childTnLst>
                                    <p:set>
                                      <p:cBhvr>
                                        <p:cTn id="56" dur="1" fill="hold">
                                          <p:stCondLst>
                                            <p:cond delay="0"/>
                                          </p:stCondLst>
                                        </p:cTn>
                                        <p:tgtEl>
                                          <p:spTgt spid="4101"/>
                                        </p:tgtEl>
                                        <p:attrNameLst>
                                          <p:attrName>style.visibility</p:attrName>
                                        </p:attrNameLst>
                                      </p:cBhvr>
                                      <p:to>
                                        <p:strVal val="visible"/>
                                      </p:to>
                                    </p:set>
                                    <p:animEffect transition="in" filter="blinds(horizontal)">
                                      <p:cBhvr>
                                        <p:cTn id="57" dur="1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7450" y="174843"/>
            <a:ext cx="4251960" cy="1323439"/>
          </a:xfrm>
          <a:prstGeom prst="rect">
            <a:avLst/>
          </a:prstGeom>
          <a:noFill/>
        </p:spPr>
        <p:txBody>
          <a:bodyPr wrap="square" rtlCol="0">
            <a:spAutoFit/>
          </a:bodyPr>
          <a:lstStyle/>
          <a:p>
            <a:pPr algn="ctr"/>
            <a:r>
              <a:rPr lang="en-US" sz="4000" b="1" dirty="0" smtClean="0">
                <a:solidFill>
                  <a:schemeClr val="tx2"/>
                </a:solidFill>
              </a:rPr>
              <a:t>A Note About Pensions</a:t>
            </a:r>
            <a:endParaRPr lang="en-US" sz="4000" b="1" dirty="0">
              <a:solidFill>
                <a:schemeClr val="tx2"/>
              </a:solidFill>
            </a:endParaRPr>
          </a:p>
        </p:txBody>
      </p:sp>
      <p:sp>
        <p:nvSpPr>
          <p:cNvPr id="3" name="TextBox 2"/>
          <p:cNvSpPr txBox="1"/>
          <p:nvPr/>
        </p:nvSpPr>
        <p:spPr>
          <a:xfrm>
            <a:off x="834390" y="1990725"/>
            <a:ext cx="8001000" cy="584775"/>
          </a:xfrm>
          <a:prstGeom prst="rect">
            <a:avLst/>
          </a:prstGeom>
          <a:noFill/>
        </p:spPr>
        <p:txBody>
          <a:bodyPr wrap="square" rtlCol="0">
            <a:spAutoFit/>
          </a:bodyPr>
          <a:lstStyle/>
          <a:p>
            <a:r>
              <a:rPr lang="en-US" sz="3200" b="1" u="sng" dirty="0" smtClean="0">
                <a:solidFill>
                  <a:schemeClr val="tx2">
                    <a:lumMod val="60000"/>
                    <a:lumOff val="40000"/>
                  </a:schemeClr>
                </a:solidFill>
              </a:rPr>
              <a:t>Defined Benefit </a:t>
            </a:r>
            <a:r>
              <a:rPr lang="en-US" dirty="0" smtClean="0"/>
              <a:t>– </a:t>
            </a:r>
            <a:r>
              <a:rPr lang="en-US" sz="2000" dirty="0" smtClean="0"/>
              <a:t>92% underfunded; $350 billion shortfall (2010)</a:t>
            </a:r>
            <a:endParaRPr lang="en-US" sz="2000" dirty="0"/>
          </a:p>
        </p:txBody>
      </p:sp>
      <p:sp>
        <p:nvSpPr>
          <p:cNvPr id="4" name="TextBox 3"/>
          <p:cNvSpPr txBox="1"/>
          <p:nvPr/>
        </p:nvSpPr>
        <p:spPr>
          <a:xfrm>
            <a:off x="1805940" y="3108156"/>
            <a:ext cx="7029450" cy="954107"/>
          </a:xfrm>
          <a:prstGeom prst="rect">
            <a:avLst/>
          </a:prstGeom>
          <a:noFill/>
        </p:spPr>
        <p:txBody>
          <a:bodyPr wrap="square" rtlCol="0">
            <a:spAutoFit/>
          </a:bodyPr>
          <a:lstStyle/>
          <a:p>
            <a:r>
              <a:rPr lang="en-US" sz="3200" b="1" u="sng" dirty="0" smtClean="0">
                <a:solidFill>
                  <a:schemeClr val="tx2">
                    <a:lumMod val="60000"/>
                    <a:lumOff val="40000"/>
                  </a:schemeClr>
                </a:solidFill>
              </a:rPr>
              <a:t>Defined</a:t>
            </a:r>
            <a:r>
              <a:rPr lang="en-US" sz="3600" b="1" u="sng" dirty="0" smtClean="0">
                <a:solidFill>
                  <a:schemeClr val="tx2">
                    <a:lumMod val="60000"/>
                    <a:lumOff val="40000"/>
                  </a:schemeClr>
                </a:solidFill>
              </a:rPr>
              <a:t> Contribution - </a:t>
            </a:r>
            <a:r>
              <a:rPr lang="en-US" sz="2000" dirty="0" smtClean="0"/>
              <a:t>Slowly replacing defined benefit plans</a:t>
            </a:r>
            <a:endParaRPr lang="en-US" sz="3600" b="1" u="sng" dirty="0">
              <a:solidFill>
                <a:schemeClr val="tx2">
                  <a:lumMod val="60000"/>
                  <a:lumOff val="40000"/>
                </a:schemeClr>
              </a:solidFill>
            </a:endParaRPr>
          </a:p>
        </p:txBody>
      </p:sp>
      <p:sp>
        <p:nvSpPr>
          <p:cNvPr id="8" name="Down Arrow 7"/>
          <p:cNvSpPr/>
          <p:nvPr/>
        </p:nvSpPr>
        <p:spPr>
          <a:xfrm>
            <a:off x="468630" y="1981319"/>
            <a:ext cx="365760" cy="8036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p:cNvSpPr/>
          <p:nvPr/>
        </p:nvSpPr>
        <p:spPr>
          <a:xfrm rot="10800000">
            <a:off x="1205865" y="3108156"/>
            <a:ext cx="331470" cy="8343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47164" y="4717143"/>
            <a:ext cx="2380342" cy="17852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Risk</a:t>
            </a:r>
            <a:endParaRPr lang="en-US" sz="2800" b="1" dirty="0"/>
          </a:p>
        </p:txBody>
      </p:sp>
      <p:sp>
        <p:nvSpPr>
          <p:cNvPr id="14" name="Oval 13"/>
          <p:cNvSpPr/>
          <p:nvPr/>
        </p:nvSpPr>
        <p:spPr>
          <a:xfrm>
            <a:off x="3287425" y="4365869"/>
            <a:ext cx="2538927" cy="1788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Deficits</a:t>
            </a:r>
            <a:endParaRPr lang="en-US" sz="2800" b="1" dirty="0"/>
          </a:p>
        </p:txBody>
      </p:sp>
      <p:sp>
        <p:nvSpPr>
          <p:cNvPr id="15" name="Oval 14"/>
          <p:cNvSpPr/>
          <p:nvPr/>
        </p:nvSpPr>
        <p:spPr>
          <a:xfrm>
            <a:off x="6336665" y="4717143"/>
            <a:ext cx="2498725" cy="1788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Transition</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1000"/>
                                        <p:tgtEl>
                                          <p:spTgt spid="14"/>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1000"/>
                                        <p:tgtEl>
                                          <p:spTgt spid="11"/>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Duty of Fair Representation</a:t>
            </a:r>
            <a:endParaRPr lang="en-US" b="1" dirty="0">
              <a:solidFill>
                <a:schemeClr val="tx2"/>
              </a:solidFill>
            </a:endParaRPr>
          </a:p>
        </p:txBody>
      </p:sp>
      <p:sp>
        <p:nvSpPr>
          <p:cNvPr id="4" name="Isosceles Triangle 3"/>
          <p:cNvSpPr/>
          <p:nvPr/>
        </p:nvSpPr>
        <p:spPr>
          <a:xfrm rot="19950256">
            <a:off x="60219" y="3390034"/>
            <a:ext cx="3331071" cy="2211531"/>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r>
              <a:rPr lang="en-US" sz="4000" dirty="0" smtClean="0"/>
              <a:t>Voice</a:t>
            </a:r>
          </a:p>
          <a:p>
            <a:pPr algn="ctr"/>
            <a:endParaRPr lang="en-US" sz="4000" dirty="0"/>
          </a:p>
        </p:txBody>
      </p:sp>
      <p:sp>
        <p:nvSpPr>
          <p:cNvPr id="6" name="Isosceles Triangle 5"/>
          <p:cNvSpPr/>
          <p:nvPr/>
        </p:nvSpPr>
        <p:spPr>
          <a:xfrm rot="1740048">
            <a:off x="5587728" y="3314820"/>
            <a:ext cx="3565454" cy="220471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Equity</a:t>
            </a:r>
          </a:p>
          <a:p>
            <a:pPr algn="ctr"/>
            <a:endParaRPr lang="en-US" sz="1400" dirty="0"/>
          </a:p>
        </p:txBody>
      </p:sp>
      <p:sp>
        <p:nvSpPr>
          <p:cNvPr id="7" name="TextBox 6"/>
          <p:cNvSpPr txBox="1"/>
          <p:nvPr/>
        </p:nvSpPr>
        <p:spPr>
          <a:xfrm rot="19887518">
            <a:off x="1516544" y="5589974"/>
            <a:ext cx="2667123" cy="646331"/>
          </a:xfrm>
          <a:prstGeom prst="rect">
            <a:avLst/>
          </a:prstGeom>
          <a:noFill/>
        </p:spPr>
        <p:txBody>
          <a:bodyPr wrap="square" rtlCol="0">
            <a:spAutoFit/>
          </a:bodyPr>
          <a:lstStyle/>
          <a:p>
            <a:pPr algn="ctr"/>
            <a:r>
              <a:rPr lang="en-US" b="1" dirty="0" smtClean="0"/>
              <a:t>Representation for those not in bargaining unit</a:t>
            </a:r>
            <a:endParaRPr lang="en-US" b="1" dirty="0"/>
          </a:p>
        </p:txBody>
      </p:sp>
      <p:sp>
        <p:nvSpPr>
          <p:cNvPr id="8" name="TextBox 7"/>
          <p:cNvSpPr txBox="1"/>
          <p:nvPr/>
        </p:nvSpPr>
        <p:spPr>
          <a:xfrm rot="1706673">
            <a:off x="5478000" y="5516687"/>
            <a:ext cx="2397107" cy="646331"/>
          </a:xfrm>
          <a:prstGeom prst="rect">
            <a:avLst/>
          </a:prstGeom>
          <a:noFill/>
        </p:spPr>
        <p:txBody>
          <a:bodyPr wrap="square" rtlCol="0">
            <a:spAutoFit/>
          </a:bodyPr>
          <a:lstStyle/>
          <a:p>
            <a:pPr algn="ctr"/>
            <a:r>
              <a:rPr lang="en-US" b="1" dirty="0" smtClean="0"/>
              <a:t>Discrimination against new hires</a:t>
            </a:r>
            <a:endParaRPr lang="en-US" b="1" dirty="0"/>
          </a:p>
        </p:txBody>
      </p:sp>
      <p:sp>
        <p:nvSpPr>
          <p:cNvPr id="9" name="Isosceles Triangle 8"/>
          <p:cNvSpPr/>
          <p:nvPr/>
        </p:nvSpPr>
        <p:spPr>
          <a:xfrm rot="10800000">
            <a:off x="2971799" y="1483886"/>
            <a:ext cx="3332448" cy="220969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sz="4000" dirty="0" smtClean="0"/>
          </a:p>
          <a:p>
            <a:pPr algn="ctr"/>
            <a:endParaRPr lang="en-US" sz="4000" dirty="0"/>
          </a:p>
        </p:txBody>
      </p:sp>
      <p:sp>
        <p:nvSpPr>
          <p:cNvPr id="10" name="TextBox 9"/>
          <p:cNvSpPr txBox="1"/>
          <p:nvPr/>
        </p:nvSpPr>
        <p:spPr>
          <a:xfrm>
            <a:off x="3496977" y="2066925"/>
            <a:ext cx="2209800" cy="646331"/>
          </a:xfrm>
          <a:prstGeom prst="rect">
            <a:avLst/>
          </a:prstGeom>
          <a:noFill/>
        </p:spPr>
        <p:txBody>
          <a:bodyPr wrap="square" rtlCol="0">
            <a:spAutoFit/>
          </a:bodyPr>
          <a:lstStyle/>
          <a:p>
            <a:pPr algn="ctr"/>
            <a:r>
              <a:rPr lang="en-US" sz="3600" dirty="0" smtClean="0">
                <a:solidFill>
                  <a:schemeClr val="bg1"/>
                </a:solidFill>
              </a:rPr>
              <a:t>Efficiency</a:t>
            </a:r>
            <a:endParaRPr lang="en-US" dirty="0">
              <a:solidFill>
                <a:schemeClr val="bg1"/>
              </a:solidFill>
            </a:endParaRPr>
          </a:p>
        </p:txBody>
      </p:sp>
      <p:sp>
        <p:nvSpPr>
          <p:cNvPr id="11" name="TextBox 10"/>
          <p:cNvSpPr txBox="1"/>
          <p:nvPr/>
        </p:nvSpPr>
        <p:spPr>
          <a:xfrm>
            <a:off x="3496977" y="3693586"/>
            <a:ext cx="2362200" cy="646331"/>
          </a:xfrm>
          <a:prstGeom prst="rect">
            <a:avLst/>
          </a:prstGeom>
          <a:noFill/>
        </p:spPr>
        <p:txBody>
          <a:bodyPr wrap="square" rtlCol="0">
            <a:spAutoFit/>
          </a:bodyPr>
          <a:lstStyle/>
          <a:p>
            <a:pPr algn="ctr"/>
            <a:r>
              <a:rPr lang="en-US" b="1" dirty="0" smtClean="0"/>
              <a:t>Flexibility in Collective Bargaining</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10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10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8" grpId="0"/>
      <p:bldP spid="9"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Discrimination</a:t>
            </a:r>
            <a:endParaRPr lang="en-US" b="1" dirty="0">
              <a:solidFill>
                <a:schemeClr val="tx2"/>
              </a:solidFill>
            </a:endParaRPr>
          </a:p>
        </p:txBody>
      </p:sp>
      <p:pic>
        <p:nvPicPr>
          <p:cNvPr id="1026" name="Picture 2"/>
          <p:cNvPicPr>
            <a:picLocks noChangeAspect="1" noChangeArrowheads="1"/>
          </p:cNvPicPr>
          <p:nvPr/>
        </p:nvPicPr>
        <p:blipFill>
          <a:blip r:embed="rId3"/>
          <a:srcRect/>
          <a:stretch>
            <a:fillRect/>
          </a:stretch>
        </p:blipFill>
        <p:spPr bwMode="auto">
          <a:xfrm>
            <a:off x="2447907" y="1596571"/>
            <a:ext cx="4174463" cy="2901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Age Based?</a:t>
            </a:r>
            <a:endParaRPr lang="en-US" b="1" dirty="0">
              <a:solidFill>
                <a:schemeClr val="tx2"/>
              </a:solidFill>
            </a:endParaRPr>
          </a:p>
        </p:txBody>
      </p:sp>
      <p:pic>
        <p:nvPicPr>
          <p:cNvPr id="2050" name="Picture 2"/>
          <p:cNvPicPr>
            <a:picLocks noChangeAspect="1" noChangeArrowheads="1"/>
          </p:cNvPicPr>
          <p:nvPr/>
        </p:nvPicPr>
        <p:blipFill>
          <a:blip r:embed="rId3"/>
          <a:srcRect/>
          <a:stretch>
            <a:fillRect/>
          </a:stretch>
        </p:blipFill>
        <p:spPr bwMode="auto">
          <a:xfrm>
            <a:off x="2682607" y="2028824"/>
            <a:ext cx="3641993" cy="269897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ailored">
      <a:fillStyleLst>
        <a:gradFill rotWithShape="1">
          <a:gsLst>
            <a:gs pos="0">
              <a:schemeClr val="phClr">
                <a:tint val="90000"/>
                <a:satMod val="125000"/>
              </a:schemeClr>
            </a:gs>
            <a:gs pos="100000">
              <a:schemeClr val="phClr">
                <a:shade val="80000"/>
                <a:satMod val="115000"/>
              </a:schemeClr>
            </a:gs>
          </a:gsLst>
          <a:lin ang="5400000" scaled="0"/>
        </a:gradFill>
        <a:gradFill rotWithShape="1">
          <a:gsLst>
            <a:gs pos="0">
              <a:schemeClr val="phClr">
                <a:tint val="85000"/>
                <a:satMod val="150000"/>
              </a:schemeClr>
            </a:gs>
            <a:gs pos="35000">
              <a:schemeClr val="phClr">
                <a:tint val="65000"/>
                <a:satMod val="175000"/>
              </a:schemeClr>
            </a:gs>
            <a:gs pos="100000">
              <a:schemeClr val="phClr">
                <a:tint val="55000"/>
                <a:satMod val="200000"/>
              </a:schemeClr>
            </a:gs>
            <a:gs pos="100000">
              <a:schemeClr val="phClr">
                <a:tint val="50000"/>
                <a:satMod val="225000"/>
              </a:schemeClr>
            </a:gs>
          </a:gsLst>
          <a:path path="circle">
            <a:fillToRect l="100000" t="100000" r="100000" b="100000"/>
          </a:path>
        </a:gradFill>
        <a:blipFill rotWithShape="1">
          <a:blip xmlns:r="http://schemas.openxmlformats.org/officeDocument/2006/relationships" r:embed="rId1">
            <a:duotone>
              <a:schemeClr val="phClr">
                <a:shade val="78000"/>
                <a:satMod val="115000"/>
              </a:schemeClr>
              <a:schemeClr val="phClr">
                <a:tint val="84000"/>
                <a:satMod val="135000"/>
              </a:schemeClr>
            </a:duotone>
          </a:blip>
          <a:tile tx="0" ty="0" sx="100000" sy="100000" flip="none" algn="tl"/>
        </a:blipFill>
      </a:fillStyleLst>
      <a:lnStyleLst>
        <a:ln w="6350" cap="flat" cmpd="sng" algn="ctr">
          <a:solidFill>
            <a:schemeClr val="phClr">
              <a:shade val="95000"/>
              <a:alpha val="90000"/>
              <a:satMod val="115000"/>
            </a:schemeClr>
          </a:solidFill>
          <a:prstDash val="solid"/>
        </a:ln>
        <a:ln w="12700" cap="flat" cmpd="sng" algn="ctr">
          <a:solidFill>
            <a:schemeClr val="phClr">
              <a:shade val="95000"/>
              <a:alpha val="90000"/>
              <a:satMod val="115000"/>
            </a:schemeClr>
          </a:solidFill>
          <a:prstDash val="solid"/>
        </a:ln>
        <a:ln w="19050" cap="flat" cmpd="sng" algn="ctr">
          <a:solidFill>
            <a:schemeClr val="phClr">
              <a:shade val="95000"/>
              <a:alpha val="90000"/>
              <a:satMod val="115000"/>
            </a:schemeClr>
          </a:solidFill>
          <a:prstDash val="solid"/>
        </a:ln>
      </a:lnStyleLst>
      <a:effectStyleLst>
        <a:effectStyle>
          <a:effectLst>
            <a:softEdge rad="25400"/>
          </a:effectLst>
        </a:effectStyle>
        <a:effectStyle>
          <a:effectLst>
            <a:innerShdw blurRad="76200" dist="12700" dir="13500000">
              <a:srgbClr val="FFFFFF">
                <a:alpha val="60000"/>
              </a:srgbClr>
            </a:innerShdw>
          </a:effectLst>
          <a:scene3d>
            <a:camera prst="orthographicFront">
              <a:rot lat="0" lon="0" rev="0"/>
            </a:camera>
            <a:lightRig rig="balanced" dir="tl">
              <a:rot lat="0" lon="0" rev="3600000"/>
            </a:lightRig>
          </a:scene3d>
          <a:sp3d>
            <a:bevelT w="12700" h="25400" prst="softRound"/>
          </a:sp3d>
        </a:effectStyle>
        <a:effectStyle>
          <a:effectLst>
            <a:outerShdw blurRad="38100" dist="25400" dir="5400000" sx="102000" sy="102000" rotWithShape="0">
              <a:srgbClr val="808080">
                <a:alpha val="75000"/>
              </a:srgbClr>
            </a:outerShdw>
          </a:effectLst>
          <a:scene3d>
            <a:camera prst="orthographicFront">
              <a:rot lat="0" lon="0" rev="0"/>
            </a:camera>
            <a:lightRig rig="twoPt" dir="l">
              <a:rot lat="0" lon="0" rev="4200000"/>
            </a:lightRig>
          </a:scene3d>
          <a:sp3d prstMaterial="softmetal">
            <a:bevelT w="12700" h="50800" prst="softRound"/>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755</TotalTime>
  <Words>1301</Words>
  <Application>Microsoft Office PowerPoint</Application>
  <PresentationFormat>On-screen Show (4:3)</PresentationFormat>
  <Paragraphs>197</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Two-Tier Workplaces and Intergenerational Equity</vt:lpstr>
      <vt:lpstr>Two-Tier</vt:lpstr>
      <vt:lpstr>MAGIC DATE</vt:lpstr>
      <vt:lpstr>Slide 4</vt:lpstr>
      <vt:lpstr>Slide 5</vt:lpstr>
      <vt:lpstr>Slide 6</vt:lpstr>
      <vt:lpstr>Duty of Fair Representation</vt:lpstr>
      <vt:lpstr>Discrimination</vt:lpstr>
      <vt:lpstr>Age Based?</vt:lpstr>
      <vt:lpstr>Proving Discrimination</vt:lpstr>
      <vt:lpstr>Slide 11</vt:lpstr>
      <vt:lpstr>Quebec Approach</vt:lpstr>
      <vt:lpstr>Issues With Quebec Approach</vt:lpstr>
      <vt:lpstr>Issues With Quebec Approach</vt:lpstr>
      <vt:lpstr>Conclusion</vt:lpstr>
    </vt:vector>
  </TitlesOfParts>
  <Company>Carleton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Tier</dc:title>
  <dc:creator>Michael Mac Neil</dc:creator>
  <cp:lastModifiedBy>Carleton University</cp:lastModifiedBy>
  <cp:revision>77</cp:revision>
  <dcterms:created xsi:type="dcterms:W3CDTF">2012-04-25T12:07:40Z</dcterms:created>
  <dcterms:modified xsi:type="dcterms:W3CDTF">2012-04-26T18:00:47Z</dcterms:modified>
</cp:coreProperties>
</file>