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81" r:id="rId2"/>
    <p:sldId id="297" r:id="rId3"/>
    <p:sldId id="298" r:id="rId4"/>
    <p:sldId id="287" r:id="rId5"/>
    <p:sldId id="282" r:id="rId6"/>
    <p:sldId id="290" r:id="rId7"/>
    <p:sldId id="306" r:id="rId8"/>
    <p:sldId id="284" r:id="rId9"/>
    <p:sldId id="303" r:id="rId10"/>
    <p:sldId id="304" r:id="rId11"/>
    <p:sldId id="305" r:id="rId12"/>
    <p:sldId id="301" r:id="rId13"/>
    <p:sldId id="285" r:id="rId14"/>
    <p:sldId id="291" r:id="rId15"/>
    <p:sldId id="293" r:id="rId16"/>
    <p:sldId id="29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8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9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703D0-138F-4B8E-A3E5-B03554EF99AF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87109-4282-4140-8A74-5CF410943EA4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5531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ED72-84B6-4FCC-AC94-4FB333FE4AFE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B3C3-3F83-44B0-B0D0-199271E833A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ED72-84B6-4FCC-AC94-4FB333FE4AFE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B3C3-3F83-44B0-B0D0-199271E833A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ED72-84B6-4FCC-AC94-4FB333FE4AFE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B3C3-3F83-44B0-B0D0-199271E833A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8446-5E4B-4B53-89E1-BBF1D0FF8094}" type="datetimeFigureOut">
              <a:rPr lang="fr-FR" smtClean="0"/>
              <a:pPr/>
              <a:t>28/04/2012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F813D-946B-4A36-9CF2-20C6137AF1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ED72-84B6-4FCC-AC94-4FB333FE4AFE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B3C3-3F83-44B0-B0D0-199271E833A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ED72-84B6-4FCC-AC94-4FB333FE4AFE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B3C3-3F83-44B0-B0D0-199271E833A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ED72-84B6-4FCC-AC94-4FB333FE4AFE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B3C3-3F83-44B0-B0D0-199271E833A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ED72-84B6-4FCC-AC94-4FB333FE4AFE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B3C3-3F83-44B0-B0D0-199271E833A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ED72-84B6-4FCC-AC94-4FB333FE4AFE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B3C3-3F83-44B0-B0D0-199271E833A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ED72-84B6-4FCC-AC94-4FB333FE4AFE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B3C3-3F83-44B0-B0D0-199271E833A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ED72-84B6-4FCC-AC94-4FB333FE4AFE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B3C3-3F83-44B0-B0D0-199271E833A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ED72-84B6-4FCC-AC94-4FB333FE4AFE}" type="datetimeFigureOut">
              <a:rPr lang="en-US" smtClean="0"/>
              <a:pPr/>
              <a:t>4/28/2012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B3C3-3F83-44B0-B0D0-199271E833A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fld id="{8A77ED72-84B6-4FCC-AC94-4FB333FE4AFE}" type="datetimeFigureOut">
              <a:rPr lang="en-US" smtClean="0"/>
              <a:pPr algn="ctr"/>
              <a:t>4/28/2012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BB3C3-3F83-44B0-B0D0-199271E833AF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3078" name="Picture 6" descr="QueensLogo_colour 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019800"/>
            <a:ext cx="1101634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logo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5791200" y="6172200"/>
            <a:ext cx="3200400" cy="6000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GENDER </a:t>
            </a:r>
            <a:r>
              <a:rPr lang="en-US" b="1" dirty="0" smtClean="0"/>
              <a:t>RISK AND EMPLOYMENT PENSION PLANS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en-US" b="1" dirty="0" smtClean="0"/>
              <a:t> 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en-US" sz="3600" b="1" dirty="0" smtClean="0"/>
              <a:t>Elizabeth J </a:t>
            </a:r>
            <a:r>
              <a:rPr lang="en-US" sz="3600" b="1" dirty="0" err="1" smtClean="0"/>
              <a:t>Shilton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en-US" sz="3100" b="1" dirty="0" smtClean="0"/>
              <a:t>Senior Fellow, Centre for Law in the Contemporary Workplace, </a:t>
            </a:r>
            <a:br>
              <a:rPr lang="en-US" sz="3100" b="1" dirty="0" smtClean="0"/>
            </a:br>
            <a:r>
              <a:rPr lang="en-US" sz="3100" b="1" dirty="0" smtClean="0"/>
              <a:t>Queen’s Faculty of Law </a:t>
            </a:r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1447800" y="4191000"/>
            <a:ext cx="6400800" cy="1752600"/>
          </a:xfrm>
        </p:spPr>
        <p:txBody>
          <a:bodyPr>
            <a:normAutofit fontScale="92500"/>
          </a:bodyPr>
          <a:lstStyle/>
          <a:p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i="1" dirty="0" smtClean="0"/>
              <a:t>Shades of Grey: Law and Aging in the Contemporary Workplace</a:t>
            </a:r>
            <a:r>
              <a:rPr lang="en-US" sz="2400" b="1" dirty="0" smtClean="0"/>
              <a:t>, April 28, 2012, Toronto, Ontario</a:t>
            </a:r>
            <a:endParaRPr lang="fr-FR" sz="2400" dirty="0"/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b="1" dirty="0" err="1" smtClean="0"/>
              <a:t>Legal</a:t>
            </a:r>
            <a:r>
              <a:rPr lang="fr-FR" sz="3600" b="1" dirty="0" smtClean="0"/>
              <a:t> Framework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legal</a:t>
            </a:r>
            <a:r>
              <a:rPr lang="fr-FR" dirty="0" smtClean="0"/>
              <a:t> </a:t>
            </a:r>
            <a:r>
              <a:rPr lang="fr-FR" dirty="0" err="1" smtClean="0"/>
              <a:t>framework</a:t>
            </a:r>
            <a:r>
              <a:rPr lang="fr-FR" dirty="0" smtClean="0"/>
              <a:t> </a:t>
            </a:r>
            <a:r>
              <a:rPr lang="fr-FR" dirty="0" err="1" smtClean="0"/>
              <a:t>enables</a:t>
            </a:r>
            <a:r>
              <a:rPr lang="fr-FR" dirty="0" smtClean="0"/>
              <a:t> employer control</a:t>
            </a:r>
          </a:p>
          <a:p>
            <a:r>
              <a:rPr lang="fr-FR" dirty="0" smtClean="0"/>
              <a:t>Employer </a:t>
            </a:r>
            <a:r>
              <a:rPr lang="fr-FR" dirty="0" err="1" smtClean="0"/>
              <a:t>decides</a:t>
            </a:r>
            <a:r>
              <a:rPr lang="fr-FR" dirty="0" smtClean="0"/>
              <a:t>: </a:t>
            </a:r>
          </a:p>
          <a:p>
            <a:pPr lvl="1"/>
            <a:r>
              <a:rPr lang="fr-FR" dirty="0" err="1" smtClean="0"/>
              <a:t>whether</a:t>
            </a:r>
            <a:r>
              <a:rPr lang="fr-FR" dirty="0" smtClean="0"/>
              <a:t> to </a:t>
            </a:r>
            <a:r>
              <a:rPr lang="fr-FR" dirty="0" err="1" smtClean="0"/>
              <a:t>offer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endParaRPr lang="fr-FR" dirty="0" smtClean="0"/>
          </a:p>
          <a:p>
            <a:pPr lvl="1"/>
            <a:r>
              <a:rPr lang="fr-FR" dirty="0" err="1" smtClean="0"/>
              <a:t>whether</a:t>
            </a:r>
            <a:r>
              <a:rPr lang="fr-FR" dirty="0" smtClean="0"/>
              <a:t> and </a:t>
            </a:r>
            <a:r>
              <a:rPr lang="fr-FR" dirty="0" err="1" smtClean="0"/>
              <a:t>when</a:t>
            </a:r>
            <a:r>
              <a:rPr lang="fr-FR" dirty="0" smtClean="0"/>
              <a:t> to </a:t>
            </a:r>
            <a:r>
              <a:rPr lang="fr-FR" dirty="0" err="1" smtClean="0"/>
              <a:t>terminate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endParaRPr lang="fr-FR" dirty="0" smtClean="0"/>
          </a:p>
          <a:p>
            <a:pPr lvl="1"/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benefit</a:t>
            </a:r>
            <a:r>
              <a:rPr lang="fr-FR" dirty="0" smtClean="0"/>
              <a:t> structure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Legal</a:t>
            </a:r>
            <a:r>
              <a:rPr lang="fr-FR" dirty="0" smtClean="0"/>
              <a:t> </a:t>
            </a:r>
            <a:r>
              <a:rPr lang="fr-FR" dirty="0" err="1" smtClean="0"/>
              <a:t>rules</a:t>
            </a:r>
            <a:r>
              <a:rPr lang="fr-FR" dirty="0" smtClean="0"/>
              <a:t> </a:t>
            </a:r>
            <a:r>
              <a:rPr lang="fr-FR" dirty="0" err="1" smtClean="0"/>
              <a:t>guarantee</a:t>
            </a:r>
            <a:r>
              <a:rPr lang="fr-FR" dirty="0" smtClean="0"/>
              <a:t> employer </a:t>
            </a:r>
            <a:r>
              <a:rPr lang="fr-FR" dirty="0" err="1" smtClean="0"/>
              <a:t>autonomy</a:t>
            </a:r>
            <a:r>
              <a:rPr lang="fr-FR" dirty="0" smtClean="0"/>
              <a:t>, </a:t>
            </a:r>
            <a:r>
              <a:rPr lang="fr-FR" dirty="0" err="1" smtClean="0"/>
              <a:t>subject</a:t>
            </a:r>
            <a:r>
              <a:rPr lang="fr-FR" dirty="0" smtClean="0"/>
              <a:t> to </a:t>
            </a:r>
            <a:r>
              <a:rPr lang="fr-FR" dirty="0" err="1" smtClean="0"/>
              <a:t>regulatory</a:t>
            </a:r>
            <a:r>
              <a:rPr lang="fr-FR" dirty="0" smtClean="0"/>
              <a:t> minimum standards and collective </a:t>
            </a:r>
            <a:r>
              <a:rPr lang="fr-FR" dirty="0" err="1" smtClean="0"/>
              <a:t>bargaining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Gendered</a:t>
            </a:r>
            <a:r>
              <a:rPr lang="fr-FR" dirty="0" smtClean="0"/>
              <a:t> profile of </a:t>
            </a:r>
            <a:r>
              <a:rPr lang="fr-FR" dirty="0" err="1" smtClean="0"/>
              <a:t>pensioned</a:t>
            </a:r>
            <a:r>
              <a:rPr lang="fr-FR" dirty="0" smtClean="0"/>
              <a:t> </a:t>
            </a:r>
            <a:r>
              <a:rPr lang="fr-FR" dirty="0" err="1" smtClean="0"/>
              <a:t>employee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Employee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DB pension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Long time in the labour </a:t>
            </a:r>
            <a:r>
              <a:rPr lang="fr-FR" dirty="0" err="1" smtClean="0"/>
              <a:t>market</a:t>
            </a:r>
            <a:endParaRPr lang="fr-FR" dirty="0" smtClean="0"/>
          </a:p>
          <a:p>
            <a:r>
              <a:rPr lang="fr-FR" dirty="0" smtClean="0"/>
              <a:t>‘</a:t>
            </a:r>
            <a:r>
              <a:rPr lang="fr-FR" dirty="0" err="1" smtClean="0"/>
              <a:t>Career</a:t>
            </a:r>
            <a:r>
              <a:rPr lang="fr-FR" dirty="0" smtClean="0"/>
              <a:t> job’: </a:t>
            </a:r>
            <a:r>
              <a:rPr lang="fr-FR" dirty="0" err="1" smtClean="0"/>
              <a:t>Lengthy</a:t>
            </a:r>
            <a:r>
              <a:rPr lang="fr-FR" dirty="0" smtClean="0"/>
              <a:t> and </a:t>
            </a:r>
            <a:r>
              <a:rPr lang="fr-FR" dirty="0" err="1" smtClean="0"/>
              <a:t>continuous</a:t>
            </a:r>
            <a:r>
              <a:rPr lang="fr-FR" dirty="0" smtClean="0"/>
              <a:t> service </a:t>
            </a:r>
            <a:r>
              <a:rPr lang="fr-FR" dirty="0" err="1" smtClean="0"/>
              <a:t>with</a:t>
            </a:r>
            <a:r>
              <a:rPr lang="fr-FR" dirty="0" smtClean="0"/>
              <a:t> a single employer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Higher</a:t>
            </a:r>
            <a:r>
              <a:rPr lang="fr-FR" dirty="0" smtClean="0"/>
              <a:t> </a:t>
            </a:r>
            <a:r>
              <a:rPr lang="fr-FR" dirty="0" err="1" smtClean="0"/>
              <a:t>wage</a:t>
            </a:r>
            <a:r>
              <a:rPr lang="fr-FR" dirty="0" smtClean="0"/>
              <a:t> </a:t>
            </a:r>
            <a:r>
              <a:rPr lang="fr-FR" dirty="0" err="1" smtClean="0"/>
              <a:t>levels</a:t>
            </a:r>
            <a:r>
              <a:rPr lang="fr-FR" dirty="0" smtClean="0"/>
              <a:t> and </a:t>
            </a:r>
            <a:r>
              <a:rPr lang="fr-FR" dirty="0" err="1" smtClean="0"/>
              <a:t>steeper</a:t>
            </a:r>
            <a:r>
              <a:rPr lang="fr-FR" dirty="0" smtClean="0"/>
              <a:t> </a:t>
            </a:r>
            <a:r>
              <a:rPr lang="fr-FR" dirty="0" err="1" smtClean="0"/>
              <a:t>wage</a:t>
            </a:r>
            <a:r>
              <a:rPr lang="fr-FR" dirty="0" smtClean="0"/>
              <a:t> </a:t>
            </a:r>
            <a:r>
              <a:rPr lang="fr-FR" dirty="0" err="1" smtClean="0"/>
              <a:t>curves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err="1" smtClean="0"/>
              <a:t>Women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 smtClean="0"/>
              <a:t>Shorter</a:t>
            </a:r>
            <a:r>
              <a:rPr lang="fr-FR" dirty="0" smtClean="0"/>
              <a:t> total time in labour </a:t>
            </a:r>
            <a:r>
              <a:rPr lang="fr-FR" dirty="0" err="1" smtClean="0"/>
              <a:t>market</a:t>
            </a:r>
            <a:endParaRPr lang="fr-FR" dirty="0" smtClean="0"/>
          </a:p>
          <a:p>
            <a:r>
              <a:rPr lang="fr-FR" dirty="0" smtClean="0"/>
              <a:t>Breaks in service, more job turnover </a:t>
            </a:r>
          </a:p>
          <a:p>
            <a:r>
              <a:rPr lang="fr-FR" dirty="0" smtClean="0"/>
              <a:t>‘Time out’ </a:t>
            </a:r>
            <a:r>
              <a:rPr lang="fr-FR" dirty="0" err="1" smtClean="0"/>
              <a:t>early</a:t>
            </a:r>
            <a:r>
              <a:rPr lang="fr-FR" dirty="0" smtClean="0"/>
              <a:t> in </a:t>
            </a:r>
            <a:r>
              <a:rPr lang="fr-FR" dirty="0" err="1" smtClean="0"/>
              <a:t>career</a:t>
            </a:r>
            <a:r>
              <a:rPr lang="fr-FR" dirty="0" smtClean="0"/>
              <a:t> to </a:t>
            </a:r>
            <a:r>
              <a:rPr lang="fr-FR" dirty="0" err="1" smtClean="0"/>
              <a:t>bear</a:t>
            </a:r>
            <a:r>
              <a:rPr lang="fr-FR" dirty="0" smtClean="0"/>
              <a:t> and care for </a:t>
            </a:r>
            <a:r>
              <a:rPr lang="fr-FR" dirty="0" err="1" smtClean="0"/>
              <a:t>small</a:t>
            </a:r>
            <a:r>
              <a:rPr lang="fr-FR" dirty="0" smtClean="0"/>
              <a:t> </a:t>
            </a:r>
            <a:r>
              <a:rPr lang="fr-FR" dirty="0" err="1" smtClean="0"/>
              <a:t>children</a:t>
            </a:r>
            <a:endParaRPr lang="fr-FR" dirty="0" smtClean="0"/>
          </a:p>
          <a:p>
            <a:r>
              <a:rPr lang="fr-FR" dirty="0" err="1" smtClean="0"/>
              <a:t>Earlier</a:t>
            </a:r>
            <a:r>
              <a:rPr lang="fr-FR" dirty="0" smtClean="0"/>
              <a:t> retirement</a:t>
            </a:r>
          </a:p>
          <a:p>
            <a:r>
              <a:rPr lang="fr-FR" dirty="0" err="1" smtClean="0"/>
              <a:t>Lower</a:t>
            </a:r>
            <a:r>
              <a:rPr lang="fr-FR" dirty="0" smtClean="0"/>
              <a:t> </a:t>
            </a:r>
            <a:r>
              <a:rPr lang="fr-FR" dirty="0" err="1" smtClean="0"/>
              <a:t>wages</a:t>
            </a:r>
            <a:r>
              <a:rPr lang="fr-FR" dirty="0" smtClean="0"/>
              <a:t> and flatter </a:t>
            </a:r>
            <a:r>
              <a:rPr lang="fr-FR" dirty="0" err="1" smtClean="0"/>
              <a:t>wage</a:t>
            </a:r>
            <a:r>
              <a:rPr lang="fr-FR" dirty="0" smtClean="0"/>
              <a:t> </a:t>
            </a:r>
            <a:r>
              <a:rPr lang="fr-FR" dirty="0" err="1" smtClean="0"/>
              <a:t>curves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 smtClean="0"/>
              <a:t>Gender</a:t>
            </a:r>
            <a:r>
              <a:rPr lang="fr-FR" b="1" dirty="0" smtClean="0"/>
              <a:t> Impact in </a:t>
            </a:r>
            <a:br>
              <a:rPr lang="fr-FR" b="1" dirty="0" smtClean="0"/>
            </a:br>
            <a:r>
              <a:rPr lang="fr-FR" b="1" dirty="0" err="1" smtClean="0"/>
              <a:t>defined</a:t>
            </a:r>
            <a:r>
              <a:rPr lang="fr-FR" b="1" dirty="0" smtClean="0"/>
              <a:t> contribution plans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Size of DC </a:t>
            </a:r>
            <a:r>
              <a:rPr lang="fr-FR" dirty="0" err="1" smtClean="0"/>
              <a:t>account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retirement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directly</a:t>
            </a:r>
            <a:r>
              <a:rPr lang="fr-FR" dirty="0" smtClean="0"/>
              <a:t> </a:t>
            </a:r>
            <a:r>
              <a:rPr lang="fr-FR" dirty="0" err="1" smtClean="0"/>
              <a:t>related</a:t>
            </a:r>
            <a:r>
              <a:rPr lang="fr-FR" dirty="0" smtClean="0"/>
              <a:t> to labour </a:t>
            </a:r>
            <a:r>
              <a:rPr lang="fr-FR" dirty="0" err="1" smtClean="0"/>
              <a:t>market</a:t>
            </a:r>
            <a:r>
              <a:rPr lang="fr-FR" dirty="0" smtClean="0"/>
              <a:t> </a:t>
            </a:r>
            <a:r>
              <a:rPr lang="fr-FR" dirty="0" err="1" smtClean="0"/>
              <a:t>earnings</a:t>
            </a:r>
            <a:r>
              <a:rPr lang="fr-FR" dirty="0" smtClean="0"/>
              <a:t> and time in the labour </a:t>
            </a:r>
            <a:r>
              <a:rPr lang="fr-FR" dirty="0" err="1" smtClean="0"/>
              <a:t>market</a:t>
            </a:r>
            <a:endParaRPr lang="fr-FR" dirty="0" smtClean="0"/>
          </a:p>
          <a:p>
            <a:r>
              <a:rPr lang="fr-FR" dirty="0" err="1" smtClean="0"/>
              <a:t>Earnings</a:t>
            </a:r>
            <a:r>
              <a:rPr lang="fr-FR" dirty="0" smtClean="0"/>
              <a:t> </a:t>
            </a:r>
            <a:r>
              <a:rPr lang="fr-FR" dirty="0" err="1" smtClean="0"/>
              <a:t>earlier</a:t>
            </a:r>
            <a:r>
              <a:rPr lang="fr-FR" dirty="0" smtClean="0"/>
              <a:t> in a </a:t>
            </a:r>
            <a:r>
              <a:rPr lang="fr-FR" dirty="0" err="1" smtClean="0"/>
              <a:t>career</a:t>
            </a:r>
            <a:r>
              <a:rPr lang="fr-FR" dirty="0" smtClean="0"/>
              <a:t> are more </a:t>
            </a:r>
            <a:r>
              <a:rPr lang="fr-FR" dirty="0" err="1" smtClean="0"/>
              <a:t>valuable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earnings</a:t>
            </a:r>
            <a:r>
              <a:rPr lang="fr-FR" dirty="0" smtClean="0"/>
              <a:t> </a:t>
            </a:r>
            <a:r>
              <a:rPr lang="fr-FR" dirty="0" err="1" smtClean="0"/>
              <a:t>later</a:t>
            </a:r>
            <a:r>
              <a:rPr lang="fr-FR" dirty="0" smtClean="0"/>
              <a:t> in a </a:t>
            </a:r>
            <a:r>
              <a:rPr lang="fr-FR" dirty="0" err="1" smtClean="0"/>
              <a:t>career</a:t>
            </a:r>
            <a:r>
              <a:rPr lang="fr-FR" dirty="0" smtClean="0"/>
              <a:t> </a:t>
            </a:r>
            <a:r>
              <a:rPr lang="fr-FR" dirty="0" err="1" smtClean="0"/>
              <a:t>because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have more time to </a:t>
            </a:r>
            <a:r>
              <a:rPr lang="fr-FR" dirty="0" err="1" smtClean="0"/>
              <a:t>attract</a:t>
            </a:r>
            <a:r>
              <a:rPr lang="fr-FR" dirty="0" smtClean="0"/>
              <a:t> </a:t>
            </a:r>
            <a:r>
              <a:rPr lang="fr-FR" dirty="0" err="1" smtClean="0"/>
              <a:t>investment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endParaRPr lang="fr-FR" dirty="0" smtClean="0"/>
          </a:p>
          <a:p>
            <a:r>
              <a:rPr lang="fr-FR" dirty="0" smtClean="0"/>
              <a:t>No </a:t>
            </a:r>
            <a:r>
              <a:rPr lang="fr-FR" dirty="0" err="1" smtClean="0"/>
              <a:t>guaranteed</a:t>
            </a:r>
            <a:r>
              <a:rPr lang="fr-FR" dirty="0" smtClean="0"/>
              <a:t> pension – </a:t>
            </a:r>
            <a:r>
              <a:rPr lang="fr-FR" dirty="0" err="1" smtClean="0"/>
              <a:t>exposure</a:t>
            </a:r>
            <a:r>
              <a:rPr lang="fr-FR" dirty="0" smtClean="0"/>
              <a:t> to </a:t>
            </a:r>
            <a:r>
              <a:rPr lang="fr-FR" dirty="0" err="1" smtClean="0"/>
              <a:t>longevity</a:t>
            </a:r>
            <a:r>
              <a:rPr lang="fr-FR" dirty="0" smtClean="0"/>
              <a:t> </a:t>
            </a:r>
            <a:r>
              <a:rPr lang="fr-FR" dirty="0" err="1" smtClean="0"/>
              <a:t>risk</a:t>
            </a:r>
            <a:r>
              <a:rPr lang="fr-FR" dirty="0" smtClean="0"/>
              <a:t> has </a:t>
            </a:r>
            <a:r>
              <a:rPr lang="fr-FR" dirty="0" err="1" smtClean="0"/>
              <a:t>greater</a:t>
            </a:r>
            <a:r>
              <a:rPr lang="fr-FR" dirty="0" smtClean="0"/>
              <a:t> impact on </a:t>
            </a:r>
            <a:r>
              <a:rPr lang="fr-FR" dirty="0" err="1" smtClean="0"/>
              <a:t>women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8200" y="24384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What could we do about it? 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914400" y="762000"/>
            <a:ext cx="7772400" cy="1500187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 smtClean="0"/>
              <a:t>Gender</a:t>
            </a:r>
            <a:r>
              <a:rPr lang="fr-FR" b="1" dirty="0" smtClean="0"/>
              <a:t> </a:t>
            </a:r>
            <a:r>
              <a:rPr lang="fr-FR" b="1" dirty="0" err="1" smtClean="0"/>
              <a:t>Equality</a:t>
            </a:r>
            <a:r>
              <a:rPr lang="fr-FR" b="1" dirty="0" smtClean="0"/>
              <a:t> and Pension </a:t>
            </a:r>
            <a:r>
              <a:rPr lang="fr-FR" b="1" dirty="0" err="1" smtClean="0"/>
              <a:t>Reform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1960s</a:t>
            </a:r>
            <a:r>
              <a:rPr lang="fr-FR" dirty="0" smtClean="0"/>
              <a:t> : </a:t>
            </a:r>
            <a:r>
              <a:rPr lang="fr-FR" dirty="0" err="1" smtClean="0"/>
              <a:t>improved</a:t>
            </a:r>
            <a:r>
              <a:rPr lang="fr-FR" dirty="0" smtClean="0"/>
              <a:t> pension </a:t>
            </a:r>
            <a:r>
              <a:rPr lang="fr-FR" dirty="0" err="1" smtClean="0"/>
              <a:t>security</a:t>
            </a:r>
            <a:r>
              <a:rPr lang="fr-FR" dirty="0" smtClean="0"/>
              <a:t> for ‘male </a:t>
            </a:r>
            <a:r>
              <a:rPr lang="fr-FR" dirty="0" err="1" smtClean="0"/>
              <a:t>breadwinners</a:t>
            </a:r>
            <a:r>
              <a:rPr lang="fr-FR" dirty="0" smtClean="0"/>
              <a:t>’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>
                <a:solidFill>
                  <a:srgbClr val="C00000"/>
                </a:solidFill>
              </a:rPr>
              <a:t>1980s</a:t>
            </a:r>
            <a:r>
              <a:rPr lang="fr-FR" dirty="0" smtClean="0"/>
              <a:t>:  ‘</a:t>
            </a:r>
            <a:r>
              <a:rPr lang="fr-FR" dirty="0" err="1" smtClean="0"/>
              <a:t>family</a:t>
            </a:r>
            <a:r>
              <a:rPr lang="fr-FR" dirty="0" smtClean="0"/>
              <a:t>’ </a:t>
            </a:r>
            <a:r>
              <a:rPr lang="fr-FR" dirty="0" err="1" smtClean="0"/>
              <a:t>approach</a:t>
            </a:r>
            <a:r>
              <a:rPr lang="fr-FR" dirty="0" smtClean="0"/>
              <a:t> (mixed-</a:t>
            </a:r>
            <a:r>
              <a:rPr lang="fr-FR" dirty="0" err="1" smtClean="0"/>
              <a:t>sex</a:t>
            </a:r>
            <a:r>
              <a:rPr lang="fr-FR" dirty="0" smtClean="0"/>
              <a:t> couples)</a:t>
            </a:r>
          </a:p>
          <a:p>
            <a:pPr lvl="1"/>
            <a:r>
              <a:rPr lang="fr-FR" dirty="0" err="1" smtClean="0"/>
              <a:t>Antidiscimination</a:t>
            </a:r>
            <a:r>
              <a:rPr lang="fr-FR" dirty="0" smtClean="0"/>
              <a:t> provisions</a:t>
            </a:r>
          </a:p>
          <a:p>
            <a:pPr lvl="1"/>
            <a:r>
              <a:rPr lang="fr-FR" dirty="0" err="1" smtClean="0"/>
              <a:t>Survivor</a:t>
            </a:r>
            <a:r>
              <a:rPr lang="fr-FR" dirty="0" smtClean="0"/>
              <a:t> </a:t>
            </a:r>
            <a:r>
              <a:rPr lang="fr-FR" dirty="0" err="1" smtClean="0"/>
              <a:t>benefits</a:t>
            </a:r>
            <a:endParaRPr lang="fr-FR" dirty="0" smtClean="0"/>
          </a:p>
          <a:p>
            <a:pPr lvl="1"/>
            <a:r>
              <a:rPr lang="fr-FR" dirty="0" smtClean="0"/>
              <a:t>Pension/</a:t>
            </a:r>
            <a:r>
              <a:rPr lang="fr-FR" dirty="0" err="1" smtClean="0"/>
              <a:t>credit</a:t>
            </a:r>
            <a:r>
              <a:rPr lang="fr-FR" dirty="0" smtClean="0"/>
              <a:t> </a:t>
            </a:r>
            <a:r>
              <a:rPr lang="fr-FR" dirty="0" err="1" smtClean="0"/>
              <a:t>splitting</a:t>
            </a:r>
            <a:endParaRPr lang="fr-FR" dirty="0" smtClean="0"/>
          </a:p>
          <a:p>
            <a:pPr lvl="2">
              <a:buNone/>
            </a:pPr>
            <a:endParaRPr lang="fr-FR" dirty="0" smtClean="0"/>
          </a:p>
          <a:p>
            <a:pPr lvl="2">
              <a:buNone/>
            </a:pPr>
            <a:endParaRPr lang="fr-FR" dirty="0" smtClean="0"/>
          </a:p>
          <a:p>
            <a:pPr lvl="2"/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Pooled</a:t>
            </a:r>
            <a:r>
              <a:rPr lang="fr-FR" dirty="0" smtClean="0"/>
              <a:t> Retirement Pension Plans (</a:t>
            </a:r>
            <a:r>
              <a:rPr lang="fr-FR" dirty="0" err="1" smtClean="0"/>
              <a:t>PRPPs</a:t>
            </a:r>
            <a:r>
              <a:rPr lang="fr-FR" dirty="0" smtClean="0"/>
              <a:t>): </a:t>
            </a:r>
            <a:r>
              <a:rPr lang="fr-FR" dirty="0" err="1" smtClean="0"/>
              <a:t>Step</a:t>
            </a:r>
            <a:r>
              <a:rPr lang="fr-FR" dirty="0" smtClean="0"/>
              <a:t> </a:t>
            </a:r>
            <a:r>
              <a:rPr lang="fr-FR" dirty="0" err="1" smtClean="0"/>
              <a:t>Backward</a:t>
            </a:r>
            <a:r>
              <a:rPr lang="fr-FR" dirty="0" smtClean="0"/>
              <a:t> for </a:t>
            </a:r>
            <a:r>
              <a:rPr lang="fr-FR" dirty="0" err="1" smtClean="0"/>
              <a:t>Women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No </a:t>
            </a:r>
            <a:r>
              <a:rPr lang="fr-FR" dirty="0" err="1" smtClean="0"/>
              <a:t>guaranteed</a:t>
            </a:r>
            <a:r>
              <a:rPr lang="fr-FR" dirty="0" smtClean="0"/>
              <a:t> pension</a:t>
            </a:r>
          </a:p>
          <a:p>
            <a:r>
              <a:rPr lang="fr-FR" dirty="0" smtClean="0"/>
              <a:t>No </a:t>
            </a:r>
            <a:r>
              <a:rPr lang="fr-FR" dirty="0" err="1" smtClean="0"/>
              <a:t>longevity</a:t>
            </a:r>
            <a:r>
              <a:rPr lang="fr-FR" dirty="0" smtClean="0"/>
              <a:t> </a:t>
            </a:r>
            <a:r>
              <a:rPr lang="fr-FR" dirty="0" err="1" smtClean="0"/>
              <a:t>risk</a:t>
            </a:r>
            <a:r>
              <a:rPr lang="fr-FR" dirty="0" smtClean="0"/>
              <a:t> </a:t>
            </a:r>
            <a:r>
              <a:rPr lang="fr-FR" dirty="0" err="1" smtClean="0"/>
              <a:t>pooling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Loss</a:t>
            </a:r>
            <a:r>
              <a:rPr lang="fr-FR" dirty="0" smtClean="0"/>
              <a:t> of </a:t>
            </a:r>
            <a:r>
              <a:rPr lang="fr-FR" dirty="0" err="1" smtClean="0"/>
              <a:t>gender</a:t>
            </a:r>
            <a:r>
              <a:rPr lang="fr-FR" dirty="0" smtClean="0"/>
              <a:t> correctives in pension </a:t>
            </a:r>
            <a:r>
              <a:rPr lang="fr-FR" dirty="0" err="1" smtClean="0"/>
              <a:t>regulatory</a:t>
            </a:r>
            <a:r>
              <a:rPr lang="fr-FR" dirty="0" smtClean="0"/>
              <a:t> </a:t>
            </a:r>
            <a:r>
              <a:rPr lang="fr-FR" dirty="0" err="1" smtClean="0"/>
              <a:t>statutes</a:t>
            </a:r>
            <a:endParaRPr lang="fr-FR" dirty="0" smtClean="0"/>
          </a:p>
          <a:p>
            <a:r>
              <a:rPr lang="fr-FR" dirty="0" smtClean="0"/>
              <a:t>No </a:t>
            </a:r>
            <a:r>
              <a:rPr lang="fr-FR" dirty="0" err="1" smtClean="0"/>
              <a:t>requirement</a:t>
            </a:r>
            <a:r>
              <a:rPr lang="fr-FR" dirty="0" smtClean="0"/>
              <a:t> for employer contributions </a:t>
            </a:r>
          </a:p>
          <a:p>
            <a:endParaRPr lang="fr-FR" dirty="0" smtClean="0"/>
          </a:p>
          <a:p>
            <a:r>
              <a:rPr lang="fr-FR" dirty="0" smtClean="0"/>
              <a:t>Will employer abandon </a:t>
            </a:r>
            <a:r>
              <a:rPr lang="fr-FR" dirty="0" err="1" smtClean="0"/>
              <a:t>better</a:t>
            </a:r>
            <a:r>
              <a:rPr lang="fr-FR" dirty="0" smtClean="0"/>
              <a:t> plans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embrace</a:t>
            </a:r>
            <a:r>
              <a:rPr lang="fr-FR" dirty="0" smtClean="0"/>
              <a:t> </a:t>
            </a:r>
            <a:r>
              <a:rPr lang="fr-FR" dirty="0" err="1" smtClean="0"/>
              <a:t>PRPPs</a:t>
            </a:r>
            <a:r>
              <a:rPr lang="fr-FR" dirty="0" smtClean="0"/>
              <a:t>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final </a:t>
            </a:r>
            <a:r>
              <a:rPr lang="fr-FR" dirty="0" err="1" smtClean="0"/>
              <a:t>thought</a:t>
            </a:r>
            <a:r>
              <a:rPr lang="fr-FR" dirty="0" smtClean="0"/>
              <a:t>….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	</a:t>
            </a:r>
            <a:r>
              <a:rPr lang="fr-FR" i="1" dirty="0" smtClean="0"/>
              <a:t>Pension design </a:t>
            </a:r>
            <a:r>
              <a:rPr lang="fr-FR" i="1" dirty="0" err="1" smtClean="0"/>
              <a:t>choices</a:t>
            </a:r>
            <a:r>
              <a:rPr lang="fr-FR" i="1" dirty="0" smtClean="0"/>
              <a:t> have ‘far-</a:t>
            </a:r>
            <a:r>
              <a:rPr lang="fr-FR" i="1" dirty="0" err="1" smtClean="0"/>
              <a:t>reaching</a:t>
            </a:r>
            <a:r>
              <a:rPr lang="fr-FR" i="1" dirty="0" smtClean="0"/>
              <a:t> normative, </a:t>
            </a:r>
            <a:r>
              <a:rPr lang="fr-FR" i="1" dirty="0" err="1" smtClean="0"/>
              <a:t>political</a:t>
            </a:r>
            <a:r>
              <a:rPr lang="fr-FR" i="1" dirty="0" smtClean="0"/>
              <a:t> and tangible </a:t>
            </a:r>
            <a:r>
              <a:rPr lang="fr-FR" i="1" dirty="0" err="1" smtClean="0"/>
              <a:t>economic</a:t>
            </a:r>
            <a:r>
              <a:rPr lang="fr-FR" i="1" dirty="0" smtClean="0"/>
              <a:t> implications for </a:t>
            </a:r>
            <a:r>
              <a:rPr lang="fr-FR" i="1" dirty="0" err="1" smtClean="0"/>
              <a:t>women</a:t>
            </a:r>
            <a:r>
              <a:rPr lang="fr-FR" i="1" dirty="0" smtClean="0"/>
              <a:t> (and men)’.</a:t>
            </a:r>
          </a:p>
          <a:p>
            <a:pPr>
              <a:buNone/>
            </a:pPr>
            <a:r>
              <a:rPr lang="fr-FR" i="1" dirty="0" smtClean="0"/>
              <a:t>	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Bernd Marin in </a:t>
            </a:r>
            <a:r>
              <a:rPr lang="fr-FR" i="1" dirty="0" err="1" smtClean="0"/>
              <a:t>Women’s</a:t>
            </a:r>
            <a:r>
              <a:rPr lang="fr-FR" i="1" dirty="0" smtClean="0"/>
              <a:t> </a:t>
            </a:r>
            <a:r>
              <a:rPr lang="fr-FR" i="1" dirty="0" err="1" smtClean="0"/>
              <a:t>Work</a:t>
            </a:r>
            <a:r>
              <a:rPr lang="fr-FR" i="1" dirty="0" smtClean="0"/>
              <a:t> and Pensions: </a:t>
            </a:r>
            <a:r>
              <a:rPr lang="fr-FR" i="1" dirty="0" err="1" smtClean="0"/>
              <a:t>What</a:t>
            </a:r>
            <a:r>
              <a:rPr lang="fr-FR" i="1" dirty="0" smtClean="0"/>
              <a:t> </a:t>
            </a:r>
            <a:r>
              <a:rPr lang="fr-FR" i="1" dirty="0" err="1" smtClean="0"/>
              <a:t>is</a:t>
            </a:r>
            <a:r>
              <a:rPr lang="fr-FR" i="1" dirty="0" smtClean="0"/>
              <a:t> Good, </a:t>
            </a:r>
            <a:r>
              <a:rPr lang="fr-FR" i="1" dirty="0" err="1" smtClean="0"/>
              <a:t>What</a:t>
            </a:r>
            <a:r>
              <a:rPr lang="fr-FR" i="1" dirty="0" smtClean="0"/>
              <a:t> </a:t>
            </a:r>
            <a:r>
              <a:rPr lang="fr-FR" i="1" dirty="0" err="1" smtClean="0"/>
              <a:t>is</a:t>
            </a:r>
            <a:r>
              <a:rPr lang="fr-FR" i="1" dirty="0" smtClean="0"/>
              <a:t> Best? </a:t>
            </a:r>
            <a:r>
              <a:rPr lang="fr-FR" i="1" dirty="0" err="1" smtClean="0"/>
              <a:t>Designing</a:t>
            </a:r>
            <a:r>
              <a:rPr lang="fr-FR" i="1" dirty="0" smtClean="0"/>
              <a:t> </a:t>
            </a:r>
            <a:r>
              <a:rPr lang="fr-FR" i="1" dirty="0" err="1" smtClean="0"/>
              <a:t>Gender</a:t>
            </a:r>
            <a:r>
              <a:rPr lang="fr-FR" i="1" dirty="0" smtClean="0"/>
              <a:t>-Sensitive Arrangements</a:t>
            </a:r>
            <a:r>
              <a:rPr lang="fr-FR" dirty="0" smtClean="0"/>
              <a:t> (2010)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Pension Plans as Risk Management Tools:</a:t>
            </a:r>
            <a:br>
              <a:rPr lang="en-US" sz="3600" b="1" dirty="0" smtClean="0"/>
            </a:br>
            <a:r>
              <a:rPr lang="fr-FR" sz="3600" b="1" dirty="0" smtClean="0"/>
              <a:t>The </a:t>
            </a:r>
            <a:r>
              <a:rPr lang="fr-FR" sz="3600" b="1" dirty="0" err="1" smtClean="0"/>
              <a:t>Risks</a:t>
            </a:r>
            <a:r>
              <a:rPr lang="fr-FR" sz="3600" b="1" dirty="0" smtClean="0"/>
              <a:t> of Retirement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800" b="1" dirty="0" err="1" smtClean="0"/>
              <a:t>Health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risks</a:t>
            </a:r>
            <a:endParaRPr lang="fr-FR" sz="2800" b="1" dirty="0" smtClean="0"/>
          </a:p>
          <a:p>
            <a:endParaRPr lang="fr-FR" sz="2800" b="1" dirty="0" smtClean="0"/>
          </a:p>
          <a:p>
            <a:r>
              <a:rPr lang="fr-FR" sz="2800" b="1" dirty="0" err="1" smtClean="0"/>
              <a:t>Investment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risks</a:t>
            </a:r>
            <a:endParaRPr lang="fr-FR" sz="2800" b="1" dirty="0" smtClean="0"/>
          </a:p>
          <a:p>
            <a:endParaRPr lang="fr-FR" sz="2800" b="1" dirty="0" smtClean="0"/>
          </a:p>
          <a:p>
            <a:r>
              <a:rPr lang="fr-FR" sz="2800" b="1" dirty="0" err="1" smtClean="0"/>
              <a:t>Generational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risks</a:t>
            </a:r>
            <a:endParaRPr lang="fr-FR" sz="2800" b="1" dirty="0" smtClean="0"/>
          </a:p>
          <a:p>
            <a:pPr lvl="1">
              <a:buNone/>
            </a:pPr>
            <a:endParaRPr lang="fr-FR" dirty="0" smtClean="0"/>
          </a:p>
          <a:p>
            <a:r>
              <a:rPr lang="fr-FR" sz="2800" dirty="0" err="1" smtClean="0">
                <a:solidFill>
                  <a:srgbClr val="C00000"/>
                </a:solidFill>
              </a:rPr>
              <a:t>Gender</a:t>
            </a:r>
            <a:r>
              <a:rPr lang="fr-FR" sz="2800" dirty="0" smtClean="0">
                <a:solidFill>
                  <a:srgbClr val="C00000"/>
                </a:solidFill>
              </a:rPr>
              <a:t> </a:t>
            </a:r>
            <a:r>
              <a:rPr lang="fr-FR" sz="2800" dirty="0" err="1" smtClean="0">
                <a:solidFill>
                  <a:srgbClr val="C00000"/>
                </a:solidFill>
              </a:rPr>
              <a:t>risk</a:t>
            </a:r>
            <a:endParaRPr lang="fr-FR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WHAT IS </a:t>
            </a:r>
            <a:r>
              <a:rPr lang="fr-FR" dirty="0" smtClean="0">
                <a:solidFill>
                  <a:srgbClr val="C00000"/>
                </a:solidFill>
              </a:rPr>
              <a:t>GENDER RISK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	</a:t>
            </a:r>
            <a:r>
              <a:rPr lang="fr-FR" dirty="0" smtClean="0">
                <a:solidFill>
                  <a:srgbClr val="C00000"/>
                </a:solidFill>
              </a:rPr>
              <a:t>The </a:t>
            </a:r>
            <a:r>
              <a:rPr lang="fr-FR" dirty="0" err="1" smtClean="0">
                <a:solidFill>
                  <a:srgbClr val="C00000"/>
                </a:solidFill>
              </a:rPr>
              <a:t>risk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>
                <a:solidFill>
                  <a:srgbClr val="C00000"/>
                </a:solidFill>
              </a:rPr>
              <a:t>that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>
                <a:solidFill>
                  <a:srgbClr val="C00000"/>
                </a:solidFill>
              </a:rPr>
              <a:t>women’s</a:t>
            </a:r>
            <a:r>
              <a:rPr lang="fr-FR" dirty="0" smtClean="0">
                <a:solidFill>
                  <a:srgbClr val="C00000"/>
                </a:solidFill>
              </a:rPr>
              <a:t> retirement </a:t>
            </a:r>
            <a:r>
              <a:rPr lang="fr-FR" dirty="0" err="1" smtClean="0">
                <a:solidFill>
                  <a:srgbClr val="C00000"/>
                </a:solidFill>
              </a:rPr>
              <a:t>incomes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>
                <a:solidFill>
                  <a:srgbClr val="C00000"/>
                </a:solidFill>
              </a:rPr>
              <a:t>will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>
                <a:solidFill>
                  <a:srgbClr val="C00000"/>
                </a:solidFill>
              </a:rPr>
              <a:t>be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>
                <a:solidFill>
                  <a:srgbClr val="C00000"/>
                </a:solidFill>
              </a:rPr>
              <a:t>lower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>
                <a:solidFill>
                  <a:srgbClr val="C00000"/>
                </a:solidFill>
              </a:rPr>
              <a:t>because</a:t>
            </a:r>
            <a:r>
              <a:rPr lang="fr-FR" dirty="0" smtClean="0">
                <a:solidFill>
                  <a:srgbClr val="C00000"/>
                </a:solidFill>
              </a:rPr>
              <a:t> of </a:t>
            </a:r>
            <a:r>
              <a:rPr lang="fr-FR" dirty="0" err="1" smtClean="0">
                <a:solidFill>
                  <a:srgbClr val="C00000"/>
                </a:solidFill>
              </a:rPr>
              <a:t>their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r>
              <a:rPr lang="fr-FR" dirty="0" err="1" smtClean="0">
                <a:solidFill>
                  <a:srgbClr val="C00000"/>
                </a:solidFill>
              </a:rPr>
              <a:t>gender</a:t>
            </a:r>
            <a:endParaRPr lang="fr-FR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fr-FR" dirty="0" err="1" smtClean="0"/>
              <a:t>Outline</a:t>
            </a:r>
            <a:r>
              <a:rPr lang="fr-FR" dirty="0" smtClean="0"/>
              <a:t> of </a:t>
            </a:r>
            <a:r>
              <a:rPr lang="fr-FR" dirty="0" err="1" smtClean="0"/>
              <a:t>Presentation</a:t>
            </a:r>
            <a:r>
              <a:rPr lang="fr-FR" dirty="0" smtClean="0"/>
              <a:t>: </a:t>
            </a:r>
          </a:p>
          <a:p>
            <a:r>
              <a:rPr lang="en-US" dirty="0" smtClean="0"/>
              <a:t>How well do women fare within the current employment pension system? </a:t>
            </a:r>
          </a:p>
          <a:p>
            <a:r>
              <a:rPr lang="en-US" dirty="0" smtClean="0"/>
              <a:t>What accounts for gender differences here? </a:t>
            </a:r>
          </a:p>
          <a:p>
            <a:r>
              <a:rPr lang="en-US" dirty="0" smtClean="0"/>
              <a:t>What could we do about it?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How </a:t>
            </a:r>
            <a:r>
              <a:rPr lang="fr-FR" dirty="0" err="1" smtClean="0"/>
              <a:t>well</a:t>
            </a:r>
            <a:r>
              <a:rPr lang="fr-FR" dirty="0" smtClean="0"/>
              <a:t> do </a:t>
            </a:r>
            <a:r>
              <a:rPr lang="fr-FR" dirty="0" err="1" smtClean="0"/>
              <a:t>women</a:t>
            </a:r>
            <a:r>
              <a:rPr lang="fr-FR" dirty="0" smtClean="0"/>
              <a:t> </a:t>
            </a:r>
            <a:r>
              <a:rPr lang="fr-FR" dirty="0" err="1" smtClean="0"/>
              <a:t>fare</a:t>
            </a:r>
            <a:r>
              <a:rPr lang="fr-FR" dirty="0" smtClean="0"/>
              <a:t> </a:t>
            </a:r>
            <a:r>
              <a:rPr lang="fr-FR" dirty="0" err="1" smtClean="0"/>
              <a:t>within</a:t>
            </a:r>
            <a:r>
              <a:rPr lang="fr-FR" dirty="0" smtClean="0"/>
              <a:t> the </a:t>
            </a:r>
            <a:r>
              <a:rPr lang="fr-FR" dirty="0" err="1" smtClean="0"/>
              <a:t>employment</a:t>
            </a:r>
            <a:r>
              <a:rPr lang="fr-FR" dirty="0" smtClean="0"/>
              <a:t> pension system?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685800" y="685800"/>
            <a:ext cx="7772400" cy="1500187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b="1" smtClean="0"/>
              <a:t>Pension Plan Coverage: Employees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75240" cy="3052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026"/>
                <a:gridCol w="1445490"/>
                <a:gridCol w="1673725"/>
                <a:gridCol w="1755624"/>
                <a:gridCol w="2124375"/>
              </a:tblGrid>
              <a:tr h="73479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1965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1983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1991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2008</a:t>
                      </a:r>
                      <a:endParaRPr lang="fr-FR" dirty="0"/>
                    </a:p>
                  </a:txBody>
                  <a:tcPr/>
                </a:tc>
              </a:tr>
              <a:tr h="73479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ALL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38%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45.4%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45.2%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38.2%</a:t>
                      </a:r>
                      <a:endParaRPr lang="fr-FR" b="1" dirty="0"/>
                    </a:p>
                  </a:txBody>
                  <a:tcPr/>
                </a:tc>
              </a:tr>
              <a:tr h="73479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MALE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52.3%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46.9%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37.3%</a:t>
                      </a:r>
                      <a:endParaRPr lang="fr-FR" b="1" dirty="0"/>
                    </a:p>
                  </a:txBody>
                  <a:tcPr/>
                </a:tc>
              </a:tr>
              <a:tr h="848546">
                <a:tc>
                  <a:txBody>
                    <a:bodyPr/>
                    <a:lstStyle/>
                    <a:p>
                      <a:r>
                        <a:rPr lang="fr-FR" b="1" dirty="0" smtClean="0"/>
                        <a:t>FEMALE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35.3%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40.8%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39.3%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err="1" smtClean="0"/>
              <a:t>Benefits</a:t>
            </a:r>
            <a:r>
              <a:rPr lang="fr-FR" sz="3200" dirty="0" smtClean="0"/>
              <a:t>: </a:t>
            </a:r>
            <a:br>
              <a:rPr lang="fr-FR" sz="3200" dirty="0" smtClean="0"/>
            </a:br>
            <a:r>
              <a:rPr lang="fr-FR" sz="3200" dirty="0" err="1" smtClean="0"/>
              <a:t>Gender</a:t>
            </a:r>
            <a:r>
              <a:rPr lang="fr-FR" sz="3200" dirty="0" smtClean="0"/>
              <a:t> Impact Varies </a:t>
            </a:r>
            <a:r>
              <a:rPr lang="fr-FR" sz="3200" dirty="0" err="1" smtClean="0"/>
              <a:t>from</a:t>
            </a:r>
            <a:r>
              <a:rPr lang="fr-FR" sz="3200" dirty="0" smtClean="0"/>
              <a:t> </a:t>
            </a:r>
            <a:r>
              <a:rPr lang="fr-FR" sz="3200" dirty="0" err="1" smtClean="0"/>
              <a:t>Pillar</a:t>
            </a:r>
            <a:r>
              <a:rPr lang="fr-FR" sz="3200" dirty="0" smtClean="0"/>
              <a:t> to </a:t>
            </a:r>
            <a:r>
              <a:rPr lang="fr-FR" sz="3200" dirty="0" err="1" smtClean="0"/>
              <a:t>Pillar</a:t>
            </a:r>
            <a:endParaRPr lang="fr-FR" sz="3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447800" y="2209800"/>
          <a:ext cx="6019800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815"/>
                <a:gridCol w="1444995"/>
                <a:gridCol w="1444995"/>
                <a:gridCol w="1444995"/>
              </a:tblGrid>
              <a:tr h="57912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Pillar</a:t>
                      </a:r>
                      <a:r>
                        <a:rPr lang="fr-FR" dirty="0" smtClean="0"/>
                        <a:t> 1 OAS/GIS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Pillar</a:t>
                      </a:r>
                      <a:r>
                        <a:rPr lang="fr-FR" dirty="0" smtClean="0"/>
                        <a:t> 2</a:t>
                      </a:r>
                    </a:p>
                    <a:p>
                      <a:r>
                        <a:rPr lang="fr-FR" dirty="0" smtClean="0"/>
                        <a:t>C/QPP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Pillar</a:t>
                      </a:r>
                      <a:r>
                        <a:rPr lang="fr-FR" dirty="0" smtClean="0"/>
                        <a:t> 3</a:t>
                      </a:r>
                    </a:p>
                    <a:p>
                      <a:r>
                        <a:rPr lang="fr-FR" dirty="0" smtClean="0"/>
                        <a:t>RPP/RSPP</a:t>
                      </a:r>
                      <a:endParaRPr lang="fr-FR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fr-FR" b="1" dirty="0" err="1" smtClean="0">
                          <a:solidFill>
                            <a:schemeClr val="tx1"/>
                          </a:solidFill>
                        </a:rPr>
                        <a:t>Combined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$7,400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$6,600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$16,800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fr-FR" b="1" dirty="0" err="1" smtClean="0">
                          <a:solidFill>
                            <a:srgbClr val="FF0000"/>
                          </a:solidFill>
                        </a:rPr>
                        <a:t>Women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$7,700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$5,900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$13,300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Men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$6,900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$7,400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$20,200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C00000"/>
                          </a:solidFill>
                        </a:rPr>
                        <a:t>%   </a:t>
                      </a:r>
                      <a:r>
                        <a:rPr lang="fr-FR" b="1" dirty="0" err="1" smtClean="0">
                          <a:solidFill>
                            <a:srgbClr val="C00000"/>
                          </a:solidFill>
                        </a:rPr>
                        <a:t>Women</a:t>
                      </a:r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C00000"/>
                          </a:solidFill>
                        </a:rPr>
                        <a:t>  110%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C00000"/>
                          </a:solidFill>
                        </a:rPr>
                        <a:t>80%</a:t>
                      </a:r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C00000"/>
                          </a:solidFill>
                        </a:rPr>
                        <a:t>66%</a:t>
                      </a:r>
                      <a:endParaRPr lang="fr-F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b="1" dirty="0" err="1" smtClean="0"/>
              <a:t>Female</a:t>
            </a:r>
            <a:r>
              <a:rPr lang="fr-FR" sz="3600" b="1" dirty="0" smtClean="0"/>
              <a:t> to Male </a:t>
            </a:r>
            <a:r>
              <a:rPr lang="fr-FR" sz="3600" b="1" dirty="0" err="1" smtClean="0"/>
              <a:t>Pay</a:t>
            </a:r>
            <a:r>
              <a:rPr lang="fr-FR" sz="3600" b="1" dirty="0" smtClean="0"/>
              <a:t> Ratios, </a:t>
            </a:r>
            <a:r>
              <a:rPr lang="fr-FR" sz="3600" b="1" dirty="0" err="1" smtClean="0"/>
              <a:t>Statistics</a:t>
            </a:r>
            <a:r>
              <a:rPr lang="fr-FR" sz="3600" b="1" dirty="0" smtClean="0"/>
              <a:t> Canada 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685800" y="2712720"/>
          <a:ext cx="80010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057400"/>
                <a:gridCol w="2057400"/>
                <a:gridCol w="2057400"/>
              </a:tblGrid>
              <a:tr h="1524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All </a:t>
                      </a:r>
                      <a:r>
                        <a:rPr lang="fr-FR" sz="2000" dirty="0" err="1" smtClean="0"/>
                        <a:t>Earners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Full Time/</a:t>
                      </a:r>
                      <a:r>
                        <a:rPr lang="fr-FR" sz="2000" dirty="0" err="1" smtClean="0"/>
                        <a:t>Year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err="1" smtClean="0"/>
                        <a:t>Hourly</a:t>
                      </a:r>
                      <a:r>
                        <a:rPr lang="fr-FR" sz="2000" dirty="0" smtClean="0"/>
                        <a:t> </a:t>
                      </a:r>
                      <a:r>
                        <a:rPr lang="fr-FR" sz="2000" dirty="0" err="1" smtClean="0"/>
                        <a:t>Wages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1981</a:t>
                      </a:r>
                      <a:endParaRPr lang="fr-FR" sz="2000" dirty="0">
                        <a:solidFill>
                          <a:srgbClr val="000000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 b="1" dirty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.532</a:t>
                      </a:r>
                      <a:endParaRPr lang="fr-FR" sz="1600" dirty="0">
                        <a:solidFill>
                          <a:srgbClr val="000000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b="1" dirty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.635</a:t>
                      </a:r>
                      <a:endParaRPr lang="fr-FR" sz="1800" dirty="0">
                        <a:solidFill>
                          <a:srgbClr val="000000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rgbClr val="000000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1988</a:t>
                      </a:r>
                      <a:endParaRPr lang="fr-FR" sz="2000" dirty="0">
                        <a:solidFill>
                          <a:srgbClr val="000000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rgbClr val="000000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>
                        <a:solidFill>
                          <a:srgbClr val="000000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 b="1" dirty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.757</a:t>
                      </a:r>
                      <a:endParaRPr lang="fr-FR" sz="1600" dirty="0">
                        <a:solidFill>
                          <a:srgbClr val="000000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1991</a:t>
                      </a:r>
                      <a:endParaRPr lang="fr-FR" sz="2000" dirty="0">
                        <a:solidFill>
                          <a:srgbClr val="000000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 b="1" dirty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.687</a:t>
                      </a:r>
                      <a:endParaRPr lang="fr-FR" sz="1600" dirty="0">
                        <a:solidFill>
                          <a:srgbClr val="000000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b="1" dirty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.687</a:t>
                      </a:r>
                      <a:endParaRPr lang="fr-FR" sz="1800" dirty="0">
                        <a:solidFill>
                          <a:srgbClr val="000000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rgbClr val="000000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1998</a:t>
                      </a:r>
                      <a:endParaRPr lang="fr-FR" sz="2000" dirty="0">
                        <a:solidFill>
                          <a:srgbClr val="000000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 b="1" dirty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.628</a:t>
                      </a:r>
                      <a:endParaRPr lang="fr-FR" sz="1600" dirty="0">
                        <a:solidFill>
                          <a:srgbClr val="000000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b="1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.719</a:t>
                      </a:r>
                      <a:endParaRPr lang="fr-FR" sz="1800">
                        <a:solidFill>
                          <a:srgbClr val="000000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 b="1" dirty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.811</a:t>
                      </a:r>
                      <a:endParaRPr lang="fr-FR" sz="1600" dirty="0">
                        <a:solidFill>
                          <a:srgbClr val="000000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2001</a:t>
                      </a:r>
                      <a:endParaRPr lang="fr-FR" sz="2000" dirty="0">
                        <a:solidFill>
                          <a:srgbClr val="000000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 b="1" dirty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.621</a:t>
                      </a:r>
                      <a:endParaRPr lang="fr-FR" sz="1600" dirty="0">
                        <a:solidFill>
                          <a:srgbClr val="000000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b="1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.699</a:t>
                      </a:r>
                      <a:endParaRPr lang="fr-FR" sz="1800">
                        <a:solidFill>
                          <a:srgbClr val="000000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rgbClr val="000000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2008</a:t>
                      </a:r>
                      <a:endParaRPr lang="fr-FR" sz="2000" dirty="0">
                        <a:solidFill>
                          <a:srgbClr val="000000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 b="1" dirty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.645</a:t>
                      </a:r>
                      <a:endParaRPr lang="fr-FR" sz="1600" dirty="0">
                        <a:solidFill>
                          <a:srgbClr val="000000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b="1" dirty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.713</a:t>
                      </a:r>
                      <a:endParaRPr lang="fr-FR" sz="1800" dirty="0">
                        <a:solidFill>
                          <a:srgbClr val="000000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 b="1" dirty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</a:rPr>
                        <a:t>.833</a:t>
                      </a:r>
                      <a:endParaRPr lang="fr-FR" sz="1600" dirty="0">
                        <a:solidFill>
                          <a:srgbClr val="000000"/>
                        </a:solidFill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2286000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Why does this happens?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772400" cy="1500187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dirty="0" err="1" smtClean="0"/>
              <a:t>Some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historical</a:t>
            </a:r>
            <a:r>
              <a:rPr lang="fr-FR" sz="3600" b="1" dirty="0" smtClean="0"/>
              <a:t> and </a:t>
            </a:r>
            <a:r>
              <a:rPr lang="fr-FR" sz="3600" b="1" dirty="0" err="1" smtClean="0"/>
              <a:t>legal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facts</a:t>
            </a:r>
            <a:r>
              <a:rPr lang="fr-FR" sz="3600" b="1" dirty="0" smtClean="0"/>
              <a:t> about </a:t>
            </a:r>
            <a:r>
              <a:rPr lang="fr-FR" sz="3600" b="1" dirty="0" err="1" smtClean="0"/>
              <a:t>employment</a:t>
            </a:r>
            <a:r>
              <a:rPr lang="fr-FR" sz="3600" b="1" dirty="0" smtClean="0"/>
              <a:t> pension plans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Why</a:t>
            </a:r>
            <a:r>
              <a:rPr lang="fr-FR" dirty="0" smtClean="0"/>
              <a:t> do </a:t>
            </a:r>
            <a:r>
              <a:rPr lang="fr-FR" dirty="0" err="1" smtClean="0"/>
              <a:t>we</a:t>
            </a:r>
            <a:r>
              <a:rPr lang="fr-FR" dirty="0" smtClean="0"/>
              <a:t> have </a:t>
            </a:r>
            <a:r>
              <a:rPr lang="fr-FR" dirty="0" err="1" smtClean="0"/>
              <a:t>employment</a:t>
            </a:r>
            <a:r>
              <a:rPr lang="fr-FR" dirty="0" smtClean="0"/>
              <a:t> pension plans?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err="1" smtClean="0"/>
              <a:t>Because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C00000"/>
                </a:solidFill>
              </a:rPr>
              <a:t>employers</a:t>
            </a:r>
            <a:r>
              <a:rPr lang="fr-FR" dirty="0" smtClean="0"/>
              <a:t> </a:t>
            </a:r>
            <a:r>
              <a:rPr lang="fr-FR" dirty="0" err="1" smtClean="0"/>
              <a:t>wanted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endParaRPr lang="fr-FR" dirty="0" smtClean="0"/>
          </a:p>
          <a:p>
            <a:pPr lvl="1"/>
            <a:r>
              <a:rPr lang="fr-FR" dirty="0" err="1" smtClean="0"/>
              <a:t>Recruitment</a:t>
            </a:r>
            <a:r>
              <a:rPr lang="fr-FR" dirty="0" smtClean="0"/>
              <a:t> and </a:t>
            </a:r>
            <a:r>
              <a:rPr lang="fr-FR" dirty="0" err="1" smtClean="0"/>
              <a:t>retention</a:t>
            </a:r>
            <a:r>
              <a:rPr lang="fr-FR" dirty="0" smtClean="0"/>
              <a:t> </a:t>
            </a:r>
            <a:r>
              <a:rPr lang="fr-FR" dirty="0" err="1" smtClean="0"/>
              <a:t>devices</a:t>
            </a:r>
            <a:endParaRPr lang="fr-FR" dirty="0" smtClean="0"/>
          </a:p>
          <a:p>
            <a:pPr lvl="1"/>
            <a:r>
              <a:rPr lang="fr-FR" dirty="0" err="1" smtClean="0"/>
              <a:t>Linked</a:t>
            </a:r>
            <a:r>
              <a:rPr lang="fr-FR" dirty="0" smtClean="0"/>
              <a:t> to </a:t>
            </a:r>
            <a:r>
              <a:rPr lang="fr-FR" dirty="0" err="1" smtClean="0"/>
              <a:t>mandatory</a:t>
            </a:r>
            <a:r>
              <a:rPr lang="fr-FR" dirty="0" smtClean="0"/>
              <a:t> retirement</a:t>
            </a:r>
          </a:p>
          <a:p>
            <a:pPr lv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452</Words>
  <Application>Microsoft Office PowerPoint</Application>
  <PresentationFormat>Affichage à l'écran (4:3)</PresentationFormat>
  <Paragraphs>137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Office Theme</vt:lpstr>
      <vt:lpstr> GENDER RISK AND EMPLOYMENT PENSION PLANS    Elizabeth J Shilton  Senior Fellow, Centre for Law in the Contemporary Workplace,  Queen’s Faculty of Law   </vt:lpstr>
      <vt:lpstr>Pension Plans as Risk Management Tools: The Risks of Retirement</vt:lpstr>
      <vt:lpstr>WHAT IS GENDER RISK?</vt:lpstr>
      <vt:lpstr>How well do women fare within the employment pension system?</vt:lpstr>
      <vt:lpstr>Pension Plan Coverage: Employees</vt:lpstr>
      <vt:lpstr>Benefits:  Gender Impact Varies from Pillar to Pillar</vt:lpstr>
      <vt:lpstr>Female to Male Pay Ratios, Statistics Canada  </vt:lpstr>
      <vt:lpstr>  Why does this happens?    </vt:lpstr>
      <vt:lpstr>Some historical and legal facts about employment pension plans</vt:lpstr>
      <vt:lpstr>Legal Framework</vt:lpstr>
      <vt:lpstr>Gendered profile of pensioned employee</vt:lpstr>
      <vt:lpstr>Gender Impact in  defined contribution plans</vt:lpstr>
      <vt:lpstr>What could we do about it? </vt:lpstr>
      <vt:lpstr>Gender Equality and Pension Reform</vt:lpstr>
      <vt:lpstr>Pooled Retirement Pension Plans (PRPPs): Step Backward for Women</vt:lpstr>
      <vt:lpstr>A final thought….</vt:lpstr>
    </vt:vector>
  </TitlesOfParts>
  <Company>Queen's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Natalie Moniz-Henne</dc:creator>
  <cp:lastModifiedBy>user</cp:lastModifiedBy>
  <cp:revision>126</cp:revision>
  <dcterms:created xsi:type="dcterms:W3CDTF">2011-04-07T18:40:47Z</dcterms:created>
  <dcterms:modified xsi:type="dcterms:W3CDTF">2012-04-28T11:36:29Z</dcterms:modified>
</cp:coreProperties>
</file>