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8" r:id="rId6"/>
    <p:sldId id="259" r:id="rId7"/>
    <p:sldId id="260" r:id="rId8"/>
    <p:sldId id="261" r:id="rId9"/>
    <p:sldId id="262" r:id="rId10"/>
    <p:sldId id="265" r:id="rId11"/>
    <p:sldId id="266" r:id="rId12"/>
    <p:sldId id="267"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2618308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370005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205185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100543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4075846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149121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56936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2659302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56538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142325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1D8D1-D3AF-42DD-9586-720B59712F1A}" type="datetimeFigureOut">
              <a:rPr lang="en-CA" smtClean="0"/>
              <a:pPr/>
              <a:t>17/07/2012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136199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1D8D1-D3AF-42DD-9586-720B59712F1A}" type="datetimeFigureOut">
              <a:rPr lang="en-CA" smtClean="0"/>
              <a:pPr/>
              <a:t>17/07/2012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72B33-26A5-4C47-B0D0-BC274EA84913}" type="slidenum">
              <a:rPr lang="en-CA" smtClean="0"/>
              <a:pPr/>
              <a:t>‹#›</a:t>
            </a:fld>
            <a:endParaRPr lang="en-CA"/>
          </a:p>
        </p:txBody>
      </p:sp>
    </p:spTree>
    <p:extLst>
      <p:ext uri="{BB962C8B-B14F-4D97-AF65-F5344CB8AC3E}">
        <p14:creationId xmlns="" xmlns:p14="http://schemas.microsoft.com/office/powerpoint/2010/main" val="1549318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0135" y="3326817"/>
            <a:ext cx="4716035" cy="923330"/>
          </a:xfrm>
          <a:prstGeom prst="rect">
            <a:avLst/>
          </a:prstGeom>
          <a:noFill/>
        </p:spPr>
        <p:txBody>
          <a:bodyPr wrap="none" rtlCol="0">
            <a:spAutoFit/>
          </a:bodyPr>
          <a:lstStyle/>
          <a:p>
            <a:endParaRPr lang="en-CA" dirty="0"/>
          </a:p>
          <a:p>
            <a:pPr lvl="1"/>
            <a:r>
              <a:rPr lang="en-CA" dirty="0"/>
              <a:t>Richard P. Chaykowski </a:t>
            </a:r>
            <a:r>
              <a:rPr lang="en-CA" dirty="0" smtClean="0"/>
              <a:t> </a:t>
            </a:r>
            <a:r>
              <a:rPr lang="en-CA" sz="1600" dirty="0" smtClean="0"/>
              <a:t>and  </a:t>
            </a:r>
            <a:r>
              <a:rPr lang="en-CA" dirty="0" smtClean="0"/>
              <a:t>Robert </a:t>
            </a:r>
            <a:r>
              <a:rPr lang="en-CA" dirty="0"/>
              <a:t>S. Hickey</a:t>
            </a:r>
          </a:p>
          <a:p>
            <a:r>
              <a:rPr lang="en-CA" dirty="0"/>
              <a:t> </a:t>
            </a:r>
            <a:endParaRPr lang="en-CA" dirty="0" smtClean="0"/>
          </a:p>
        </p:txBody>
      </p:sp>
      <p:pic>
        <p:nvPicPr>
          <p:cNvPr id="5" name="Picture 4"/>
          <p:cNvPicPr>
            <a:picLocks noChangeAspect="1"/>
          </p:cNvPicPr>
          <p:nvPr/>
        </p:nvPicPr>
        <p:blipFill rotWithShape="1">
          <a:blip r:embed="rId2" cstate="print">
            <a:extLst>
              <a:ext uri="{28A0092B-C50C-407E-A947-70E740481C1C}">
                <a14:useLocalDpi xmlns="" xmlns:a14="http://schemas.microsoft.com/office/drawing/2010/main" val="0"/>
              </a:ext>
            </a:extLst>
          </a:blip>
          <a:srcRect l="50000"/>
          <a:stretch/>
        </p:blipFill>
        <p:spPr>
          <a:xfrm>
            <a:off x="93835" y="548680"/>
            <a:ext cx="1597845" cy="2396768"/>
          </a:xfrm>
          <a:prstGeom prst="rect">
            <a:avLst/>
          </a:prstGeom>
        </p:spPr>
      </p:pic>
      <p:grpSp>
        <p:nvGrpSpPr>
          <p:cNvPr id="6" name="Group 1201"/>
          <p:cNvGrpSpPr>
            <a:grpSpLocks noChangeAspect="1"/>
          </p:cNvGrpSpPr>
          <p:nvPr/>
        </p:nvGrpSpPr>
        <p:grpSpPr bwMode="auto">
          <a:xfrm>
            <a:off x="3925659" y="5157192"/>
            <a:ext cx="1124988" cy="792224"/>
            <a:chOff x="864" y="1056"/>
            <a:chExt cx="2496" cy="1776"/>
          </a:xfrm>
        </p:grpSpPr>
        <p:sp>
          <p:nvSpPr>
            <p:cNvPr id="7" name="Rectangle 917"/>
            <p:cNvSpPr>
              <a:spLocks noChangeArrowheads="1"/>
            </p:cNvSpPr>
            <p:nvPr/>
          </p:nvSpPr>
          <p:spPr bwMode="auto">
            <a:xfrm>
              <a:off x="864" y="1056"/>
              <a:ext cx="2496" cy="1776"/>
            </a:xfrm>
            <a:prstGeom prst="rect">
              <a:avLst/>
            </a:prstGeom>
            <a:solidFill>
              <a:schemeClr val="bg1"/>
            </a:solidFill>
            <a:ln w="9525">
              <a:solidFill>
                <a:schemeClr val="bg1"/>
              </a:solidFill>
              <a:miter lim="800000"/>
              <a:headEnd/>
              <a:tailEnd/>
            </a:ln>
          </p:spPr>
          <p:txBody>
            <a:bodyPr wrap="none" anchor="ctr"/>
            <a:lstStyle/>
            <a:p>
              <a:pPr eaLnBrk="0" fontAlgn="auto" hangingPunct="0">
                <a:spcBef>
                  <a:spcPts val="0"/>
                </a:spcBef>
                <a:spcAft>
                  <a:spcPts val="0"/>
                </a:spcAft>
                <a:defRPr/>
              </a:pPr>
              <a:endParaRPr lang="en-CA" sz="800">
                <a:latin typeface="Arial" pitchFamily="34" charset="0"/>
                <a:cs typeface="+mn-cs"/>
              </a:endParaRPr>
            </a:p>
          </p:txBody>
        </p:sp>
        <p:pic>
          <p:nvPicPr>
            <p:cNvPr id="8" name="Picture 915" descr="QL^F_4C"/>
            <p:cNvPicPr>
              <a:picLocks noChangeAspect="1" noChangeArrowheads="1"/>
            </p:cNvPicPr>
            <p:nvPr/>
          </p:nvPicPr>
          <p:blipFill>
            <a:blip r:embed="rId3" cstate="print"/>
            <a:srcRect/>
            <a:stretch>
              <a:fillRect/>
            </a:stretch>
          </p:blipFill>
          <p:spPr bwMode="auto">
            <a:xfrm>
              <a:off x="960" y="1152"/>
              <a:ext cx="2304" cy="1586"/>
            </a:xfrm>
            <a:prstGeom prst="rect">
              <a:avLst/>
            </a:prstGeom>
            <a:noFill/>
            <a:ln w="9525">
              <a:noFill/>
              <a:miter lim="800000"/>
              <a:headEnd/>
              <a:tailEnd/>
            </a:ln>
          </p:spPr>
        </p:pic>
      </p:grpSp>
      <p:sp>
        <p:nvSpPr>
          <p:cNvPr id="9" name="TextBox 8"/>
          <p:cNvSpPr txBox="1"/>
          <p:nvPr/>
        </p:nvSpPr>
        <p:spPr>
          <a:xfrm>
            <a:off x="2348453" y="451586"/>
            <a:ext cx="6462410" cy="3046988"/>
          </a:xfrm>
          <a:prstGeom prst="rect">
            <a:avLst/>
          </a:prstGeom>
          <a:noFill/>
        </p:spPr>
        <p:txBody>
          <a:bodyPr wrap="none" rtlCol="0">
            <a:spAutoFit/>
          </a:bodyPr>
          <a:lstStyle/>
          <a:p>
            <a:r>
              <a:rPr lang="en-CA" sz="3200" b="1" dirty="0"/>
              <a:t>Reform of the Conduct and </a:t>
            </a:r>
            <a:r>
              <a:rPr lang="en-CA" sz="3200" b="1" dirty="0" smtClean="0"/>
              <a:t>Structure</a:t>
            </a:r>
          </a:p>
          <a:p>
            <a:r>
              <a:rPr lang="en-CA" sz="3200" b="1" dirty="0" smtClean="0"/>
              <a:t> of Labour </a:t>
            </a:r>
            <a:r>
              <a:rPr lang="en-CA" sz="3200" b="1" dirty="0"/>
              <a:t>Relations </a:t>
            </a:r>
            <a:endParaRPr lang="en-CA" sz="3200" b="1" dirty="0" smtClean="0"/>
          </a:p>
          <a:p>
            <a:r>
              <a:rPr lang="en-CA" sz="3200" b="1" dirty="0" smtClean="0"/>
              <a:t>in </a:t>
            </a:r>
            <a:r>
              <a:rPr lang="en-CA" sz="3200" b="1" dirty="0"/>
              <a:t>the Ontario </a:t>
            </a:r>
            <a:r>
              <a:rPr lang="en-CA" sz="3200" b="1" dirty="0" smtClean="0"/>
              <a:t>Broader Public Service</a:t>
            </a:r>
          </a:p>
          <a:p>
            <a:endParaRPr lang="en-CA" sz="2400" dirty="0" smtClean="0"/>
          </a:p>
          <a:p>
            <a:r>
              <a:rPr lang="en-CA" sz="2400" i="1" dirty="0" smtClean="0"/>
              <a:t>Report </a:t>
            </a:r>
            <a:r>
              <a:rPr lang="en-CA" sz="2400" i="1" dirty="0"/>
              <a:t>to the Commission on the Reform</a:t>
            </a:r>
            <a:endParaRPr lang="en-CA" sz="2400" dirty="0"/>
          </a:p>
          <a:p>
            <a:r>
              <a:rPr lang="en-CA" sz="2400" i="1" dirty="0"/>
              <a:t>of Ontario’s Public Services</a:t>
            </a:r>
            <a:endParaRPr lang="en-CA" sz="2400" dirty="0"/>
          </a:p>
          <a:p>
            <a:endParaRPr lang="en-CA" sz="2400" dirty="0"/>
          </a:p>
        </p:txBody>
      </p:sp>
    </p:spTree>
    <p:extLst>
      <p:ext uri="{BB962C8B-B14F-4D97-AF65-F5344CB8AC3E}">
        <p14:creationId xmlns="" xmlns:p14="http://schemas.microsoft.com/office/powerpoint/2010/main" val="2522820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
          <p:cNvSpPr txBox="1">
            <a:spLocks/>
          </p:cNvSpPr>
          <p:nvPr/>
        </p:nvSpPr>
        <p:spPr>
          <a:xfrm>
            <a:off x="669824" y="2708920"/>
            <a:ext cx="8229600" cy="3600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CA" sz="2800" b="1" dirty="0" smtClean="0"/>
              <a:t>Guiding principles – nature of reform?</a:t>
            </a:r>
          </a:p>
          <a:p>
            <a:pPr lvl="1">
              <a:buFont typeface="Arial" pitchFamily="34" charset="0"/>
              <a:buChar char="•"/>
            </a:pPr>
            <a:r>
              <a:rPr lang="en-CA" sz="2400" b="1" dirty="0" smtClean="0"/>
              <a:t>Strategic level (Macro)</a:t>
            </a:r>
          </a:p>
          <a:p>
            <a:pPr lvl="1">
              <a:buFont typeface="Arial" pitchFamily="34" charset="0"/>
              <a:buChar char="•"/>
            </a:pPr>
            <a:r>
              <a:rPr lang="en-CA" sz="2400" b="1" dirty="0" smtClean="0"/>
              <a:t>Operational level (Micro)</a:t>
            </a:r>
          </a:p>
          <a:p>
            <a:pPr marL="457200" lvl="1" indent="0">
              <a:buNone/>
            </a:pPr>
            <a:endParaRPr lang="en-CA" sz="1200" b="1" dirty="0" smtClean="0"/>
          </a:p>
          <a:p>
            <a:pPr>
              <a:buFont typeface="Wingdings" pitchFamily="2" charset="2"/>
              <a:buChar char="§"/>
            </a:pPr>
            <a:r>
              <a:rPr lang="en-CA" sz="2800" b="1" dirty="0" smtClean="0"/>
              <a:t>Application of principles to bargaining structure in Ontario BPS</a:t>
            </a:r>
          </a:p>
          <a:p>
            <a:pPr lvl="1">
              <a:buFont typeface="Arial" pitchFamily="34" charset="0"/>
              <a:buChar char="•"/>
            </a:pPr>
            <a:r>
              <a:rPr lang="en-CA" sz="2400" b="1" dirty="0" smtClean="0"/>
              <a:t>Coordination</a:t>
            </a:r>
          </a:p>
          <a:p>
            <a:pPr lvl="1">
              <a:buFont typeface="Arial" pitchFamily="34" charset="0"/>
              <a:buChar char="•"/>
            </a:pPr>
            <a:r>
              <a:rPr lang="en-CA" sz="2400" b="1" dirty="0" smtClean="0"/>
              <a:t>Role of government</a:t>
            </a:r>
            <a:endParaRPr lang="en-CA" sz="2400" b="1" dirty="0"/>
          </a:p>
        </p:txBody>
      </p:sp>
      <p:sp>
        <p:nvSpPr>
          <p:cNvPr id="3" name="Title 3"/>
          <p:cNvSpPr txBox="1">
            <a:spLocks/>
          </p:cNvSpPr>
          <p:nvPr/>
        </p:nvSpPr>
        <p:spPr>
          <a:xfrm>
            <a:off x="1331640" y="1976942"/>
            <a:ext cx="5709320"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3200" b="1" dirty="0" smtClean="0"/>
              <a:t>Objectives</a:t>
            </a:r>
            <a:endParaRPr lang="en-CA" sz="3200" b="1" dirty="0"/>
          </a:p>
        </p:txBody>
      </p:sp>
      <p:sp>
        <p:nvSpPr>
          <p:cNvPr id="4" name="Title 1"/>
          <p:cNvSpPr txBox="1">
            <a:spLocks/>
          </p:cNvSpPr>
          <p:nvPr/>
        </p:nvSpPr>
        <p:spPr>
          <a:xfrm>
            <a:off x="251520" y="188640"/>
            <a:ext cx="8712968" cy="23762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2800" b="1" dirty="0" smtClean="0"/>
              <a:t>Section 4:</a:t>
            </a:r>
          </a:p>
          <a:p>
            <a:pPr algn="l"/>
            <a:r>
              <a:rPr lang="en-CA" sz="2800" b="1" dirty="0" smtClean="0"/>
              <a:t>Collective Bargaining Structures in the Ontario BPS</a:t>
            </a:r>
          </a:p>
          <a:p>
            <a:pPr algn="l"/>
            <a:r>
              <a:rPr lang="en-CA" sz="2800" b="1" dirty="0"/>
              <a:t> </a:t>
            </a:r>
            <a:r>
              <a:rPr lang="en-CA" sz="2800" b="1" dirty="0" smtClean="0"/>
              <a:t>   - Bargaining Structures &amp; Practices</a:t>
            </a:r>
            <a:endParaRPr lang="en-CA" sz="2800" b="1" dirty="0"/>
          </a:p>
        </p:txBody>
      </p:sp>
    </p:spTree>
    <p:extLst>
      <p:ext uri="{BB962C8B-B14F-4D97-AF65-F5344CB8AC3E}">
        <p14:creationId xmlns="" xmlns:p14="http://schemas.microsoft.com/office/powerpoint/2010/main" val="1562098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70609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3200" b="1" dirty="0" smtClean="0"/>
              <a:t>Guiding principles – Strategic level</a:t>
            </a:r>
            <a:endParaRPr lang="en-CA" sz="3200" b="1" dirty="0"/>
          </a:p>
        </p:txBody>
      </p:sp>
      <p:sp>
        <p:nvSpPr>
          <p:cNvPr id="3" name="Content Placeholder 2"/>
          <p:cNvSpPr txBox="1">
            <a:spLocks/>
          </p:cNvSpPr>
          <p:nvPr/>
        </p:nvSpPr>
        <p:spPr>
          <a:xfrm>
            <a:off x="457200" y="1124744"/>
            <a:ext cx="8229600" cy="525658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CA" sz="2800" b="1" dirty="0" smtClean="0"/>
              <a:t>Proactive stewardship</a:t>
            </a:r>
          </a:p>
          <a:p>
            <a:pPr lvl="1">
              <a:buFont typeface="Arial" pitchFamily="34" charset="0"/>
              <a:buChar char="•"/>
            </a:pPr>
            <a:r>
              <a:rPr lang="en-CA" sz="2400" b="1" dirty="0" smtClean="0"/>
              <a:t>“If it </a:t>
            </a:r>
            <a:r>
              <a:rPr lang="en-CA" sz="2400" b="1" dirty="0" err="1" smtClean="0"/>
              <a:t>ain’t</a:t>
            </a:r>
            <a:r>
              <a:rPr lang="en-CA" sz="2400" b="1" dirty="0" smtClean="0"/>
              <a:t> broke…”</a:t>
            </a:r>
          </a:p>
          <a:p>
            <a:pPr marL="914400" lvl="2" indent="0">
              <a:buNone/>
            </a:pPr>
            <a:r>
              <a:rPr lang="en-CA" sz="2000" b="1" dirty="0" smtClean="0"/>
              <a:t>- Nature of crisis &amp; need for innovation</a:t>
            </a:r>
          </a:p>
          <a:p>
            <a:pPr lvl="1">
              <a:buFont typeface="Arial" pitchFamily="34" charset="0"/>
              <a:buChar char="•"/>
            </a:pPr>
            <a:r>
              <a:rPr lang="en-CA" sz="2400" b="1" dirty="0" smtClean="0"/>
              <a:t>Positive spillover to private sector IR</a:t>
            </a:r>
          </a:p>
          <a:p>
            <a:pPr lvl="1">
              <a:buFont typeface="Wingdings" pitchFamily="2" charset="2"/>
              <a:buChar char="§"/>
            </a:pPr>
            <a:endParaRPr lang="en-CA" sz="2400" b="1" dirty="0" smtClean="0"/>
          </a:p>
          <a:p>
            <a:pPr>
              <a:buFont typeface="Wingdings" pitchFamily="2" charset="2"/>
              <a:buChar char="§"/>
            </a:pPr>
            <a:r>
              <a:rPr lang="en-CA" sz="2800" b="1" dirty="0" smtClean="0"/>
              <a:t>Quality &amp; productivity</a:t>
            </a:r>
          </a:p>
          <a:p>
            <a:pPr lvl="1">
              <a:buFont typeface="Arial" pitchFamily="34" charset="0"/>
              <a:buChar char="•"/>
            </a:pPr>
            <a:r>
              <a:rPr lang="en-CA" sz="2400" b="1" dirty="0" smtClean="0"/>
              <a:t>Citizen-centred workforce development</a:t>
            </a:r>
          </a:p>
          <a:p>
            <a:pPr lvl="1">
              <a:buFont typeface="Wingdings" pitchFamily="2" charset="2"/>
              <a:buChar char="§"/>
            </a:pPr>
            <a:endParaRPr lang="en-CA" sz="2400" b="1" dirty="0" smtClean="0"/>
          </a:p>
          <a:p>
            <a:pPr>
              <a:buFont typeface="Wingdings" pitchFamily="2" charset="2"/>
              <a:buChar char="§"/>
            </a:pPr>
            <a:r>
              <a:rPr lang="en-CA" sz="2800" b="1" dirty="0" smtClean="0"/>
              <a:t>Multi-stakeholder engagement &amp; relevance</a:t>
            </a:r>
          </a:p>
          <a:p>
            <a:pPr lvl="1">
              <a:buFont typeface="Arial" pitchFamily="34" charset="0"/>
              <a:buChar char="•"/>
            </a:pPr>
            <a:r>
              <a:rPr lang="en-CA" sz="2400" b="1" dirty="0" smtClean="0"/>
              <a:t>Funder &amp; citizen</a:t>
            </a:r>
            <a:endParaRPr lang="en-CA" sz="2400" b="1" dirty="0"/>
          </a:p>
        </p:txBody>
      </p:sp>
    </p:spTree>
    <p:extLst>
      <p:ext uri="{BB962C8B-B14F-4D97-AF65-F5344CB8AC3E}">
        <p14:creationId xmlns="" xmlns:p14="http://schemas.microsoft.com/office/powerpoint/2010/main" val="1344961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70609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3600" b="1" dirty="0" smtClean="0"/>
              <a:t>Guiding principles - Operational</a:t>
            </a:r>
            <a:endParaRPr lang="en-CA" sz="3600" b="1" dirty="0"/>
          </a:p>
        </p:txBody>
      </p:sp>
      <p:sp>
        <p:nvSpPr>
          <p:cNvPr id="4" name="Content Placeholder 2"/>
          <p:cNvSpPr txBox="1">
            <a:spLocks/>
          </p:cNvSpPr>
          <p:nvPr/>
        </p:nvSpPr>
        <p:spPr>
          <a:xfrm>
            <a:off x="457200" y="1196752"/>
            <a:ext cx="8229600" cy="478112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CA" b="1" dirty="0" smtClean="0"/>
              <a:t>Coordination</a:t>
            </a:r>
          </a:p>
          <a:p>
            <a:pPr lvl="1">
              <a:buFont typeface="Arial" pitchFamily="34" charset="0"/>
              <a:buChar char="•"/>
            </a:pPr>
            <a:r>
              <a:rPr lang="en-CA" b="1" dirty="0" smtClean="0"/>
              <a:t>Provincial leadership</a:t>
            </a:r>
          </a:p>
          <a:p>
            <a:pPr lvl="1">
              <a:buFont typeface="Arial" pitchFamily="34" charset="0"/>
              <a:buChar char="•"/>
            </a:pPr>
            <a:r>
              <a:rPr lang="en-CA" b="1" dirty="0" smtClean="0"/>
              <a:t>Local autonomy</a:t>
            </a:r>
          </a:p>
          <a:p>
            <a:pPr marL="457200" lvl="1" indent="0">
              <a:buNone/>
            </a:pPr>
            <a:endParaRPr lang="en-CA" sz="1200" b="1" dirty="0" smtClean="0"/>
          </a:p>
          <a:p>
            <a:pPr>
              <a:buFont typeface="Wingdings" pitchFamily="2" charset="2"/>
              <a:buChar char="§"/>
            </a:pPr>
            <a:r>
              <a:rPr lang="en-CA" b="1" dirty="0" smtClean="0"/>
              <a:t>Free collective bargaining</a:t>
            </a:r>
          </a:p>
          <a:p>
            <a:pPr lvl="1">
              <a:buFont typeface="Arial" pitchFamily="34" charset="0"/>
              <a:buChar char="•"/>
            </a:pPr>
            <a:r>
              <a:rPr lang="en-CA" b="1" dirty="0" smtClean="0"/>
              <a:t>Essential services &amp; interest arbitration</a:t>
            </a:r>
          </a:p>
          <a:p>
            <a:pPr marL="457200" lvl="1" indent="0">
              <a:buNone/>
            </a:pPr>
            <a:endParaRPr lang="en-CA" sz="1200" b="1" dirty="0" smtClean="0"/>
          </a:p>
          <a:p>
            <a:pPr>
              <a:buFont typeface="Wingdings" pitchFamily="2" charset="2"/>
              <a:buChar char="§"/>
            </a:pPr>
            <a:r>
              <a:rPr lang="en-CA" b="1" dirty="0" smtClean="0"/>
              <a:t>Flexible alignment</a:t>
            </a:r>
          </a:p>
          <a:p>
            <a:pPr lvl="1">
              <a:buFont typeface="Arial" pitchFamily="34" charset="0"/>
              <a:buChar char="•"/>
            </a:pPr>
            <a:r>
              <a:rPr lang="en-CA" b="1" dirty="0" smtClean="0"/>
              <a:t>Funding structures in BPS</a:t>
            </a:r>
          </a:p>
          <a:p>
            <a:pPr lvl="1">
              <a:buFont typeface="Arial" pitchFamily="34" charset="0"/>
              <a:buChar char="•"/>
            </a:pPr>
            <a:r>
              <a:rPr lang="en-CA" b="1" dirty="0" smtClean="0"/>
              <a:t>Interests of the parties</a:t>
            </a:r>
            <a:endParaRPr lang="en-CA" b="1" dirty="0"/>
          </a:p>
        </p:txBody>
      </p:sp>
    </p:spTree>
    <p:extLst>
      <p:ext uri="{BB962C8B-B14F-4D97-AF65-F5344CB8AC3E}">
        <p14:creationId xmlns="" xmlns:p14="http://schemas.microsoft.com/office/powerpoint/2010/main" val="128575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3600" b="1" dirty="0" smtClean="0"/>
              <a:t>Collective bargaining structures</a:t>
            </a:r>
            <a:endParaRPr lang="en-CA" sz="3600" b="1" dirty="0"/>
          </a:p>
        </p:txBody>
      </p:sp>
      <p:sp>
        <p:nvSpPr>
          <p:cNvPr id="3" name="Content Placeholder 2"/>
          <p:cNvSpPr txBox="1">
            <a:spLocks/>
          </p:cNvSpPr>
          <p:nvPr/>
        </p:nvSpPr>
        <p:spPr>
          <a:xfrm>
            <a:off x="430633" y="1124744"/>
            <a:ext cx="8229600" cy="506916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CA" b="1" dirty="0" smtClean="0"/>
              <a:t>Coordination</a:t>
            </a:r>
          </a:p>
          <a:p>
            <a:pPr lvl="1">
              <a:buFont typeface="Arial" pitchFamily="34" charset="0"/>
              <a:buChar char="•"/>
            </a:pPr>
            <a:r>
              <a:rPr lang="en-CA" b="1" dirty="0" smtClean="0"/>
              <a:t>Employer associations</a:t>
            </a:r>
          </a:p>
          <a:p>
            <a:pPr marL="457200" lvl="1" indent="0">
              <a:buNone/>
            </a:pPr>
            <a:endParaRPr lang="en-CA" sz="1200" b="1" dirty="0" smtClean="0"/>
          </a:p>
          <a:p>
            <a:pPr>
              <a:buFont typeface="Wingdings" pitchFamily="2" charset="2"/>
              <a:buChar char="§"/>
            </a:pPr>
            <a:r>
              <a:rPr lang="en-CA" b="1" dirty="0" smtClean="0"/>
              <a:t>Sector councils</a:t>
            </a:r>
          </a:p>
          <a:p>
            <a:pPr lvl="1">
              <a:buFont typeface="Arial" pitchFamily="34" charset="0"/>
              <a:buChar char="•"/>
            </a:pPr>
            <a:r>
              <a:rPr lang="en-CA" b="1" dirty="0" smtClean="0"/>
              <a:t>Functions beyond collective bargaining</a:t>
            </a:r>
          </a:p>
          <a:p>
            <a:pPr marL="457200" lvl="1" indent="0">
              <a:buNone/>
            </a:pPr>
            <a:endParaRPr lang="en-CA" sz="1200" b="1" dirty="0" smtClean="0"/>
          </a:p>
          <a:p>
            <a:pPr>
              <a:buFont typeface="Wingdings" pitchFamily="2" charset="2"/>
              <a:buChar char="§"/>
            </a:pPr>
            <a:r>
              <a:rPr lang="en-CA" b="1" dirty="0" smtClean="0"/>
              <a:t>Funder (government) must be at the table</a:t>
            </a:r>
          </a:p>
          <a:p>
            <a:pPr lvl="1">
              <a:buFont typeface="Arial" pitchFamily="34" charset="0"/>
              <a:buChar char="•"/>
            </a:pPr>
            <a:r>
              <a:rPr lang="en-CA" b="1" dirty="0" smtClean="0"/>
              <a:t>Role of service users?</a:t>
            </a:r>
          </a:p>
          <a:p>
            <a:pPr marL="457200" lvl="1" indent="0">
              <a:buNone/>
            </a:pPr>
            <a:endParaRPr lang="en-CA" sz="1200" b="1" dirty="0" smtClean="0"/>
          </a:p>
          <a:p>
            <a:pPr>
              <a:buFont typeface="Wingdings" pitchFamily="2" charset="2"/>
              <a:buChar char="§"/>
            </a:pPr>
            <a:r>
              <a:rPr lang="en-CA" b="1" dirty="0" smtClean="0"/>
              <a:t>Flexible models of coordination</a:t>
            </a:r>
          </a:p>
          <a:p>
            <a:pPr lvl="1">
              <a:buFont typeface="Arial" pitchFamily="34" charset="0"/>
              <a:buChar char="•"/>
            </a:pPr>
            <a:r>
              <a:rPr lang="en-CA" b="1" dirty="0" smtClean="0"/>
              <a:t>Central / local tables, PDT format, occupational </a:t>
            </a:r>
          </a:p>
          <a:p>
            <a:endParaRPr lang="en-CA" b="1" dirty="0"/>
          </a:p>
        </p:txBody>
      </p:sp>
    </p:spTree>
    <p:extLst>
      <p:ext uri="{BB962C8B-B14F-4D97-AF65-F5344CB8AC3E}">
        <p14:creationId xmlns="" xmlns:p14="http://schemas.microsoft.com/office/powerpoint/2010/main" val="3559487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21014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3600" b="1" dirty="0" smtClean="0"/>
              <a:t>Conclusions regarding bargaining structures and processes</a:t>
            </a:r>
            <a:endParaRPr lang="en-CA" sz="3600" b="1" dirty="0"/>
          </a:p>
        </p:txBody>
      </p:sp>
      <p:sp>
        <p:nvSpPr>
          <p:cNvPr id="3" name="Content Placeholder 2"/>
          <p:cNvSpPr txBox="1">
            <a:spLocks/>
          </p:cNvSpPr>
          <p:nvPr/>
        </p:nvSpPr>
        <p:spPr>
          <a:xfrm>
            <a:off x="457200" y="1700808"/>
            <a:ext cx="8363272"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800"/>
              </a:spcBef>
              <a:spcAft>
                <a:spcPts val="2400"/>
              </a:spcAft>
            </a:pPr>
            <a:r>
              <a:rPr lang="en-CA" sz="2800" b="1" dirty="0" smtClean="0"/>
              <a:t>Simple cost containment positions will not work as a guiding principle for reform</a:t>
            </a:r>
          </a:p>
          <a:p>
            <a:pPr>
              <a:spcBef>
                <a:spcPts val="1800"/>
              </a:spcBef>
              <a:spcAft>
                <a:spcPts val="2400"/>
              </a:spcAft>
            </a:pPr>
            <a:r>
              <a:rPr lang="en-CA" sz="2800" b="1" dirty="0" smtClean="0"/>
              <a:t>Experimentation and change in bargaining structures involve long-term, complex negotiations process</a:t>
            </a:r>
          </a:p>
          <a:p>
            <a:pPr>
              <a:spcBef>
                <a:spcPts val="1800"/>
              </a:spcBef>
              <a:spcAft>
                <a:spcPts val="2400"/>
              </a:spcAft>
            </a:pPr>
            <a:r>
              <a:rPr lang="en-CA" sz="2800" b="1" dirty="0" smtClean="0"/>
              <a:t>Statutory support for bargaining coordination</a:t>
            </a:r>
            <a:endParaRPr lang="en-CA" sz="2800" b="1" dirty="0"/>
          </a:p>
        </p:txBody>
      </p:sp>
    </p:spTree>
    <p:extLst>
      <p:ext uri="{BB962C8B-B14F-4D97-AF65-F5344CB8AC3E}">
        <p14:creationId xmlns="" xmlns:p14="http://schemas.microsoft.com/office/powerpoint/2010/main" val="1321807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260648"/>
            <a:ext cx="7721153" cy="6370975"/>
          </a:xfrm>
          <a:prstGeom prst="rect">
            <a:avLst/>
          </a:prstGeom>
          <a:noFill/>
        </p:spPr>
        <p:txBody>
          <a:bodyPr wrap="none" rtlCol="0">
            <a:spAutoFit/>
          </a:bodyPr>
          <a:lstStyle/>
          <a:p>
            <a:r>
              <a:rPr lang="en-CA" sz="2400" b="1" dirty="0"/>
              <a:t>Section 2:</a:t>
            </a:r>
          </a:p>
          <a:p>
            <a:r>
              <a:rPr lang="en-CA" sz="2400" b="1" dirty="0"/>
              <a:t>Collective Bargaining and Wage Determination in the </a:t>
            </a:r>
            <a:r>
              <a:rPr lang="en-CA" sz="2400" b="1" dirty="0" smtClean="0"/>
              <a:t>BPS</a:t>
            </a:r>
          </a:p>
          <a:p>
            <a:endParaRPr lang="en-CA" sz="2400" b="1" dirty="0"/>
          </a:p>
          <a:p>
            <a:r>
              <a:rPr lang="en-CA" sz="2400" b="1" dirty="0"/>
              <a:t>Section 3</a:t>
            </a:r>
          </a:p>
          <a:p>
            <a:r>
              <a:rPr lang="en-CA" sz="2400" b="1" dirty="0"/>
              <a:t>Labour Relations and Interest Arbitration in the </a:t>
            </a:r>
            <a:r>
              <a:rPr lang="en-CA" sz="2400" b="1" dirty="0" smtClean="0"/>
              <a:t>BPS</a:t>
            </a:r>
          </a:p>
          <a:p>
            <a:endParaRPr lang="en-CA" sz="2400" b="1" dirty="0"/>
          </a:p>
          <a:p>
            <a:r>
              <a:rPr lang="en-CA" sz="2400" b="1" dirty="0"/>
              <a:t>Section 4:</a:t>
            </a:r>
          </a:p>
          <a:p>
            <a:r>
              <a:rPr lang="en-CA" sz="2400" b="1" dirty="0"/>
              <a:t>Collective Bargaining Structures in the Ontario </a:t>
            </a:r>
            <a:r>
              <a:rPr lang="en-CA" sz="2400" b="1" dirty="0" smtClean="0"/>
              <a:t>BPS</a:t>
            </a:r>
          </a:p>
          <a:p>
            <a:endParaRPr lang="en-CA" sz="2400" b="1" dirty="0"/>
          </a:p>
          <a:p>
            <a:r>
              <a:rPr lang="en-CA" sz="2400" b="1" dirty="0"/>
              <a:t>Section 5:</a:t>
            </a:r>
          </a:p>
          <a:p>
            <a:r>
              <a:rPr lang="en-CA" sz="2400" b="1" dirty="0"/>
              <a:t>Government Reform of the BPS, Labour Policy, and the </a:t>
            </a:r>
            <a:r>
              <a:rPr lang="en-CA" sz="2400" b="1" dirty="0" smtClean="0"/>
              <a:t>Law</a:t>
            </a:r>
          </a:p>
          <a:p>
            <a:endParaRPr lang="en-CA" sz="2400" b="1" dirty="0"/>
          </a:p>
          <a:p>
            <a:r>
              <a:rPr lang="en-CA" sz="2400" b="1" dirty="0"/>
              <a:t>Section 6:</a:t>
            </a:r>
          </a:p>
          <a:p>
            <a:r>
              <a:rPr lang="en-CA" sz="2400" b="1" dirty="0"/>
              <a:t>Successor Rights in the Unionized Sector of the </a:t>
            </a:r>
            <a:r>
              <a:rPr lang="en-CA" sz="2400" b="1" dirty="0" smtClean="0"/>
              <a:t>BPS</a:t>
            </a:r>
          </a:p>
          <a:p>
            <a:endParaRPr lang="en-CA" sz="2400" b="1" dirty="0"/>
          </a:p>
          <a:p>
            <a:r>
              <a:rPr lang="en-CA" sz="2400" b="1" dirty="0"/>
              <a:t>Section 7:</a:t>
            </a:r>
          </a:p>
          <a:p>
            <a:r>
              <a:rPr lang="en-CA" sz="2400" b="1" dirty="0"/>
              <a:t>Organizational Effectiveness and Productivity in the </a:t>
            </a:r>
            <a:r>
              <a:rPr lang="en-CA" sz="2400" b="1" dirty="0" smtClean="0"/>
              <a:t>BPS</a:t>
            </a:r>
            <a:endParaRPr lang="en-CA" sz="2400" b="1" dirty="0"/>
          </a:p>
        </p:txBody>
      </p:sp>
    </p:spTree>
    <p:extLst>
      <p:ext uri="{BB962C8B-B14F-4D97-AF65-F5344CB8AC3E}">
        <p14:creationId xmlns="" xmlns:p14="http://schemas.microsoft.com/office/powerpoint/2010/main" val="34446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60648"/>
            <a:ext cx="7721153" cy="6370975"/>
          </a:xfrm>
          <a:prstGeom prst="rect">
            <a:avLst/>
          </a:prstGeom>
          <a:noFill/>
        </p:spPr>
        <p:txBody>
          <a:bodyPr wrap="none" rtlCol="0">
            <a:spAutoFit/>
          </a:bodyPr>
          <a:lstStyle/>
          <a:p>
            <a:r>
              <a:rPr lang="en-CA" sz="2400" b="1" dirty="0"/>
              <a:t>Section 2:</a:t>
            </a:r>
          </a:p>
          <a:p>
            <a:r>
              <a:rPr lang="en-CA" sz="2400" b="1" dirty="0"/>
              <a:t>Collective Bargaining and Wage Determination in the </a:t>
            </a:r>
            <a:r>
              <a:rPr lang="en-CA" sz="2400" b="1" dirty="0" smtClean="0"/>
              <a:t>BPS</a:t>
            </a:r>
          </a:p>
          <a:p>
            <a:endParaRPr lang="en-CA" sz="2400" b="1" dirty="0"/>
          </a:p>
          <a:p>
            <a:r>
              <a:rPr lang="en-CA" sz="2400" b="1" dirty="0"/>
              <a:t>Section 3</a:t>
            </a:r>
          </a:p>
          <a:p>
            <a:r>
              <a:rPr lang="en-CA" sz="2400" b="1" dirty="0"/>
              <a:t>Labour Relations and Interest Arbitration in the </a:t>
            </a:r>
            <a:r>
              <a:rPr lang="en-CA" sz="2400" b="1" dirty="0" smtClean="0"/>
              <a:t>BPS</a:t>
            </a:r>
          </a:p>
          <a:p>
            <a:endParaRPr lang="en-CA" sz="2400" b="1" dirty="0"/>
          </a:p>
          <a:p>
            <a:r>
              <a:rPr lang="en-CA" sz="2400" b="1" dirty="0"/>
              <a:t>Section 4:</a:t>
            </a:r>
          </a:p>
          <a:p>
            <a:r>
              <a:rPr lang="en-CA" sz="2400" b="1" dirty="0"/>
              <a:t>Collective Bargaining Structures in the Ontario </a:t>
            </a:r>
            <a:r>
              <a:rPr lang="en-CA" sz="2400" b="1" dirty="0" smtClean="0"/>
              <a:t>BPS</a:t>
            </a:r>
          </a:p>
          <a:p>
            <a:endParaRPr lang="en-CA" sz="2400" b="1" dirty="0"/>
          </a:p>
          <a:p>
            <a:r>
              <a:rPr lang="en-CA" sz="2400" b="1" dirty="0">
                <a:solidFill>
                  <a:srgbClr val="7030A0"/>
                </a:solidFill>
              </a:rPr>
              <a:t>Section 5:</a:t>
            </a:r>
          </a:p>
          <a:p>
            <a:r>
              <a:rPr lang="en-CA" sz="2400" b="1" dirty="0">
                <a:solidFill>
                  <a:srgbClr val="7030A0"/>
                </a:solidFill>
              </a:rPr>
              <a:t>Government Reform of the BPS, Labour Policy, and the </a:t>
            </a:r>
            <a:r>
              <a:rPr lang="en-CA" sz="2400" b="1" dirty="0" smtClean="0">
                <a:solidFill>
                  <a:srgbClr val="7030A0"/>
                </a:solidFill>
              </a:rPr>
              <a:t>Law</a:t>
            </a:r>
          </a:p>
          <a:p>
            <a:endParaRPr lang="en-CA" sz="2400" b="1" dirty="0">
              <a:solidFill>
                <a:srgbClr val="7030A0"/>
              </a:solidFill>
            </a:endParaRPr>
          </a:p>
          <a:p>
            <a:r>
              <a:rPr lang="en-CA" sz="2400" b="1" dirty="0">
                <a:solidFill>
                  <a:srgbClr val="7030A0"/>
                </a:solidFill>
              </a:rPr>
              <a:t>Section 6:</a:t>
            </a:r>
          </a:p>
          <a:p>
            <a:r>
              <a:rPr lang="en-CA" sz="2400" b="1" dirty="0">
                <a:solidFill>
                  <a:srgbClr val="7030A0"/>
                </a:solidFill>
              </a:rPr>
              <a:t>Successor Rights in the Unionized Sector of the </a:t>
            </a:r>
            <a:r>
              <a:rPr lang="en-CA" sz="2400" b="1" dirty="0" smtClean="0">
                <a:solidFill>
                  <a:srgbClr val="7030A0"/>
                </a:solidFill>
              </a:rPr>
              <a:t>BPS</a:t>
            </a:r>
          </a:p>
          <a:p>
            <a:endParaRPr lang="en-CA" sz="2400" b="1" dirty="0">
              <a:solidFill>
                <a:srgbClr val="7030A0"/>
              </a:solidFill>
            </a:endParaRPr>
          </a:p>
          <a:p>
            <a:r>
              <a:rPr lang="en-CA" sz="2400" b="1" dirty="0">
                <a:solidFill>
                  <a:srgbClr val="7030A0"/>
                </a:solidFill>
              </a:rPr>
              <a:t>Section 7:</a:t>
            </a:r>
          </a:p>
          <a:p>
            <a:r>
              <a:rPr lang="en-CA" sz="2400" b="1" dirty="0">
                <a:solidFill>
                  <a:srgbClr val="7030A0"/>
                </a:solidFill>
              </a:rPr>
              <a:t>Organizational Effectiveness and Productivity in the </a:t>
            </a:r>
            <a:r>
              <a:rPr lang="en-CA" sz="2400" b="1" dirty="0" smtClean="0">
                <a:solidFill>
                  <a:srgbClr val="7030A0"/>
                </a:solidFill>
              </a:rPr>
              <a:t>BPS</a:t>
            </a:r>
            <a:endParaRPr lang="en-CA" sz="2400" b="1" dirty="0">
              <a:solidFill>
                <a:srgbClr val="7030A0"/>
              </a:solidFill>
            </a:endParaRPr>
          </a:p>
        </p:txBody>
      </p:sp>
    </p:spTree>
    <p:extLst>
      <p:ext uri="{BB962C8B-B14F-4D97-AF65-F5344CB8AC3E}">
        <p14:creationId xmlns="" xmlns:p14="http://schemas.microsoft.com/office/powerpoint/2010/main" val="1789175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332656"/>
            <a:ext cx="7721153" cy="6370975"/>
          </a:xfrm>
          <a:prstGeom prst="rect">
            <a:avLst/>
          </a:prstGeom>
          <a:noFill/>
        </p:spPr>
        <p:txBody>
          <a:bodyPr wrap="none" rtlCol="0">
            <a:spAutoFit/>
          </a:bodyPr>
          <a:lstStyle/>
          <a:p>
            <a:r>
              <a:rPr lang="en-CA" sz="2400" b="1" dirty="0">
                <a:solidFill>
                  <a:schemeClr val="accent3">
                    <a:lumMod val="50000"/>
                  </a:schemeClr>
                </a:solidFill>
              </a:rPr>
              <a:t>Section 2:</a:t>
            </a:r>
          </a:p>
          <a:p>
            <a:r>
              <a:rPr lang="en-CA" sz="2400" b="1" dirty="0">
                <a:solidFill>
                  <a:schemeClr val="accent3">
                    <a:lumMod val="50000"/>
                  </a:schemeClr>
                </a:solidFill>
              </a:rPr>
              <a:t>Collective Bargaining and Wage Determination in the </a:t>
            </a:r>
            <a:r>
              <a:rPr lang="en-CA" sz="2400" b="1" dirty="0" smtClean="0">
                <a:solidFill>
                  <a:schemeClr val="accent3">
                    <a:lumMod val="50000"/>
                  </a:schemeClr>
                </a:solidFill>
              </a:rPr>
              <a:t>BPS</a:t>
            </a:r>
          </a:p>
          <a:p>
            <a:endParaRPr lang="en-CA" sz="2400" b="1" dirty="0">
              <a:solidFill>
                <a:schemeClr val="accent3">
                  <a:lumMod val="50000"/>
                </a:schemeClr>
              </a:solidFill>
            </a:endParaRPr>
          </a:p>
          <a:p>
            <a:r>
              <a:rPr lang="en-CA" sz="2400" b="1" dirty="0">
                <a:solidFill>
                  <a:schemeClr val="accent3">
                    <a:lumMod val="50000"/>
                  </a:schemeClr>
                </a:solidFill>
              </a:rPr>
              <a:t>Section 3</a:t>
            </a:r>
          </a:p>
          <a:p>
            <a:r>
              <a:rPr lang="en-CA" sz="2400" b="1" dirty="0">
                <a:solidFill>
                  <a:schemeClr val="accent3">
                    <a:lumMod val="50000"/>
                  </a:schemeClr>
                </a:solidFill>
              </a:rPr>
              <a:t>Labour Relations and Interest Arbitration in the </a:t>
            </a:r>
            <a:r>
              <a:rPr lang="en-CA" sz="2400" b="1" dirty="0" smtClean="0">
                <a:solidFill>
                  <a:schemeClr val="accent3">
                    <a:lumMod val="50000"/>
                  </a:schemeClr>
                </a:solidFill>
              </a:rPr>
              <a:t>BPS</a:t>
            </a:r>
          </a:p>
          <a:p>
            <a:endParaRPr lang="en-CA" sz="2400" b="1" dirty="0">
              <a:solidFill>
                <a:schemeClr val="accent3">
                  <a:lumMod val="50000"/>
                </a:schemeClr>
              </a:solidFill>
            </a:endParaRPr>
          </a:p>
          <a:p>
            <a:r>
              <a:rPr lang="en-CA" sz="2400" b="1" dirty="0">
                <a:solidFill>
                  <a:schemeClr val="accent3">
                    <a:lumMod val="50000"/>
                  </a:schemeClr>
                </a:solidFill>
              </a:rPr>
              <a:t>Section 4:</a:t>
            </a:r>
          </a:p>
          <a:p>
            <a:r>
              <a:rPr lang="en-CA" sz="2400" b="1" dirty="0">
                <a:solidFill>
                  <a:schemeClr val="accent3">
                    <a:lumMod val="50000"/>
                  </a:schemeClr>
                </a:solidFill>
              </a:rPr>
              <a:t>Collective Bargaining Structures in the Ontario </a:t>
            </a:r>
            <a:r>
              <a:rPr lang="en-CA" sz="2400" b="1" dirty="0" smtClean="0">
                <a:solidFill>
                  <a:schemeClr val="accent3">
                    <a:lumMod val="50000"/>
                  </a:schemeClr>
                </a:solidFill>
              </a:rPr>
              <a:t>BPS</a:t>
            </a:r>
          </a:p>
          <a:p>
            <a:endParaRPr lang="en-CA" sz="2400" b="1" dirty="0"/>
          </a:p>
          <a:p>
            <a:r>
              <a:rPr lang="en-CA" sz="2400" b="1" dirty="0"/>
              <a:t>Section 5:</a:t>
            </a:r>
          </a:p>
          <a:p>
            <a:r>
              <a:rPr lang="en-CA" sz="2400" b="1" dirty="0"/>
              <a:t>Government Reform of the BPS, Labour Policy, and the </a:t>
            </a:r>
            <a:r>
              <a:rPr lang="en-CA" sz="2400" b="1" dirty="0" smtClean="0"/>
              <a:t>Law</a:t>
            </a:r>
          </a:p>
          <a:p>
            <a:endParaRPr lang="en-CA" sz="2400" b="1" dirty="0"/>
          </a:p>
          <a:p>
            <a:r>
              <a:rPr lang="en-CA" sz="2400" b="1" dirty="0"/>
              <a:t>Section 6:</a:t>
            </a:r>
          </a:p>
          <a:p>
            <a:r>
              <a:rPr lang="en-CA" sz="2400" b="1" dirty="0"/>
              <a:t>Successor Rights in the Unionized Sector of the </a:t>
            </a:r>
            <a:r>
              <a:rPr lang="en-CA" sz="2400" b="1" dirty="0" smtClean="0"/>
              <a:t>BPS</a:t>
            </a:r>
          </a:p>
          <a:p>
            <a:endParaRPr lang="en-CA" sz="2400" b="1" dirty="0"/>
          </a:p>
          <a:p>
            <a:r>
              <a:rPr lang="en-CA" sz="2400" b="1" dirty="0"/>
              <a:t>Section 7:</a:t>
            </a:r>
          </a:p>
          <a:p>
            <a:r>
              <a:rPr lang="en-CA" sz="2400" b="1" dirty="0"/>
              <a:t>Organizational Effectiveness and Productivity in the </a:t>
            </a:r>
            <a:r>
              <a:rPr lang="en-CA" sz="2400" b="1" dirty="0" smtClean="0"/>
              <a:t>BPS</a:t>
            </a:r>
            <a:endParaRPr lang="en-CA" sz="2400" b="1" dirty="0"/>
          </a:p>
        </p:txBody>
      </p:sp>
    </p:spTree>
    <p:extLst>
      <p:ext uri="{BB962C8B-B14F-4D97-AF65-F5344CB8AC3E}">
        <p14:creationId xmlns="" xmlns:p14="http://schemas.microsoft.com/office/powerpoint/2010/main" val="1789175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60648"/>
            <a:ext cx="7272808" cy="6124754"/>
          </a:xfrm>
          <a:prstGeom prst="rect">
            <a:avLst/>
          </a:prstGeom>
        </p:spPr>
        <p:txBody>
          <a:bodyPr wrap="square">
            <a:spAutoFit/>
          </a:bodyPr>
          <a:lstStyle/>
          <a:p>
            <a:r>
              <a:rPr lang="en-CA" sz="3200" b="1" dirty="0"/>
              <a:t>Challenges to the IR System</a:t>
            </a:r>
          </a:p>
          <a:p>
            <a:r>
              <a:rPr lang="en-CA" sz="2400" dirty="0"/>
              <a:t> </a:t>
            </a:r>
          </a:p>
          <a:p>
            <a:r>
              <a:rPr lang="en-CA" sz="2400" dirty="0"/>
              <a:t> </a:t>
            </a:r>
          </a:p>
          <a:p>
            <a:pPr marL="285750" indent="-285750">
              <a:buFont typeface="Wingdings" pitchFamily="2" charset="2"/>
              <a:buChar char="§"/>
            </a:pPr>
            <a:r>
              <a:rPr lang="en-CA" sz="2400" b="1" dirty="0"/>
              <a:t>Labour Costs – Employers and Governments</a:t>
            </a:r>
          </a:p>
          <a:p>
            <a:endParaRPr lang="en-CA" sz="2400" b="1" dirty="0" smtClean="0"/>
          </a:p>
          <a:p>
            <a:endParaRPr lang="en-CA" sz="2400" b="1" dirty="0"/>
          </a:p>
          <a:p>
            <a:pPr marL="285750" indent="-285750">
              <a:buFont typeface="Wingdings" pitchFamily="2" charset="2"/>
              <a:buChar char="§"/>
            </a:pPr>
            <a:r>
              <a:rPr lang="en-CA" sz="2400" b="1" dirty="0"/>
              <a:t>Maintaining the </a:t>
            </a:r>
            <a:r>
              <a:rPr lang="en-CA" sz="2400" b="1" dirty="0" smtClean="0"/>
              <a:t>integrity </a:t>
            </a:r>
            <a:r>
              <a:rPr lang="en-CA" sz="2400" b="1" dirty="0"/>
              <a:t>of </a:t>
            </a:r>
            <a:r>
              <a:rPr lang="en-CA" sz="2400" b="1" dirty="0" smtClean="0"/>
              <a:t>union strength </a:t>
            </a:r>
            <a:r>
              <a:rPr lang="en-CA" sz="2400" b="1" dirty="0"/>
              <a:t>and </a:t>
            </a:r>
            <a:r>
              <a:rPr lang="en-CA" sz="2400" b="1" dirty="0" smtClean="0"/>
              <a:t>collective bargaining rights</a:t>
            </a:r>
            <a:endParaRPr lang="en-CA" sz="2400" b="1" dirty="0"/>
          </a:p>
          <a:p>
            <a:endParaRPr lang="en-CA" sz="2400" b="1" dirty="0" smtClean="0"/>
          </a:p>
          <a:p>
            <a:endParaRPr lang="en-CA" sz="2400" b="1" dirty="0"/>
          </a:p>
          <a:p>
            <a:pPr marL="285750" indent="-285750">
              <a:buFont typeface="Wingdings" pitchFamily="2" charset="2"/>
              <a:buChar char="§"/>
            </a:pPr>
            <a:r>
              <a:rPr lang="en-CA" sz="2400" b="1" dirty="0"/>
              <a:t>Public </a:t>
            </a:r>
            <a:r>
              <a:rPr lang="en-CA" sz="2400" b="1" dirty="0" smtClean="0"/>
              <a:t>interest </a:t>
            </a:r>
            <a:r>
              <a:rPr lang="en-CA" sz="2400" b="1" dirty="0"/>
              <a:t>in </a:t>
            </a:r>
            <a:r>
              <a:rPr lang="en-CA" sz="2400" b="1" dirty="0" smtClean="0"/>
              <a:t>quality </a:t>
            </a:r>
            <a:r>
              <a:rPr lang="en-CA" sz="2400" b="1" dirty="0"/>
              <a:t>and </a:t>
            </a:r>
            <a:r>
              <a:rPr lang="en-CA" sz="2400" b="1" dirty="0" smtClean="0"/>
              <a:t>efficiency </a:t>
            </a:r>
            <a:endParaRPr lang="en-CA" sz="2400" b="1" dirty="0"/>
          </a:p>
          <a:p>
            <a:endParaRPr lang="en-CA" sz="2400" b="1" dirty="0" smtClean="0"/>
          </a:p>
          <a:p>
            <a:endParaRPr lang="en-CA" sz="2400" b="1" dirty="0"/>
          </a:p>
          <a:p>
            <a:pPr marL="285750" indent="-285750">
              <a:buFont typeface="Wingdings" pitchFamily="2" charset="2"/>
              <a:buChar char="§"/>
            </a:pPr>
            <a:r>
              <a:rPr lang="en-CA" sz="2400" b="1" dirty="0"/>
              <a:t>Updating our IR </a:t>
            </a:r>
            <a:r>
              <a:rPr lang="en-CA" sz="2400" b="1" dirty="0" smtClean="0"/>
              <a:t>institutions </a:t>
            </a:r>
            <a:r>
              <a:rPr lang="en-CA" sz="2400" b="1" dirty="0"/>
              <a:t>and </a:t>
            </a:r>
            <a:r>
              <a:rPr lang="en-CA" sz="2400" b="1" dirty="0" smtClean="0"/>
              <a:t>mechanisms</a:t>
            </a:r>
            <a:r>
              <a:rPr lang="en-CA" sz="2400" b="1" dirty="0"/>
              <a:t>/ </a:t>
            </a:r>
            <a:r>
              <a:rPr lang="en-CA" sz="2400" b="1" dirty="0" smtClean="0"/>
              <a:t>processes </a:t>
            </a:r>
            <a:r>
              <a:rPr lang="en-CA" sz="2400" b="1" dirty="0"/>
              <a:t>to </a:t>
            </a:r>
            <a:r>
              <a:rPr lang="en-CA" sz="2400" b="1" dirty="0" smtClean="0"/>
              <a:t>produce outcomes </a:t>
            </a:r>
            <a:r>
              <a:rPr lang="en-CA" sz="2400" b="1" dirty="0"/>
              <a:t>that better serve the interests of the stakeholders</a:t>
            </a:r>
          </a:p>
        </p:txBody>
      </p:sp>
    </p:spTree>
    <p:extLst>
      <p:ext uri="{BB962C8B-B14F-4D97-AF65-F5344CB8AC3E}">
        <p14:creationId xmlns="" xmlns:p14="http://schemas.microsoft.com/office/powerpoint/2010/main" val="4065853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352928" cy="6032421"/>
          </a:xfrm>
          <a:prstGeom prst="rect">
            <a:avLst/>
          </a:prstGeom>
        </p:spPr>
        <p:txBody>
          <a:bodyPr wrap="square">
            <a:spAutoFit/>
          </a:bodyPr>
          <a:lstStyle/>
          <a:p>
            <a:r>
              <a:rPr lang="en-CA" sz="3200" b="1" dirty="0"/>
              <a:t>Section 2:</a:t>
            </a:r>
            <a:endParaRPr lang="en-CA" sz="3200" dirty="0"/>
          </a:p>
          <a:p>
            <a:r>
              <a:rPr lang="en-CA" sz="3200" b="1" dirty="0"/>
              <a:t>Collective Bargaining and Wage Determination in the BPS</a:t>
            </a:r>
            <a:endParaRPr lang="en-CA" sz="3200" dirty="0"/>
          </a:p>
          <a:p>
            <a:r>
              <a:rPr lang="en-CA" sz="2400" dirty="0"/>
              <a:t> </a:t>
            </a:r>
          </a:p>
          <a:p>
            <a:pPr marL="342900" lvl="0" indent="-342900">
              <a:buFont typeface="+mj-lt"/>
              <a:buAutoNum type="arabicPeriod"/>
            </a:pPr>
            <a:r>
              <a:rPr lang="en-CA" sz="2200" b="1" dirty="0"/>
              <a:t>The provision for resources sufficient to collect and disseminate economic, labour market, and related industrial relations data in support of the conduct of effective collective bargaining.</a:t>
            </a:r>
            <a:endParaRPr lang="en-CA" sz="2200" dirty="0"/>
          </a:p>
          <a:p>
            <a:r>
              <a:rPr lang="en-CA" sz="2200" b="1" dirty="0"/>
              <a:t> </a:t>
            </a:r>
            <a:r>
              <a:rPr lang="en-CA" sz="2200" dirty="0"/>
              <a:t> </a:t>
            </a:r>
            <a:endParaRPr lang="en-CA" sz="2200" dirty="0" smtClean="0"/>
          </a:p>
          <a:p>
            <a:endParaRPr lang="en-CA" sz="2200" dirty="0"/>
          </a:p>
          <a:p>
            <a:pPr marL="457200" lvl="0" indent="-457200">
              <a:buAutoNum type="arabicPeriod" startAt="2"/>
            </a:pPr>
            <a:r>
              <a:rPr lang="en-CA" sz="2200" b="1" dirty="0" smtClean="0"/>
              <a:t>Establish </a:t>
            </a:r>
            <a:r>
              <a:rPr lang="en-CA" sz="2200" b="1" dirty="0"/>
              <a:t>a single Labour Relations Information </a:t>
            </a:r>
            <a:r>
              <a:rPr lang="en-CA" sz="2200" b="1" dirty="0" smtClean="0"/>
              <a:t>Bureau</a:t>
            </a:r>
          </a:p>
          <a:p>
            <a:pPr lvl="0"/>
            <a:endParaRPr lang="en-CA" sz="2200" dirty="0"/>
          </a:p>
          <a:p>
            <a:pPr marL="285750" lvl="0" indent="-285750">
              <a:buFont typeface="Wingdings" pitchFamily="2" charset="2"/>
              <a:buChar char="§"/>
            </a:pPr>
            <a:r>
              <a:rPr lang="en-CA" sz="2200" b="1" dirty="0" smtClean="0"/>
              <a:t>to </a:t>
            </a:r>
            <a:r>
              <a:rPr lang="en-CA" sz="2200" b="1" dirty="0"/>
              <a:t>systematically collect and disseminate the range of data and information relevant to employers and unions in their negotiations;</a:t>
            </a:r>
            <a:endParaRPr lang="en-CA" sz="2200" dirty="0"/>
          </a:p>
          <a:p>
            <a:endParaRPr lang="en-CA" sz="1200" dirty="0"/>
          </a:p>
          <a:p>
            <a:pPr lvl="0"/>
            <a:r>
              <a:rPr lang="en-CA" sz="2200" b="1" dirty="0"/>
              <a:t>and </a:t>
            </a:r>
            <a:endParaRPr lang="en-CA" sz="2200" b="1" dirty="0" smtClean="0"/>
          </a:p>
          <a:p>
            <a:pPr lvl="0"/>
            <a:endParaRPr lang="en-CA" sz="1200" b="1" dirty="0" smtClean="0"/>
          </a:p>
          <a:p>
            <a:pPr marL="285750" lvl="0" indent="-285750">
              <a:buFont typeface="Wingdings" pitchFamily="2" charset="2"/>
              <a:buChar char="§"/>
            </a:pPr>
            <a:r>
              <a:rPr lang="en-CA" sz="2200" b="1" dirty="0" smtClean="0"/>
              <a:t>identify </a:t>
            </a:r>
            <a:r>
              <a:rPr lang="en-CA" sz="2200" b="1" dirty="0"/>
              <a:t>to data and other information/knowledge gaps. </a:t>
            </a:r>
            <a:endParaRPr lang="en-CA" sz="2200" dirty="0"/>
          </a:p>
        </p:txBody>
      </p:sp>
    </p:spTree>
    <p:extLst>
      <p:ext uri="{BB962C8B-B14F-4D97-AF65-F5344CB8AC3E}">
        <p14:creationId xmlns="" xmlns:p14="http://schemas.microsoft.com/office/powerpoint/2010/main" val="3317553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03" y="188640"/>
            <a:ext cx="8424936" cy="6463308"/>
          </a:xfrm>
          <a:prstGeom prst="rect">
            <a:avLst/>
          </a:prstGeom>
        </p:spPr>
        <p:txBody>
          <a:bodyPr wrap="square">
            <a:spAutoFit/>
          </a:bodyPr>
          <a:lstStyle/>
          <a:p>
            <a:r>
              <a:rPr lang="en-CA" sz="2800" b="1" dirty="0"/>
              <a:t>Section </a:t>
            </a:r>
            <a:r>
              <a:rPr lang="en-CA" sz="2800" b="1" dirty="0" smtClean="0"/>
              <a:t>3:   Labour </a:t>
            </a:r>
            <a:r>
              <a:rPr lang="en-CA" sz="2800" b="1" dirty="0"/>
              <a:t>Relations and Interest Arbitration in the BPS</a:t>
            </a:r>
          </a:p>
          <a:p>
            <a:r>
              <a:rPr lang="en-CA" b="1" dirty="0"/>
              <a:t>  </a:t>
            </a:r>
          </a:p>
          <a:p>
            <a:pPr marL="285750" indent="-285750">
              <a:buFont typeface="Wingdings" pitchFamily="2" charset="2"/>
              <a:buChar char="§"/>
            </a:pPr>
            <a:r>
              <a:rPr lang="en-CA" sz="2000" b="1" dirty="0" smtClean="0"/>
              <a:t>Arbitrators </a:t>
            </a:r>
            <a:r>
              <a:rPr lang="en-CA" sz="2000" b="1" dirty="0"/>
              <a:t>are valued for their capacity to make competent, practicable decisions regarding complex issues; and the existence of unique styles of arbitration – which can affect the awards rendered – are an inherent part of the process:</a:t>
            </a:r>
          </a:p>
          <a:p>
            <a:endParaRPr lang="en-CA" sz="2000" b="1" dirty="0"/>
          </a:p>
          <a:p>
            <a:pPr marL="285750" indent="-285750">
              <a:buFont typeface="Wingdings" pitchFamily="2" charset="2"/>
              <a:buChar char="§"/>
            </a:pPr>
            <a:r>
              <a:rPr lang="en-CA" sz="2000" b="1" dirty="0" smtClean="0"/>
              <a:t>Arbitrators </a:t>
            </a:r>
            <a:r>
              <a:rPr lang="en-CA" sz="2000" b="1" dirty="0"/>
              <a:t>ought to function within well-defined parameters of the process and expectations of the stakeholders regarding the quality and scope of the awards rendered. </a:t>
            </a:r>
          </a:p>
          <a:p>
            <a:pPr marL="285750" indent="-285750">
              <a:buFont typeface="Wingdings" pitchFamily="2" charset="2"/>
              <a:buChar char="§"/>
            </a:pPr>
            <a:endParaRPr lang="en-CA" sz="2000" b="1" dirty="0"/>
          </a:p>
          <a:p>
            <a:pPr marL="285750" indent="-285750">
              <a:buFont typeface="Wingdings" pitchFamily="2" charset="2"/>
              <a:buChar char="§"/>
            </a:pPr>
            <a:r>
              <a:rPr lang="en-CA" sz="2000" b="1" dirty="0" smtClean="0"/>
              <a:t>The </a:t>
            </a:r>
            <a:r>
              <a:rPr lang="en-CA" sz="2000" b="1" dirty="0"/>
              <a:t>interests of the parties, including unions, employees and employers, in relying upon interest arbitration may not always coincide with the broader public interest.</a:t>
            </a:r>
          </a:p>
          <a:p>
            <a:endParaRPr lang="en-CA" sz="2000" b="1" dirty="0"/>
          </a:p>
          <a:p>
            <a:pPr marL="742950" lvl="1" indent="-285750">
              <a:buFont typeface="Courier New" pitchFamily="49" charset="0"/>
              <a:buChar char="o"/>
            </a:pPr>
            <a:r>
              <a:rPr lang="en-CA" sz="2000" b="1" dirty="0" smtClean="0"/>
              <a:t>Specifically, while the parties may be satisfied with the wage outcomes achieved under arbitration, the public interest may not be served by a process that results in broad-based wage escalation that exceeds the increases warranted by underlying increases in productivity &amp; inflation</a:t>
            </a:r>
            <a:endParaRPr lang="en-CA" sz="2000" b="1" dirty="0"/>
          </a:p>
        </p:txBody>
      </p:sp>
    </p:spTree>
    <p:extLst>
      <p:ext uri="{BB962C8B-B14F-4D97-AF65-F5344CB8AC3E}">
        <p14:creationId xmlns="" xmlns:p14="http://schemas.microsoft.com/office/powerpoint/2010/main" val="42313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208912" cy="5878532"/>
          </a:xfrm>
          <a:prstGeom prst="rect">
            <a:avLst/>
          </a:prstGeom>
        </p:spPr>
        <p:txBody>
          <a:bodyPr wrap="square">
            <a:spAutoFit/>
          </a:bodyPr>
          <a:lstStyle/>
          <a:p>
            <a:r>
              <a:rPr lang="en-CA" sz="2400" b="1" dirty="0"/>
              <a:t>There are four main related issues with the current system of interest </a:t>
            </a:r>
            <a:r>
              <a:rPr lang="en-CA" sz="2400" b="1" dirty="0" smtClean="0"/>
              <a:t>arbitration:</a:t>
            </a:r>
          </a:p>
          <a:p>
            <a:endParaRPr lang="en-CA" sz="2000" b="1" dirty="0"/>
          </a:p>
          <a:p>
            <a:pPr marL="342900" indent="-342900">
              <a:buAutoNum type="arabicPeriod"/>
            </a:pPr>
            <a:r>
              <a:rPr lang="en-CA" sz="2200" b="1" dirty="0" smtClean="0"/>
              <a:t>The </a:t>
            </a:r>
            <a:r>
              <a:rPr lang="en-CA" sz="2200" b="1" dirty="0"/>
              <a:t>lack of a standard set of objective mandatory criteria (e.g., financial and economic circumstances) that are clearly understood and that must be considered in determining monetary </a:t>
            </a:r>
            <a:r>
              <a:rPr lang="en-CA" sz="2200" b="1" dirty="0" smtClean="0"/>
              <a:t>outcomes.</a:t>
            </a:r>
          </a:p>
          <a:p>
            <a:pPr marL="342900" indent="-342900">
              <a:buAutoNum type="arabicPeriod"/>
            </a:pPr>
            <a:endParaRPr lang="en-CA" sz="2200" b="1" dirty="0"/>
          </a:p>
          <a:p>
            <a:pPr marL="342900" indent="-342900">
              <a:buAutoNum type="arabicPeriod"/>
            </a:pPr>
            <a:r>
              <a:rPr lang="en-CA" sz="2200" b="1" dirty="0" smtClean="0"/>
              <a:t>The </a:t>
            </a:r>
            <a:r>
              <a:rPr lang="en-CA" sz="2200" b="1" dirty="0"/>
              <a:t>tendency for arbitration awards to “pattern” after previous awards in a </a:t>
            </a:r>
            <a:r>
              <a:rPr lang="en-CA" sz="2200" b="1" dirty="0" smtClean="0"/>
              <a:t>sector.</a:t>
            </a:r>
          </a:p>
          <a:p>
            <a:pPr marL="342900" indent="-342900">
              <a:buAutoNum type="arabicPeriod"/>
            </a:pPr>
            <a:endParaRPr lang="en-CA" sz="2200" b="1" dirty="0"/>
          </a:p>
          <a:p>
            <a:pPr marL="342900" indent="-342900">
              <a:buAutoNum type="arabicPeriod"/>
            </a:pPr>
            <a:r>
              <a:rPr lang="en-CA" sz="2200" b="1" dirty="0" smtClean="0"/>
              <a:t>The </a:t>
            </a:r>
            <a:r>
              <a:rPr lang="en-CA" sz="2200" b="1" dirty="0"/>
              <a:t>systemic incentives inherent in the functioning of the broader arbitration system for arbitrators to make their decisions acceptable to the parties, in order for them to be retained in the future, can create inefficient and inequitable outcomes. </a:t>
            </a:r>
          </a:p>
          <a:p>
            <a:pPr marL="342900" indent="-342900">
              <a:buAutoNum type="arabicPeriod"/>
            </a:pPr>
            <a:endParaRPr lang="en-CA" sz="2200" b="1" dirty="0" smtClean="0"/>
          </a:p>
          <a:p>
            <a:pPr marL="342900" indent="-342900">
              <a:buAutoNum type="arabicPeriod"/>
            </a:pPr>
            <a:r>
              <a:rPr lang="en-CA" sz="2200" b="1" dirty="0" smtClean="0"/>
              <a:t>The </a:t>
            </a:r>
            <a:r>
              <a:rPr lang="en-CA" sz="2200" b="1" dirty="0"/>
              <a:t>need for increased professionalization of the mediation and arbitration profession.</a:t>
            </a:r>
          </a:p>
        </p:txBody>
      </p:sp>
    </p:spTree>
    <p:extLst>
      <p:ext uri="{BB962C8B-B14F-4D97-AF65-F5344CB8AC3E}">
        <p14:creationId xmlns="" xmlns:p14="http://schemas.microsoft.com/office/powerpoint/2010/main" val="1471293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352928" cy="6124754"/>
          </a:xfrm>
          <a:prstGeom prst="rect">
            <a:avLst/>
          </a:prstGeom>
        </p:spPr>
        <p:txBody>
          <a:bodyPr wrap="square">
            <a:spAutoFit/>
          </a:bodyPr>
          <a:lstStyle/>
          <a:p>
            <a:r>
              <a:rPr lang="en-CA" sz="2400" b="1" dirty="0" smtClean="0"/>
              <a:t>Main </a:t>
            </a:r>
            <a:r>
              <a:rPr lang="en-CA" sz="2400" b="1" dirty="0"/>
              <a:t>themes of </a:t>
            </a:r>
            <a:r>
              <a:rPr lang="en-CA" sz="2400" b="1" dirty="0" smtClean="0"/>
              <a:t>report are that arbitration </a:t>
            </a:r>
            <a:r>
              <a:rPr lang="en-CA" sz="2400" b="1" dirty="0"/>
              <a:t>system needs to </a:t>
            </a:r>
            <a:r>
              <a:rPr lang="en-CA" sz="2400" b="1" dirty="0" smtClean="0"/>
              <a:t>be: </a:t>
            </a:r>
          </a:p>
          <a:p>
            <a:endParaRPr lang="en-CA" sz="1200" b="1" dirty="0" smtClean="0"/>
          </a:p>
          <a:p>
            <a:pPr marL="285750" indent="-285750">
              <a:buFont typeface="Wingdings" pitchFamily="2" charset="2"/>
              <a:buChar char="§"/>
            </a:pPr>
            <a:r>
              <a:rPr lang="en-CA" sz="2200" b="1" dirty="0" smtClean="0"/>
              <a:t>operated </a:t>
            </a:r>
            <a:r>
              <a:rPr lang="en-CA" sz="2200" b="1" dirty="0"/>
              <a:t>at arms-length from the parties, </a:t>
            </a:r>
            <a:endParaRPr lang="en-CA" sz="2200" b="1" dirty="0" smtClean="0"/>
          </a:p>
          <a:p>
            <a:pPr marL="285750" indent="-285750">
              <a:buFont typeface="Wingdings" pitchFamily="2" charset="2"/>
              <a:buChar char="§"/>
            </a:pPr>
            <a:r>
              <a:rPr lang="en-CA" sz="2200" b="1" dirty="0" smtClean="0"/>
              <a:t>shifted </a:t>
            </a:r>
            <a:r>
              <a:rPr lang="en-CA" sz="2200" b="1" dirty="0"/>
              <a:t>in favour of more objective analysis, </a:t>
            </a:r>
            <a:endParaRPr lang="en-CA" sz="2200" b="1" dirty="0" smtClean="0"/>
          </a:p>
          <a:p>
            <a:pPr marL="285750" indent="-285750">
              <a:buFont typeface="Wingdings" pitchFamily="2" charset="2"/>
              <a:buChar char="§"/>
            </a:pPr>
            <a:r>
              <a:rPr lang="en-CA" sz="2200" b="1" dirty="0" smtClean="0"/>
              <a:t>based </a:t>
            </a:r>
            <a:r>
              <a:rPr lang="en-CA" sz="2200" b="1" dirty="0"/>
              <a:t>upon objective criteria, </a:t>
            </a:r>
            <a:r>
              <a:rPr lang="en-CA" sz="2200" b="1" dirty="0" smtClean="0"/>
              <a:t>&amp;</a:t>
            </a:r>
          </a:p>
          <a:p>
            <a:pPr marL="285750" indent="-285750">
              <a:buFont typeface="Wingdings" pitchFamily="2" charset="2"/>
              <a:buChar char="§"/>
            </a:pPr>
            <a:r>
              <a:rPr lang="en-CA" sz="2200" b="1" dirty="0" smtClean="0"/>
              <a:t>supported </a:t>
            </a:r>
            <a:r>
              <a:rPr lang="en-CA" sz="2200" b="1" dirty="0"/>
              <a:t>by systematic data and research</a:t>
            </a:r>
            <a:r>
              <a:rPr lang="en-CA" sz="2200" b="1" dirty="0" smtClean="0"/>
              <a:t>.</a:t>
            </a:r>
          </a:p>
          <a:p>
            <a:endParaRPr lang="en-CA" sz="2400" b="1" dirty="0"/>
          </a:p>
          <a:p>
            <a:r>
              <a:rPr lang="en-CA" sz="2400" b="1" dirty="0"/>
              <a:t>The interest arbitration process can be made more efficient, </a:t>
            </a:r>
            <a:endParaRPr lang="en-CA" sz="2400" b="1" dirty="0" smtClean="0"/>
          </a:p>
          <a:p>
            <a:r>
              <a:rPr lang="en-CA" sz="2400" b="1" dirty="0" smtClean="0"/>
              <a:t>and </a:t>
            </a:r>
            <a:r>
              <a:rPr lang="en-CA" sz="2400" b="1" dirty="0"/>
              <a:t>the outcomes can be better aligned with the broader public interest, </a:t>
            </a:r>
            <a:r>
              <a:rPr lang="en-CA" sz="2400" b="1" dirty="0" smtClean="0"/>
              <a:t>by </a:t>
            </a:r>
            <a:r>
              <a:rPr lang="en-CA" sz="2400" b="1" dirty="0"/>
              <a:t>implementing concurrently the following complementary systemic reforms across the BPS by:</a:t>
            </a:r>
          </a:p>
          <a:p>
            <a:endParaRPr lang="en-CA" sz="1200" b="1" dirty="0"/>
          </a:p>
          <a:p>
            <a:r>
              <a:rPr lang="en-CA" sz="2200" b="1" dirty="0" smtClean="0"/>
              <a:t>1. Requiring </a:t>
            </a:r>
            <a:r>
              <a:rPr lang="en-CA" sz="2200" b="1" dirty="0"/>
              <a:t>Objective Criteria.  </a:t>
            </a:r>
            <a:endParaRPr lang="en-CA" sz="2200" b="1" dirty="0" smtClean="0"/>
          </a:p>
          <a:p>
            <a:endParaRPr lang="en-CA" sz="1200" b="1" dirty="0"/>
          </a:p>
          <a:p>
            <a:r>
              <a:rPr lang="en-CA" sz="2200" b="1" dirty="0"/>
              <a:t>2. Enhancing Accountability.  </a:t>
            </a:r>
            <a:endParaRPr lang="en-CA" sz="2200" b="1" dirty="0" smtClean="0"/>
          </a:p>
          <a:p>
            <a:endParaRPr lang="en-CA" sz="1200" b="1" dirty="0"/>
          </a:p>
          <a:p>
            <a:r>
              <a:rPr lang="en-CA" sz="2200" b="1" dirty="0"/>
              <a:t>3. Ensuring Independence. </a:t>
            </a:r>
            <a:endParaRPr lang="en-CA" sz="2200" b="1" dirty="0" smtClean="0"/>
          </a:p>
          <a:p>
            <a:endParaRPr lang="en-CA" sz="1200" b="1" dirty="0" smtClean="0"/>
          </a:p>
          <a:p>
            <a:r>
              <a:rPr lang="en-CA" sz="2200" b="1" dirty="0" smtClean="0"/>
              <a:t>4</a:t>
            </a:r>
            <a:r>
              <a:rPr lang="en-CA" sz="2200" b="1" dirty="0"/>
              <a:t>. Creating and Maintaining Data Resources. </a:t>
            </a:r>
          </a:p>
        </p:txBody>
      </p:sp>
    </p:spTree>
    <p:extLst>
      <p:ext uri="{BB962C8B-B14F-4D97-AF65-F5344CB8AC3E}">
        <p14:creationId xmlns="" xmlns:p14="http://schemas.microsoft.com/office/powerpoint/2010/main" val="3610404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653</Words>
  <Application>Microsoft Office PowerPoint</Application>
  <PresentationFormat>On-screen Show (4:3)</PresentationFormat>
  <Paragraphs>170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Chaykowski</dc:creator>
  <cp:lastModifiedBy>nm62</cp:lastModifiedBy>
  <cp:revision>9</cp:revision>
  <dcterms:created xsi:type="dcterms:W3CDTF">2012-06-20T19:44:35Z</dcterms:created>
  <dcterms:modified xsi:type="dcterms:W3CDTF">2012-07-17T19:03:48Z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