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87" r:id="rId1"/>
  </p:sldMasterIdLst>
  <p:notesMasterIdLst>
    <p:notesMasterId r:id="rId26"/>
  </p:notesMasterIdLst>
  <p:handoutMasterIdLst>
    <p:handoutMasterId r:id="rId27"/>
  </p:handoutMasterIdLst>
  <p:sldIdLst>
    <p:sldId id="274" r:id="rId2"/>
    <p:sldId id="278" r:id="rId3"/>
    <p:sldId id="277" r:id="rId4"/>
    <p:sldId id="258" r:id="rId5"/>
    <p:sldId id="298" r:id="rId6"/>
    <p:sldId id="285" r:id="rId7"/>
    <p:sldId id="260" r:id="rId8"/>
    <p:sldId id="261" r:id="rId9"/>
    <p:sldId id="267" r:id="rId10"/>
    <p:sldId id="268" r:id="rId11"/>
    <p:sldId id="275" r:id="rId12"/>
    <p:sldId id="263" r:id="rId13"/>
    <p:sldId id="269" r:id="rId14"/>
    <p:sldId id="270" r:id="rId15"/>
    <p:sldId id="288" r:id="rId16"/>
    <p:sldId id="282" r:id="rId17"/>
    <p:sldId id="262" r:id="rId18"/>
    <p:sldId id="271" r:id="rId19"/>
    <p:sldId id="272" r:id="rId20"/>
    <p:sldId id="289" r:id="rId21"/>
    <p:sldId id="290" r:id="rId22"/>
    <p:sldId id="291" r:id="rId23"/>
    <p:sldId id="292" r:id="rId24"/>
    <p:sldId id="293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556" y="-10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2F60B5-3DCB-46F2-8B17-E4B3F06ED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27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A65DBB9-1AC0-42C1-9A77-B65442C30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4793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8A54CF-178C-426B-B44B-D6E7717C3E2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0375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1315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57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997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6420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8397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077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012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532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8453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548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4188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855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1738" y="6873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64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895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446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DBB9-1AC0-42C1-9A77-B65442C30B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573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477A7-1276-435F-BD4A-F4D785154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238E7-437F-4CBA-ACD7-A605DA2AFF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0EA94-0E9C-42A8-8265-ABF2C5A6B3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55C67-F171-4B5F-9F96-DC2048BBA8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85557-BE4A-45B2-AA0F-D97320A7A5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9B382-37C0-4D5A-8C89-C8AAD9B91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1A40D-283C-421A-89DD-000D13398C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DC799-8A7F-463A-932E-7936C0580F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868FF-3ECD-4BAF-9848-39FC3BE24B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EEEF1-A824-4FEF-B3C6-7E51A798D3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DBB07-2860-45B8-83BD-DC713DF5F2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82FB44-7C57-45EE-A815-8E4ABE566F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atin typeface="Berlin Sans FB Demi" pitchFamily="34" charset="0"/>
              </a:rPr>
              <a:t>REGULATING STRIKES IN (MORE OR LESS)</a:t>
            </a:r>
            <a:br>
              <a:rPr lang="en-US" sz="3200" b="1" dirty="0" smtClean="0">
                <a:latin typeface="Berlin Sans FB Demi" pitchFamily="34" charset="0"/>
              </a:rPr>
            </a:br>
            <a:r>
              <a:rPr lang="en-US" sz="3200" b="1" dirty="0" smtClean="0">
                <a:latin typeface="Berlin Sans FB Demi" pitchFamily="34" charset="0"/>
              </a:rPr>
              <a:t> ESSENTIAL SERVICES AFTER THE </a:t>
            </a:r>
            <a:br>
              <a:rPr lang="en-US" sz="3200" b="1" dirty="0" smtClean="0">
                <a:latin typeface="Berlin Sans FB Demi" pitchFamily="34" charset="0"/>
              </a:rPr>
            </a:br>
            <a:r>
              <a:rPr lang="en-US" sz="3200" b="1" dirty="0" smtClean="0">
                <a:latin typeface="Berlin Sans FB Demi" pitchFamily="34" charset="0"/>
              </a:rPr>
              <a:t>“COLLECTIVE BARGAINING TRILOGY”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464496"/>
          </a:xfrm>
        </p:spPr>
        <p:txBody>
          <a:bodyPr/>
          <a:lstStyle/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r>
              <a:rPr lang="en-US" sz="2000" dirty="0" smtClean="0"/>
              <a:t>Bernie </a:t>
            </a:r>
            <a:r>
              <a:rPr lang="en-US" sz="2000" dirty="0" err="1" smtClean="0"/>
              <a:t>Adell</a:t>
            </a:r>
            <a:r>
              <a:rPr lang="en-US" sz="2000" dirty="0" smtClean="0"/>
              <a:t>, Faculty of Law, Queen’s University</a:t>
            </a:r>
          </a:p>
          <a:p>
            <a:pPr algn="ctr">
              <a:buFontTx/>
              <a:buNone/>
            </a:pPr>
            <a:r>
              <a:rPr lang="en-US" sz="1600" dirty="0" smtClean="0"/>
              <a:t>bernard.adell@queensu.ca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87"/>
          <a:stretch>
            <a:fillRect/>
          </a:stretch>
        </p:blipFill>
        <p:spPr bwMode="auto">
          <a:xfrm>
            <a:off x="2195736" y="2132856"/>
            <a:ext cx="4824635" cy="32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0650" y="20638"/>
            <a:ext cx="8896350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4000" b="1" dirty="0">
              <a:solidFill>
                <a:srgbClr val="000000"/>
              </a:solidFill>
            </a:endParaRPr>
          </a:p>
          <a:p>
            <a:pPr algn="ctr"/>
            <a:r>
              <a:rPr lang="en-US" sz="4000" b="1" dirty="0">
                <a:solidFill>
                  <a:srgbClr val="000000"/>
                </a:solidFill>
                <a:latin typeface="Britannic Bold" pitchFamily="34" charset="0"/>
              </a:rPr>
              <a:t>UNFETTERED STRIKE MODEL:  DISADVANTAGES</a:t>
            </a:r>
            <a:endParaRPr lang="en-US" sz="4000" dirty="0">
              <a:solidFill>
                <a:srgbClr val="000000"/>
              </a:solidFill>
              <a:latin typeface="Britannic Bold" pitchFamily="34" charset="0"/>
            </a:endParaRPr>
          </a:p>
          <a:p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Unions have the power to decide unilaterally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what services to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maintain – and don’t always use it responsibly.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In “high-impatience” sectors, the unfettered strike model often morphs into a fourth model… 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ctr"/>
            <a:r>
              <a:rPr lang="en-CA" b="1" dirty="0" smtClean="0">
                <a:latin typeface="Britannic Bold" pitchFamily="34" charset="0"/>
              </a:rPr>
              <a:t>THE "INSTANT BACK-TO-WORK" MODEL</a:t>
            </a:r>
          </a:p>
        </p:txBody>
      </p:sp>
      <p:pic>
        <p:nvPicPr>
          <p:cNvPr id="20483" name="Content Placeholder 4" descr="WitchesBrewcopy.jpg Witches Brew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1104781" y="2034223"/>
            <a:ext cx="2743438" cy="365791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844824"/>
            <a:ext cx="3312368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Toronto Public Transit </a:t>
            </a: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Service Resumption Act,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2008 . . .</a:t>
            </a:r>
            <a:endParaRPr lang="en-CA" sz="2000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 . . .   The </a:t>
            </a:r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continuation of these disputes and the resulting disruption of transit services give rise to serious public safety, environmental, health, and economic consequences for residents of the City of Toronto. </a:t>
            </a:r>
            <a:r>
              <a:rPr lang="en-GB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…… </a:t>
            </a:r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Having regard to these serious concerns and the clear deadlock in negotiations, the public interest requires an exceptional and temporary </a:t>
            </a:r>
            <a:r>
              <a:rPr lang="en-GB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solution to </a:t>
            </a:r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address the matters in </a:t>
            </a:r>
            <a:r>
              <a:rPr lang="en-GB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dispute . . 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Therefore</a:t>
            </a:r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, Her Majesty, by and with the advice and consent of the Legislative Assembly of the Province of Ontario, enacts as </a:t>
            </a:r>
            <a:r>
              <a:rPr lang="en-GB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follows . . . .</a:t>
            </a:r>
            <a:endParaRPr lang="en-CA" sz="1400" dirty="0">
              <a:solidFill>
                <a:schemeClr val="accent2">
                  <a:lumMod val="60000"/>
                  <a:lumOff val="40000"/>
                </a:schemeClr>
              </a:solidFill>
              <a:latin typeface="Harlow Solid Italic" pitchFamily="8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7638" y="692696"/>
            <a:ext cx="8880475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381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000000"/>
                </a:solidFill>
                <a:latin typeface="Britannic Bold" pitchFamily="34" charset="0"/>
              </a:rPr>
              <a:t>2.  DESIGNATION </a:t>
            </a:r>
            <a:r>
              <a:rPr lang="en-US" sz="4800" b="1" dirty="0">
                <a:solidFill>
                  <a:srgbClr val="000000"/>
                </a:solidFill>
                <a:latin typeface="Britannic Bold" pitchFamily="34" charset="0"/>
              </a:rPr>
              <a:t>MODEL</a:t>
            </a:r>
            <a:endParaRPr lang="en-US" sz="2400" b="1" dirty="0">
              <a:solidFill>
                <a:srgbClr val="000000"/>
              </a:solidFill>
              <a:latin typeface="Britannic Bold" pitchFamily="34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Britannic Bold" pitchFamily="34" charset="0"/>
              </a:rPr>
              <a:t>(or CONTROLLED STRIKE MODEL</a:t>
            </a:r>
            <a:r>
              <a:rPr lang="en-US" sz="2400" dirty="0">
                <a:solidFill>
                  <a:srgbClr val="000000"/>
                </a:solidFill>
                <a:latin typeface="Britannic Bold" pitchFamily="34" charset="0"/>
              </a:rPr>
              <a:t>)</a:t>
            </a:r>
          </a:p>
          <a:p>
            <a:endParaRPr 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Combines power-based and principle-based elements (work stoppages, adjudication of designations).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Has steadily become more popular across Canada.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	-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Used in all sectors in BC and under Canada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Labour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Code</a:t>
            </a:r>
          </a:p>
          <a:p>
            <a:pPr lvl="1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Used in parts of public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and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parapublic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sectors in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Ontario, Quebec, NB, NL, MB.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0650" y="93663"/>
            <a:ext cx="889635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4000" b="1" dirty="0">
              <a:solidFill>
                <a:srgbClr val="000000"/>
              </a:solidFill>
            </a:endParaRPr>
          </a:p>
          <a:p>
            <a:pPr algn="ctr"/>
            <a:r>
              <a:rPr lang="en-US" sz="4000" b="1" dirty="0">
                <a:solidFill>
                  <a:srgbClr val="000000"/>
                </a:solidFill>
                <a:latin typeface="Britannic Bold" pitchFamily="34" charset="0"/>
              </a:rPr>
              <a:t>DESIGNATION MODEL:  ADVANTAGES</a:t>
            </a:r>
            <a:endParaRPr lang="en-US" sz="4000" dirty="0">
              <a:solidFill>
                <a:srgbClr val="000000"/>
              </a:solidFill>
              <a:latin typeface="Britannic Bold" pitchFamily="34" charset="0"/>
            </a:endParaRPr>
          </a:p>
          <a:p>
            <a:pPr algn="ctr"/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Generally (but not always) adequate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maintenance of essential services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514350" indent="-514350"/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Fairly high likelihood of negotiated settlements.</a:t>
            </a:r>
          </a:p>
          <a:p>
            <a:pPr marL="514350" indent="-514350"/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  Sort of middle-of-the road (stereotypically Canadian). </a:t>
            </a:r>
          </a:p>
          <a:p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7625" y="-49213"/>
            <a:ext cx="8912225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4000" b="1" dirty="0">
                <a:solidFill>
                  <a:srgbClr val="000000"/>
                </a:solidFill>
                <a:latin typeface="Britannic Bold" pitchFamily="34" charset="0"/>
              </a:rPr>
              <a:t>DESIGNATION MODEL: DISADVANTAGES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Designation process is cumbersome– but seems to work more smoothly in later rounds.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Unions see it as inevitably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reducing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their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bargaining power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– may be tempted to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use disruptive tactics while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performing essential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services.</a:t>
            </a:r>
          </a:p>
          <a:p>
            <a:pPr lvl="1"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As with the unfettered strike model -- increased public impatience with strikes means it sometimes morphs into the I</a:t>
            </a:r>
            <a:r>
              <a:rPr lang="en-CA" sz="2800" b="1" dirty="0" err="1" smtClean="0">
                <a:latin typeface="Times New Roman" pitchFamily="18" charset="0"/>
                <a:cs typeface="Times New Roman" pitchFamily="18" charset="0"/>
              </a:rPr>
              <a:t>nstant</a:t>
            </a:r>
            <a:r>
              <a:rPr lang="en-CA" sz="2800" b="1" dirty="0" smtClean="0">
                <a:latin typeface="Times New Roman" pitchFamily="18" charset="0"/>
                <a:cs typeface="Times New Roman" pitchFamily="18" charset="0"/>
              </a:rPr>
              <a:t>-Back-to-Work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model  . . .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24847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Britannic Bold" pitchFamily="34" charset="0"/>
              </a:rPr>
              <a:t>Or now, under the </a:t>
            </a:r>
            <a:br>
              <a:rPr lang="en-US" dirty="0" smtClean="0">
                <a:solidFill>
                  <a:srgbClr val="000000"/>
                </a:solidFill>
                <a:latin typeface="Britannic Bold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Britannic Bold" pitchFamily="34" charset="0"/>
              </a:rPr>
              <a:t>Canada </a:t>
            </a:r>
            <a:r>
              <a:rPr lang="en-US" dirty="0" err="1" smtClean="0">
                <a:solidFill>
                  <a:srgbClr val="000000"/>
                </a:solidFill>
                <a:latin typeface="Britannic Bold" pitchFamily="34" charset="0"/>
              </a:rPr>
              <a:t>Labour</a:t>
            </a:r>
            <a:r>
              <a:rPr lang="en-US" dirty="0" smtClean="0">
                <a:solidFill>
                  <a:srgbClr val="000000"/>
                </a:solidFill>
                <a:latin typeface="Britannic Bold" pitchFamily="34" charset="0"/>
              </a:rPr>
              <a:t> Code, into something even more frantic </a:t>
            </a:r>
            <a:r>
              <a:rPr lang="en-US" b="1" dirty="0" smtClean="0">
                <a:solidFill>
                  <a:srgbClr val="000000"/>
                </a:solidFill>
                <a:latin typeface="Britannic Bold" pitchFamily="34" charset="0"/>
              </a:rPr>
              <a:t>- </a:t>
            </a:r>
            <a:br>
              <a:rPr lang="en-US" b="1" dirty="0" smtClean="0">
                <a:solidFill>
                  <a:srgbClr val="000000"/>
                </a:solidFill>
                <a:latin typeface="Britannic Bold" pitchFamily="34" charset="0"/>
              </a:rPr>
            </a:br>
            <a:endParaRPr lang="en-CA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486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CA" sz="5400" b="1" dirty="0" smtClean="0">
                <a:latin typeface="Britannic Bold" pitchFamily="34" charset="0"/>
              </a:rPr>
              <a:t>THE </a:t>
            </a:r>
            <a:r>
              <a:rPr lang="en-CA" sz="6000" b="1" dirty="0" err="1" smtClean="0">
                <a:latin typeface="Britannic Bold" pitchFamily="34" charset="0"/>
              </a:rPr>
              <a:t>WHACKAMOLE</a:t>
            </a:r>
            <a:r>
              <a:rPr lang="en-CA" sz="5400" b="1" dirty="0" smtClean="0">
                <a:latin typeface="Britannic Bold" pitchFamily="34" charset="0"/>
              </a:rPr>
              <a:t> MODEL</a:t>
            </a:r>
            <a:endParaRPr lang="en-CA" sz="5400" b="1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/>
              <a:t> </a:t>
            </a:r>
            <a:r>
              <a:rPr lang="en-CA" dirty="0" smtClean="0"/>
              <a:t>      </a:t>
            </a:r>
            <a:endParaRPr lang="en-CA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76056" y="2204864"/>
            <a:ext cx="3610744" cy="3921299"/>
          </a:xfrm>
        </p:spPr>
        <p:txBody>
          <a:bodyPr/>
          <a:lstStyle/>
          <a:p>
            <a:r>
              <a:rPr lang="en-CA" sz="3200" b="1" dirty="0" smtClean="0"/>
              <a:t>C</a:t>
            </a:r>
            <a:r>
              <a:rPr lang="en-CA" sz="3200" b="1" i="1" dirty="0" smtClean="0"/>
              <a:t>anada Post </a:t>
            </a:r>
          </a:p>
          <a:p>
            <a:r>
              <a:rPr lang="en-CA" sz="3200" b="1" i="1" dirty="0" smtClean="0"/>
              <a:t> Air Canada</a:t>
            </a:r>
          </a:p>
          <a:p>
            <a:r>
              <a:rPr lang="en-CA" sz="3200" b="1" i="1" dirty="0" smtClean="0"/>
              <a:t>CP Rail . . .</a:t>
            </a:r>
            <a:endParaRPr lang="en-CA" sz="3200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21"/>
          <a:stretch/>
        </p:blipFill>
        <p:spPr bwMode="auto">
          <a:xfrm>
            <a:off x="611560" y="2132856"/>
            <a:ext cx="3856634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74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0650" y="548680"/>
            <a:ext cx="889635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381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5400" b="1" dirty="0" smtClean="0">
                <a:solidFill>
                  <a:srgbClr val="000000"/>
                </a:solidFill>
              </a:rPr>
              <a:t> </a:t>
            </a:r>
            <a:r>
              <a:rPr lang="en-US" sz="5400" b="1" dirty="0" smtClean="0">
                <a:solidFill>
                  <a:srgbClr val="000000"/>
                </a:solidFill>
                <a:latin typeface="Britannic Bold" pitchFamily="34" charset="0"/>
              </a:rPr>
              <a:t>3.  NO-STRIKE </a:t>
            </a:r>
            <a:r>
              <a:rPr lang="en-US" sz="5400" b="1" dirty="0">
                <a:solidFill>
                  <a:srgbClr val="000000"/>
                </a:solidFill>
                <a:latin typeface="Britannic Bold" pitchFamily="34" charset="0"/>
              </a:rPr>
              <a:t>MODEL</a:t>
            </a:r>
            <a:endParaRPr lang="en-US" sz="5400" dirty="0">
              <a:solidFill>
                <a:srgbClr val="000000"/>
              </a:solidFill>
              <a:latin typeface="Britannic Bold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Prohibits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strikes, and purports to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provide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a principled way to settle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collective bargaining disputes.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Alberta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is the heartland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for this model -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hospitals, civil service</a:t>
            </a:r>
          </a:p>
          <a:p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Poster child for the no-strike model: the Ontario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hospitals (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HLDAA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3513" y="244475"/>
            <a:ext cx="88646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1" dirty="0">
                <a:solidFill>
                  <a:srgbClr val="000000"/>
                </a:solidFill>
                <a:latin typeface="Britannic Bold" pitchFamily="34" charset="0"/>
              </a:rPr>
              <a:t>NO-STRIKE MODEL:  ADVANTAGES</a:t>
            </a:r>
            <a:endParaRPr lang="en-US" sz="4400" dirty="0">
              <a:solidFill>
                <a:srgbClr val="000000"/>
              </a:solidFill>
              <a:latin typeface="Britannic Bold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Best protection for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essential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services,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the law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is respected (which it usually is in most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Canadian jurisdictions).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No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cumbersome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designation procedure.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Arbitrators have been adept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at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sidestepping government interference. 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  No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pretence of an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(illusory)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right to strike in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high-impatience sectors – avoids Instant-Back-to-Work and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Whackamole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models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1763" y="98425"/>
            <a:ext cx="889635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381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4400" b="1" dirty="0">
              <a:solidFill>
                <a:srgbClr val="000000"/>
              </a:solidFill>
            </a:endParaRP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Britannic Bold" pitchFamily="34" charset="0"/>
              </a:rPr>
              <a:t>NO-STRIKE MODEL: DISADVANTAGES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Arbitrators are “conservative” – they can’t afford to alienate either side.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Governments can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try to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rig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the arbitration process,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to save money or facilitate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restructuring.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“Chilling effect”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on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bargaining may mean too many issues are passed on to the arbitrator.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Arbitrators continually struggle with the “market replication” vs. “fairness” dilemma.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Defiance may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involve a clear affront to the rule of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law.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Conflict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may surface in other forms, including grievances.</a:t>
            </a: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05069"/>
            <a:ext cx="3168352" cy="44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0" y="5516563"/>
            <a:ext cx="8748713" cy="80486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latin typeface="Times New Roman" pitchFamily="18" charset="0"/>
              </a:rPr>
              <a:t>by Bernie </a:t>
            </a:r>
            <a:r>
              <a:rPr lang="en-US" sz="2000" dirty="0" err="1">
                <a:latin typeface="Times New Roman" pitchFamily="18" charset="0"/>
              </a:rPr>
              <a:t>Adell</a:t>
            </a:r>
            <a:r>
              <a:rPr lang="en-US" sz="2000" dirty="0">
                <a:latin typeface="Times New Roman" pitchFamily="18" charset="0"/>
              </a:rPr>
              <a:t>, Michel Grant and Allen </a:t>
            </a:r>
            <a:r>
              <a:rPr lang="en-US" sz="2000" dirty="0" err="1">
                <a:latin typeface="Times New Roman" pitchFamily="18" charset="0"/>
              </a:rPr>
              <a:t>Ponak</a:t>
            </a:r>
            <a:r>
              <a:rPr lang="en-US" sz="2000" dirty="0">
                <a:latin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latin typeface="Times New Roman" pitchFamily="18" charset="0"/>
              </a:rPr>
              <a:t>Queen’s IRC Press, 2001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2994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>
                <a:latin typeface="Britannic Bold" pitchFamily="34" charset="0"/>
              </a:rPr>
              <a:t>Part 2: </a:t>
            </a:r>
            <a:r>
              <a:rPr lang="en-CA" b="1" dirty="0" smtClean="0">
                <a:latin typeface="Britannic Bold" pitchFamily="34" charset="0"/>
              </a:rPr>
              <a:t>The lawyer's </a:t>
            </a:r>
            <a:r>
              <a:rPr lang="en-CA" b="1" dirty="0">
                <a:latin typeface="Britannic Bold" pitchFamily="34" charset="0"/>
              </a:rPr>
              <a:t>question </a:t>
            </a:r>
            <a:r>
              <a:rPr lang="en-CA" sz="4000" b="1" dirty="0" smtClean="0">
                <a:latin typeface="Britannic Bold" pitchFamily="34" charset="0"/>
              </a:rPr>
              <a:t>--</a:t>
            </a:r>
            <a:r>
              <a:rPr lang="en-CA" sz="4000" dirty="0" smtClean="0">
                <a:latin typeface="Britannic Bold" pitchFamily="34" charset="0"/>
              </a:rPr>
              <a:t>–</a:t>
            </a:r>
            <a:endParaRPr lang="en-CA" sz="4000" dirty="0">
              <a:latin typeface="Britannic Bol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latin typeface="Britannic Bold" pitchFamily="34" charset="0"/>
              </a:rPr>
              <a:t>W</a:t>
            </a:r>
            <a:r>
              <a:rPr lang="en-CA" dirty="0" smtClean="0">
                <a:latin typeface="Britannic Bold" pitchFamily="34" charset="0"/>
              </a:rPr>
              <a:t>hat </a:t>
            </a:r>
            <a:r>
              <a:rPr lang="en-CA" dirty="0">
                <a:latin typeface="Britannic Bold" pitchFamily="34" charset="0"/>
              </a:rPr>
              <a:t>are the </a:t>
            </a:r>
            <a:r>
              <a:rPr lang="en-CA" dirty="0" smtClean="0">
                <a:latin typeface="Britannic Bold" pitchFamily="34" charset="0"/>
              </a:rPr>
              <a:t>constitutional </a:t>
            </a:r>
            <a:r>
              <a:rPr lang="en-CA" dirty="0">
                <a:latin typeface="Britannic Bold" pitchFamily="34" charset="0"/>
              </a:rPr>
              <a:t>constraints on doing </a:t>
            </a:r>
            <a:r>
              <a:rPr lang="en-CA" dirty="0" smtClean="0">
                <a:latin typeface="Britannic Bold" pitchFamily="34" charset="0"/>
              </a:rPr>
              <a:t>what might be </a:t>
            </a:r>
            <a:r>
              <a:rPr lang="en-CA" dirty="0">
                <a:latin typeface="Britannic Bold" pitchFamily="34" charset="0"/>
              </a:rPr>
              <a:t>best in policy terms? </a:t>
            </a:r>
            <a:endParaRPr lang="en-CA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30"/>
          <a:stretch/>
        </p:blipFill>
        <p:spPr bwMode="auto">
          <a:xfrm>
            <a:off x="2987824" y="2564904"/>
            <a:ext cx="3254910" cy="378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28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Britannic Bold" pitchFamily="34" charset="0"/>
              </a:rPr>
              <a:t>The “collective bargaining trilogy”</a:t>
            </a:r>
            <a:r>
              <a:rPr lang="en-CA" sz="4000" dirty="0" smtClean="0">
                <a:latin typeface="Britannic Bold" pitchFamily="34" charset="0"/>
              </a:rPr>
              <a:t> 2001-2007-2011</a:t>
            </a:r>
            <a:endParaRPr lang="en-CA" sz="3600" i="1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65104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 </a:t>
            </a:r>
            <a:r>
              <a:rPr lang="en-CA" sz="2800" dirty="0"/>
              <a:t>month after our book came out </a:t>
            </a:r>
            <a:r>
              <a:rPr lang="en-CA" sz="2800" dirty="0" smtClean="0"/>
              <a:t>– we suddenly got a constitutional right to collective bargaining (sort of) in </a:t>
            </a:r>
            <a:r>
              <a:rPr lang="en-CA" sz="2800" b="1" i="1" dirty="0" smtClean="0"/>
              <a:t>Dunmore</a:t>
            </a:r>
            <a:r>
              <a:rPr lang="en-CA" sz="2800" i="1" dirty="0" smtClean="0"/>
              <a:t> – </a:t>
            </a:r>
            <a:r>
              <a:rPr lang="en-CA" sz="2800" dirty="0" smtClean="0"/>
              <a:t>followed (sort of) by </a:t>
            </a:r>
            <a:r>
              <a:rPr lang="en-CA" sz="2800" b="1" i="1" dirty="0" smtClean="0"/>
              <a:t>BC Health</a:t>
            </a:r>
            <a:r>
              <a:rPr lang="en-CA" sz="2800" i="1" dirty="0" smtClean="0"/>
              <a:t> </a:t>
            </a:r>
            <a:r>
              <a:rPr lang="en-CA" sz="2800" dirty="0" smtClean="0"/>
              <a:t>and </a:t>
            </a:r>
            <a:r>
              <a:rPr lang="en-CA" sz="2800" b="1" i="1" dirty="0" smtClean="0"/>
              <a:t>Fraser</a:t>
            </a:r>
            <a:r>
              <a:rPr lang="en-CA" sz="2800" dirty="0"/>
              <a:t> </a:t>
            </a:r>
            <a:r>
              <a:rPr lang="en-CA" sz="2800" dirty="0" smtClean="0"/>
              <a:t>– the "</a:t>
            </a:r>
            <a:r>
              <a:rPr lang="en-CA" sz="2800" i="1" dirty="0" smtClean="0"/>
              <a:t>collective bargaining trilogy</a:t>
            </a:r>
            <a:r>
              <a:rPr lang="en-CA" sz="2800" dirty="0" smtClean="0"/>
              <a:t>."</a:t>
            </a:r>
            <a:endParaRPr lang="en-CA" sz="2800" dirty="0"/>
          </a:p>
          <a:p>
            <a:r>
              <a:rPr lang="en-CA" sz="2800" dirty="0" smtClean="0"/>
              <a:t>None of the models discussed above was tested in the </a:t>
            </a:r>
            <a:r>
              <a:rPr lang="en-CA" sz="2800" i="1" dirty="0" smtClean="0"/>
              <a:t>trilogy. </a:t>
            </a:r>
            <a:r>
              <a:rPr lang="en-CA" sz="2800" dirty="0" smtClean="0"/>
              <a:t>In all three cases, the </a:t>
            </a:r>
            <a:r>
              <a:rPr lang="en-CA" sz="2800" dirty="0" err="1" smtClean="0"/>
              <a:t>SCC</a:t>
            </a:r>
            <a:r>
              <a:rPr lang="en-CA" sz="2800" dirty="0" smtClean="0"/>
              <a:t> said it wasn't asked to decide whether there’s a constitutional right to strike. </a:t>
            </a:r>
            <a:endParaRPr lang="en-CA" sz="2800" dirty="0"/>
          </a:p>
          <a:p>
            <a:r>
              <a:rPr lang="en-CA" sz="2800" dirty="0" smtClean="0"/>
              <a:t>Among academics, there’s a virtual consensus that the Court will find such a right.</a:t>
            </a:r>
            <a:endParaRPr lang="en-CA" sz="2800" dirty="0"/>
          </a:p>
        </p:txBody>
      </p:sp>
    </p:spTree>
    <p:extLst>
      <p:ext uri="{BB962C8B-B14F-4D97-AF65-F5344CB8AC3E}">
        <p14:creationId xmlns="" xmlns:p14="http://schemas.microsoft.com/office/powerpoint/2010/main" val="357408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Britannic Bold" pitchFamily="34" charset="0"/>
              </a:rPr>
              <a:t>But will the heavy lifting be done  under s.2(d) or under s.1?</a:t>
            </a:r>
            <a:endParaRPr lang="en-CA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400" dirty="0" smtClean="0"/>
              <a:t>Will a restriction on strikes have to </a:t>
            </a:r>
            <a:r>
              <a:rPr lang="en-CA" sz="2400" i="1" dirty="0" smtClean="0"/>
              <a:t>substantially </a:t>
            </a:r>
            <a:r>
              <a:rPr lang="en-CA" sz="2400" dirty="0" smtClean="0"/>
              <a:t>impair the right to strike in order to breach freedom of association under section 2(d)? [The “keep it in s. 2(d)” approach]</a:t>
            </a:r>
          </a:p>
          <a:p>
            <a:pPr lvl="1"/>
            <a:r>
              <a:rPr lang="en-CA" sz="1800" dirty="0" smtClean="0"/>
              <a:t>This would mean that the </a:t>
            </a:r>
            <a:r>
              <a:rPr lang="en-CA" sz="1800" b="1" dirty="0" smtClean="0"/>
              <a:t>complainants</a:t>
            </a:r>
            <a:r>
              <a:rPr lang="en-CA" sz="1800" dirty="0" smtClean="0"/>
              <a:t> will have the onus of proving substantial impairment.</a:t>
            </a:r>
          </a:p>
          <a:p>
            <a:r>
              <a:rPr lang="en-CA" sz="2400" dirty="0" smtClean="0"/>
              <a:t>Or will </a:t>
            </a:r>
            <a:r>
              <a:rPr lang="en-CA" sz="2400" b="1" dirty="0" smtClean="0"/>
              <a:t>any</a:t>
            </a:r>
            <a:r>
              <a:rPr lang="en-CA" sz="2400" dirty="0" smtClean="0"/>
              <a:t> </a:t>
            </a:r>
            <a:r>
              <a:rPr lang="en-CA" sz="2400" dirty="0"/>
              <a:t>restriction on strikes </a:t>
            </a:r>
            <a:r>
              <a:rPr lang="en-CA" sz="2400" dirty="0" smtClean="0"/>
              <a:t>be </a:t>
            </a:r>
            <a:r>
              <a:rPr lang="en-CA" sz="2400" dirty="0"/>
              <a:t>held to be a breach of s.2(d</a:t>
            </a:r>
            <a:r>
              <a:rPr lang="en-CA" sz="2400" dirty="0" smtClean="0"/>
              <a:t>), </a:t>
            </a:r>
            <a:r>
              <a:rPr lang="en-CA" sz="2400" dirty="0"/>
              <a:t>and </a:t>
            </a:r>
            <a:r>
              <a:rPr lang="en-CA" sz="2400" dirty="0" smtClean="0"/>
              <a:t>need </a:t>
            </a:r>
            <a:r>
              <a:rPr lang="en-CA" sz="2400" dirty="0"/>
              <a:t>to be justified under </a:t>
            </a:r>
            <a:r>
              <a:rPr lang="en-CA" sz="2400" dirty="0" smtClean="0"/>
              <a:t>s.1? [The "everything to s. 1" approach]</a:t>
            </a:r>
          </a:p>
          <a:p>
            <a:pPr lvl="1"/>
            <a:r>
              <a:rPr lang="en-CA" sz="1800" dirty="0" smtClean="0"/>
              <a:t>This would mean that the </a:t>
            </a:r>
            <a:r>
              <a:rPr lang="en-CA" sz="1800" b="1" dirty="0" err="1" smtClean="0"/>
              <a:t>gov’t</a:t>
            </a:r>
            <a:r>
              <a:rPr lang="en-CA" sz="1800" dirty="0" smtClean="0"/>
              <a:t> will have the onus of proving  justification under the </a:t>
            </a:r>
            <a:r>
              <a:rPr lang="en-CA" sz="1800" i="1" dirty="0" smtClean="0"/>
              <a:t>Oakes </a:t>
            </a:r>
            <a:r>
              <a:rPr lang="en-CA" sz="1800" dirty="0" smtClean="0"/>
              <a:t>test.</a:t>
            </a:r>
            <a:endParaRPr lang="en-CA" sz="1800" dirty="0"/>
          </a:p>
          <a:p>
            <a:r>
              <a:rPr lang="en-CA" sz="2400" dirty="0" smtClean="0"/>
              <a:t>Academics are split on this question. </a:t>
            </a:r>
          </a:p>
          <a:p>
            <a:pPr lvl="1"/>
            <a:r>
              <a:rPr lang="en-CA" sz="1800" dirty="0" smtClean="0"/>
              <a:t>For example, Brian </a:t>
            </a:r>
            <a:r>
              <a:rPr lang="en-CA" sz="1800" dirty="0" err="1" smtClean="0"/>
              <a:t>Etherington</a:t>
            </a:r>
            <a:r>
              <a:rPr lang="en-CA" sz="1800" dirty="0" smtClean="0"/>
              <a:t> and Kevin Banks argue for the first approach; Jamie Cameron and Brian </a:t>
            </a:r>
            <a:r>
              <a:rPr lang="en-CA" sz="1800" dirty="0" err="1" smtClean="0"/>
              <a:t>Langille</a:t>
            </a:r>
            <a:r>
              <a:rPr lang="en-CA" sz="1800" dirty="0" smtClean="0"/>
              <a:t> argue for </a:t>
            </a:r>
            <a:r>
              <a:rPr lang="en-CA" sz="1800" dirty="0"/>
              <a:t>the </a:t>
            </a:r>
            <a:r>
              <a:rPr lang="en-CA" sz="1800" dirty="0" smtClean="0"/>
              <a:t>second.</a:t>
            </a:r>
            <a:endParaRPr lang="en-CA" sz="1800" dirty="0"/>
          </a:p>
        </p:txBody>
      </p:sp>
    </p:spTree>
    <p:extLst>
      <p:ext uri="{BB962C8B-B14F-4D97-AF65-F5344CB8AC3E}">
        <p14:creationId xmlns="" xmlns:p14="http://schemas.microsoft.com/office/powerpoint/2010/main" val="1749512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i="1" dirty="0" smtClean="0">
                <a:latin typeface="Britannic Bold" pitchFamily="34" charset="0"/>
              </a:rPr>
              <a:t>Saskatchewan Federation of Labour </a:t>
            </a:r>
            <a:r>
              <a:rPr lang="en-CA" dirty="0" smtClean="0">
                <a:latin typeface="Britannic Bold" pitchFamily="34" charset="0"/>
              </a:rPr>
              <a:t>case – </a:t>
            </a:r>
            <a:r>
              <a:rPr lang="en-CA" sz="4000" dirty="0" smtClean="0">
                <a:latin typeface="Britannic Bold" pitchFamily="34" charset="0"/>
              </a:rPr>
              <a:t>Justice Ball – Feb. 2012</a:t>
            </a:r>
            <a:endParaRPr lang="en-CA" sz="40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b="1" dirty="0" smtClean="0"/>
              <a:t>So far, this is the only post</a:t>
            </a:r>
            <a:r>
              <a:rPr lang="en-CA" sz="2800" b="1" i="1" dirty="0" smtClean="0"/>
              <a:t>-Fraser</a:t>
            </a:r>
            <a:r>
              <a:rPr lang="en-CA" sz="2800" b="1" dirty="0" smtClean="0"/>
              <a:t> decision on </a:t>
            </a:r>
            <a:r>
              <a:rPr lang="en-CA" sz="2800" b="1" dirty="0"/>
              <a:t>whether there is a protected </a:t>
            </a:r>
            <a:r>
              <a:rPr lang="en-CA" sz="2800" b="1" dirty="0" smtClean="0"/>
              <a:t>right </a:t>
            </a:r>
            <a:r>
              <a:rPr lang="en-CA" sz="2800" b="1" dirty="0"/>
              <a:t>to </a:t>
            </a:r>
            <a:r>
              <a:rPr lang="en-CA" sz="2800" b="1" dirty="0" smtClean="0"/>
              <a:t>strike – it says yes.</a:t>
            </a:r>
            <a:endParaRPr lang="en-CA" sz="2800" b="1" i="1" dirty="0" smtClean="0"/>
          </a:p>
          <a:p>
            <a:r>
              <a:rPr lang="en-CA" sz="2800" b="1" dirty="0" smtClean="0"/>
              <a:t>Deals </a:t>
            </a:r>
            <a:r>
              <a:rPr lang="en-CA" sz="2800" b="1" dirty="0"/>
              <a:t>with a very bowdlerized form of the designation model, which </a:t>
            </a:r>
            <a:r>
              <a:rPr lang="en-CA" sz="2800" b="1" dirty="0" smtClean="0"/>
              <a:t>gives employers ultimate power to designate essential services unilaterally.</a:t>
            </a:r>
            <a:endParaRPr lang="en-CA" sz="2800" b="1" dirty="0"/>
          </a:p>
          <a:p>
            <a:r>
              <a:rPr lang="en-CA" sz="2800" b="1" dirty="0"/>
              <a:t>Ball J. takes the "everything to s. 1" </a:t>
            </a:r>
            <a:r>
              <a:rPr lang="en-CA" sz="2800" b="1" dirty="0" smtClean="0"/>
              <a:t>approach.</a:t>
            </a:r>
          </a:p>
          <a:p>
            <a:r>
              <a:rPr lang="en-CA" sz="2800" b="1" dirty="0" smtClean="0"/>
              <a:t>But he explicitly </a:t>
            </a:r>
            <a:r>
              <a:rPr lang="en-CA" sz="2800" b="1" dirty="0"/>
              <a:t>leaves a lot of room for finding </a:t>
            </a:r>
            <a:r>
              <a:rPr lang="en-CA" sz="2800" b="1" dirty="0" smtClean="0"/>
              <a:t>that a genuinely </a:t>
            </a:r>
            <a:r>
              <a:rPr lang="en-CA" sz="2800" b="1" dirty="0"/>
              <a:t>independent </a:t>
            </a:r>
            <a:r>
              <a:rPr lang="en-CA" sz="2800" b="1" dirty="0" smtClean="0"/>
              <a:t>alternative </a:t>
            </a:r>
            <a:r>
              <a:rPr lang="en-CA" sz="2800" b="1" dirty="0"/>
              <a:t>to the strike </a:t>
            </a:r>
            <a:r>
              <a:rPr lang="en-CA" sz="2800" b="1" dirty="0" smtClean="0"/>
              <a:t>will be justifiable under </a:t>
            </a:r>
            <a:r>
              <a:rPr lang="en-CA" sz="2800" b="1" dirty="0"/>
              <a:t>the </a:t>
            </a:r>
            <a:r>
              <a:rPr lang="en-CA" sz="2800" b="1" i="1" dirty="0"/>
              <a:t>Oakes</a:t>
            </a:r>
            <a:r>
              <a:rPr lang="en-CA" sz="2800" b="1" dirty="0"/>
              <a:t> test.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5927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Britannic Bold" pitchFamily="34" charset="0"/>
              </a:rPr>
              <a:t>My (tentative) view on the s.2(d) </a:t>
            </a:r>
            <a:br>
              <a:rPr lang="en-CA" dirty="0" smtClean="0">
                <a:latin typeface="Britannic Bold" pitchFamily="34" charset="0"/>
              </a:rPr>
            </a:br>
            <a:r>
              <a:rPr lang="en-CA" dirty="0" smtClean="0">
                <a:latin typeface="Britannic Bold" pitchFamily="34" charset="0"/>
              </a:rPr>
              <a:t>versus s.1 question</a:t>
            </a:r>
            <a:endParaRPr lang="en-CA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r>
              <a:rPr lang="en-CA" sz="2400" b="1" dirty="0" smtClean="0"/>
              <a:t>The key legal question may be this one: </a:t>
            </a:r>
          </a:p>
          <a:p>
            <a:pPr lvl="1"/>
            <a:r>
              <a:rPr lang="en-CA" sz="2400" b="1" dirty="0" smtClean="0"/>
              <a:t>Does the right to strike flow directly from  freedom of association, or does it flow from the right to collective bargaining which the </a:t>
            </a:r>
            <a:r>
              <a:rPr lang="en-CA" sz="2400" b="1" i="1" dirty="0" smtClean="0"/>
              <a:t>trilogy </a:t>
            </a:r>
            <a:r>
              <a:rPr lang="en-CA" sz="2400" b="1" dirty="0" smtClean="0"/>
              <a:t>finds to be a part of freedom of association?</a:t>
            </a:r>
          </a:p>
          <a:p>
            <a:r>
              <a:rPr lang="en-CA" sz="2400" b="1" dirty="0" smtClean="0"/>
              <a:t>If the right to strike flows from the right to collective bargaining, a no-strike or designation model with a genuinely independent form of dispute resolution could readily be held not to breach freedom of association. </a:t>
            </a:r>
            <a:endParaRPr lang="en-CA" sz="2400" b="1" dirty="0"/>
          </a:p>
          <a:p>
            <a:r>
              <a:rPr lang="en-CA" sz="2400" b="1" dirty="0" smtClean="0"/>
              <a:t>This </a:t>
            </a:r>
            <a:r>
              <a:rPr lang="en-CA" sz="2400" b="1" dirty="0"/>
              <a:t>would </a:t>
            </a:r>
            <a:r>
              <a:rPr lang="en-CA" sz="2400" b="1" dirty="0" smtClean="0"/>
              <a:t>leave </a:t>
            </a:r>
            <a:r>
              <a:rPr lang="en-CA" sz="2400" b="1" dirty="0"/>
              <a:t>somewhat more scope for legislative </a:t>
            </a:r>
            <a:r>
              <a:rPr lang="en-CA" sz="2400" b="1" dirty="0" smtClean="0"/>
              <a:t>policymaking than the "everything to s. 1" approach. </a:t>
            </a:r>
          </a:p>
          <a:p>
            <a:r>
              <a:rPr lang="en-CA" sz="2400" b="1" dirty="0" smtClean="0"/>
              <a:t>In a functioning democracy like ours, more scope for legislative policymaking is generally a good thing.</a:t>
            </a:r>
            <a:r>
              <a:rPr lang="en-CA" sz="2000" b="1" dirty="0" smtClean="0"/>
              <a:t>   </a:t>
            </a:r>
            <a:endParaRPr lang="en-CA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92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8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5831"/>
          </a:xfrm>
        </p:spPr>
        <p:txBody>
          <a:bodyPr>
            <a:normAutofit fontScale="90000"/>
          </a:bodyPr>
          <a:lstStyle/>
          <a:p>
            <a:pPr algn="l"/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4000" b="1" dirty="0" smtClean="0">
                <a:latin typeface="Britannic Bold" pitchFamily="34" charset="0"/>
              </a:rPr>
              <a:t>Part 1: </a:t>
            </a:r>
            <a:r>
              <a:rPr lang="en-CA" b="1" dirty="0" smtClean="0">
                <a:latin typeface="Britannic Bold" pitchFamily="34" charset="0"/>
              </a:rPr>
              <a:t>The policymaker's question </a:t>
            </a:r>
          </a:p>
        </p:txBody>
      </p:sp>
      <p:sp>
        <p:nvSpPr>
          <p:cNvPr id="3075" name="Text Placeholder 8"/>
          <p:cNvSpPr>
            <a:spLocks noGrp="1"/>
          </p:cNvSpPr>
          <p:nvPr>
            <p:ph idx="1"/>
          </p:nvPr>
        </p:nvSpPr>
        <p:spPr>
          <a:xfrm>
            <a:off x="492919" y="1340768"/>
            <a:ext cx="8229600" cy="5224884"/>
          </a:xfrm>
        </p:spPr>
        <p:txBody>
          <a:bodyPr/>
          <a:lstStyle/>
          <a:p>
            <a:pPr marL="0" indent="0">
              <a:buNone/>
            </a:pPr>
            <a:r>
              <a:rPr lang="en-CA" sz="2800" b="1" dirty="0" smtClean="0">
                <a:latin typeface="Britannic Bold" pitchFamily="34" charset="0"/>
              </a:rPr>
              <a:t>If </a:t>
            </a:r>
            <a:r>
              <a:rPr lang="en-CA" sz="2800" b="1" dirty="0">
                <a:latin typeface="Britannic Bold" pitchFamily="34" charset="0"/>
              </a:rPr>
              <a:t>a </a:t>
            </a:r>
            <a:r>
              <a:rPr lang="en-CA" sz="2800" b="1" dirty="0" smtClean="0">
                <a:latin typeface="Britannic Bold" pitchFamily="34" charset="0"/>
              </a:rPr>
              <a:t>government </a:t>
            </a:r>
            <a:r>
              <a:rPr lang="en-CA" sz="2800" b="1" dirty="0">
                <a:latin typeface="Britannic Bold" pitchFamily="34" charset="0"/>
              </a:rPr>
              <a:t>in Canada </a:t>
            </a:r>
            <a:r>
              <a:rPr lang="en-CA" sz="2800" b="1" dirty="0" smtClean="0">
                <a:latin typeface="Britannic Bold" pitchFamily="34" charset="0"/>
              </a:rPr>
              <a:t>didn’t have to worry about constitutional constraints, what model of strike regulation should it adopt?</a:t>
            </a:r>
            <a:endParaRPr lang="en-CA" sz="2800" dirty="0" smtClean="0">
              <a:latin typeface="Britannic Bold" pitchFamily="34" charset="0"/>
            </a:endParaRPr>
          </a:p>
          <a:p>
            <a:endParaRPr lang="en-CA" sz="2800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46" r="2"/>
          <a:stretch>
            <a:fillRect/>
          </a:stretch>
        </p:blipFill>
        <p:spPr bwMode="auto">
          <a:xfrm>
            <a:off x="2843808" y="2780928"/>
            <a:ext cx="3529012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7625" y="238125"/>
            <a:ext cx="8880475" cy="62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defTabSz="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3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Britannic Bold" pitchFamily="34" charset="0"/>
              </a:rPr>
              <a:t>TWO COMPETING </a:t>
            </a:r>
            <a:r>
              <a:rPr lang="en-US" sz="4000" b="1" dirty="0">
                <a:solidFill>
                  <a:srgbClr val="000000"/>
                </a:solidFill>
                <a:latin typeface="Britannic Bold" pitchFamily="34" charset="0"/>
              </a:rPr>
              <a:t>PERSPECTIVES ON</a:t>
            </a:r>
          </a:p>
          <a:p>
            <a:pPr algn="ctr"/>
            <a:r>
              <a:rPr lang="en-US" sz="4000" b="1" dirty="0">
                <a:solidFill>
                  <a:srgbClr val="000000"/>
                </a:solidFill>
                <a:latin typeface="Britannic Bold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Britannic Bold" pitchFamily="34" charset="0"/>
              </a:rPr>
              <a:t>LABOUR</a:t>
            </a:r>
            <a:r>
              <a:rPr lang="en-US" sz="4000" b="1" dirty="0">
                <a:solidFill>
                  <a:srgbClr val="000000"/>
                </a:solidFill>
                <a:latin typeface="Britannic Bold" pitchFamily="34" charset="0"/>
              </a:rPr>
              <a:t> DISPUTE </a:t>
            </a:r>
            <a:r>
              <a:rPr lang="en-US" sz="4000" b="1" dirty="0" smtClean="0">
                <a:solidFill>
                  <a:srgbClr val="000000"/>
                </a:solidFill>
                <a:latin typeface="Britannic Bold" pitchFamily="34" charset="0"/>
              </a:rPr>
              <a:t>RESOLUTION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Britannic Bold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Britannic Bold" pitchFamily="34" charset="0"/>
              </a:rPr>
              <a:t>1. Perspective of power</a:t>
            </a:r>
            <a:endParaRPr lang="en-US" sz="3600" dirty="0">
              <a:solidFill>
                <a:srgbClr val="000000"/>
              </a:solidFill>
              <a:latin typeface="Britannic Bold" pitchFamily="34" charset="0"/>
            </a:endParaRPr>
          </a:p>
          <a:p>
            <a:pPr lvl="2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</a:rPr>
              <a:t>Labour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 disputes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should be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resolved through the interplay of economic power, or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sometimes, through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political power.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Britannic Bold" pitchFamily="34" charset="0"/>
              </a:rPr>
              <a:t>2. Perspective of principle</a:t>
            </a:r>
            <a:endParaRPr lang="en-US" sz="3600" dirty="0">
              <a:solidFill>
                <a:srgbClr val="000000"/>
              </a:solidFill>
              <a:latin typeface="Britannic Bold" pitchFamily="34" charset="0"/>
            </a:endParaRPr>
          </a:p>
          <a:p>
            <a:pPr lvl="2"/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It’s more civilized to resolve disputes through the application of rational criteria by independent adjudicators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“…medieval trial by battle…”</a:t>
            </a:r>
            <a:endParaRPr lang="en-US" b="1" dirty="0"/>
          </a:p>
        </p:txBody>
      </p:sp>
      <p:pic>
        <p:nvPicPr>
          <p:cNvPr id="4" name="Content Placeholder 3" descr="http://upload.wikimedia.org/wikipedia/commons/thumb/2/24/Battle_of_crecy_froissart.jpg/300px-Battle_of_crecy_froissart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23728" y="1628800"/>
            <a:ext cx="48965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latin typeface="Britannic Bold" pitchFamily="34" charset="0"/>
                <a:cs typeface="Aharoni" pitchFamily="2" charset="-79"/>
              </a:rPr>
              <a:t>THERE’S BEEN A LONG-TERM MOVE</a:t>
            </a:r>
            <a:br>
              <a:rPr lang="en-CA" sz="3200" b="1" dirty="0" smtClean="0">
                <a:latin typeface="Britannic Bold" pitchFamily="34" charset="0"/>
                <a:cs typeface="Aharoni" pitchFamily="2" charset="-79"/>
              </a:rPr>
            </a:br>
            <a:r>
              <a:rPr lang="en-CA" sz="3200" b="1" dirty="0" smtClean="0">
                <a:latin typeface="Britannic Bold" pitchFamily="34" charset="0"/>
                <a:cs typeface="Aharoni" pitchFamily="2" charset="-79"/>
              </a:rPr>
              <a:t> FROM POWER TO PRINCIPLE IN OUR FIELD</a:t>
            </a:r>
            <a:endParaRPr lang="en-CA" sz="3200" b="1" dirty="0"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19</a:t>
            </a:r>
            <a:r>
              <a:rPr lang="en-CA" sz="2800" b="1" baseline="30000" dirty="0" smtClean="0"/>
              <a:t>th</a:t>
            </a:r>
            <a:r>
              <a:rPr lang="en-CA" sz="2800" b="1" dirty="0" smtClean="0"/>
              <a:t> century – simple reliance on the strike threat</a:t>
            </a:r>
          </a:p>
          <a:p>
            <a:r>
              <a:rPr lang="en-CA" sz="2800" b="1" dirty="0" smtClean="0"/>
              <a:t>1907 to the 1980s – strike threat was limited by compulsory conciliation, certification, compulsory grievance arbitration, etc.</a:t>
            </a:r>
          </a:p>
          <a:p>
            <a:r>
              <a:rPr lang="en-CA" sz="2800" b="1" dirty="0" smtClean="0"/>
              <a:t>Since the 1980s: Ever-growing role of legislated equality rights, </a:t>
            </a:r>
            <a:r>
              <a:rPr lang="en-CA" sz="2800" b="1" i="1" dirty="0" smtClean="0"/>
              <a:t>Charter </a:t>
            </a:r>
            <a:r>
              <a:rPr lang="en-CA" sz="2800" b="1" dirty="0" smtClean="0"/>
              <a:t>litigation, and third-party adjudication in essential service disputes (designation process, interest arbitration)</a:t>
            </a:r>
            <a:endParaRPr lang="en-CA" sz="2800" b="1" dirty="0"/>
          </a:p>
        </p:txBody>
      </p:sp>
    </p:spTree>
    <p:extLst>
      <p:ext uri="{BB962C8B-B14F-4D97-AF65-F5344CB8AC3E}">
        <p14:creationId xmlns="" xmlns:p14="http://schemas.microsoft.com/office/powerpoint/2010/main" val="6038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4300" y="598488"/>
            <a:ext cx="8880475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000000"/>
                </a:solidFill>
                <a:latin typeface="Britannic Bold" pitchFamily="34" charset="0"/>
              </a:rPr>
              <a:t>THE THREE </a:t>
            </a:r>
            <a:r>
              <a:rPr lang="en-US" sz="3600" dirty="0" smtClean="0">
                <a:solidFill>
                  <a:srgbClr val="000000"/>
                </a:solidFill>
                <a:latin typeface="Britannic Bold" pitchFamily="34" charset="0"/>
              </a:rPr>
              <a:t>(classic) </a:t>
            </a:r>
            <a:r>
              <a:rPr lang="en-US" sz="3600" b="1" dirty="0" smtClean="0">
                <a:solidFill>
                  <a:srgbClr val="000000"/>
                </a:solidFill>
                <a:latin typeface="Britannic Bold" pitchFamily="34" charset="0"/>
              </a:rPr>
              <a:t>REGULATORY MODELS FOR ESSENTIAL SERVICES</a:t>
            </a:r>
            <a:endParaRPr lang="en-US" sz="3600" dirty="0">
              <a:solidFill>
                <a:srgbClr val="000000"/>
              </a:solidFill>
              <a:latin typeface="Britannic Bold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Unfettered strike model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  <a:p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Designation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</a:rPr>
              <a:t>model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(or controlled strike model)</a:t>
            </a:r>
          </a:p>
          <a:p>
            <a:endParaRPr lang="en-US" sz="3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</a:rPr>
              <a:t>   3.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No-strike model</a:t>
            </a:r>
            <a:endParaRPr lang="en-US" sz="36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9213" y="336550"/>
            <a:ext cx="888047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Britannic Bold" pitchFamily="34" charset="0"/>
              </a:rPr>
              <a:t>1.  UNFETTERED </a:t>
            </a:r>
            <a:r>
              <a:rPr lang="en-US" sz="4400" b="1" dirty="0">
                <a:solidFill>
                  <a:srgbClr val="000000"/>
                </a:solidFill>
                <a:latin typeface="Britannic Bold" pitchFamily="34" charset="0"/>
              </a:rPr>
              <a:t>STRIKE MODEL</a:t>
            </a:r>
            <a:endParaRPr lang="en-US" sz="4400" dirty="0">
              <a:solidFill>
                <a:srgbClr val="000000"/>
              </a:solidFill>
              <a:latin typeface="Britannic Bold" pitchFamily="34" charset="0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Still prevails in most of the private sector – but no longer in most of the public sector, including health care.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Except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in Nova Scotia,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where the end may be near in health care.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A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power-based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model: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relies on interplay of economic power, then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maybe on ad hoc use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of political power through back-to-work legislation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63513" y="307975"/>
            <a:ext cx="8864600" cy="714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1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3200" dirty="0">
              <a:solidFill>
                <a:srgbClr val="000000"/>
              </a:solidFill>
            </a:endParaRP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Britannic Bold" pitchFamily="34" charset="0"/>
              </a:rPr>
              <a:t>UNFETTERED STRIKE MODEL:</a:t>
            </a:r>
          </a:p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Britannic Bold" pitchFamily="34" charset="0"/>
              </a:rPr>
              <a:t>ADVANTAGES </a:t>
            </a:r>
            <a:endParaRPr lang="en-US" sz="4400" dirty="0">
              <a:solidFill>
                <a:srgbClr val="000000"/>
              </a:solidFill>
              <a:latin typeface="Britannic Bold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Focuses bargaining on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key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issues.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  Gives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parties a sense of ownership of settlement terms.</a:t>
            </a:r>
          </a:p>
          <a:p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High rate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of voluntary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settlement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in low-essentiality sectors.</a:t>
            </a:r>
          </a:p>
          <a:p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28473</TotalTime>
  <Words>1091</Words>
  <Application>Microsoft Office PowerPoint</Application>
  <PresentationFormat>On-screen Show (4:3)</PresentationFormat>
  <Paragraphs>163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REGULATING STRIKES IN (MORE OR LESS)  ESSENTIAL SERVICES AFTER THE  “COLLECTIVE BARGAINING TRILOGY”</vt:lpstr>
      <vt:lpstr>Slide 2</vt:lpstr>
      <vt:lpstr> Part 1: The policymaker's question </vt:lpstr>
      <vt:lpstr>Slide 4</vt:lpstr>
      <vt:lpstr>“…medieval trial by battle…”</vt:lpstr>
      <vt:lpstr>THERE’S BEEN A LONG-TERM MOVE  FROM POWER TO PRINCIPLE IN OUR FIELD</vt:lpstr>
      <vt:lpstr>Slide 7</vt:lpstr>
      <vt:lpstr>Slide 8</vt:lpstr>
      <vt:lpstr>Slide 9</vt:lpstr>
      <vt:lpstr>Slide 10</vt:lpstr>
      <vt:lpstr>THE "INSTANT BACK-TO-WORK" MODEL</vt:lpstr>
      <vt:lpstr>Slide 12</vt:lpstr>
      <vt:lpstr>Slide 13</vt:lpstr>
      <vt:lpstr>Slide 14</vt:lpstr>
      <vt:lpstr>Or now, under the  Canada Labour Code, into something even more frantic -  </vt:lpstr>
      <vt:lpstr>THE WHACKAMOLE MODEL</vt:lpstr>
      <vt:lpstr>Slide 17</vt:lpstr>
      <vt:lpstr>Slide 18</vt:lpstr>
      <vt:lpstr>Slide 19</vt:lpstr>
      <vt:lpstr>Part 2: The lawyer's question --–</vt:lpstr>
      <vt:lpstr>The “collective bargaining trilogy” 2001-2007-2011</vt:lpstr>
      <vt:lpstr>But will the heavy lifting be done  under s.2(d) or under s.1?</vt:lpstr>
      <vt:lpstr>Saskatchewan Federation of Labour case – Justice Ball – Feb. 2012</vt:lpstr>
      <vt:lpstr>My (tentative) view on the s.2(d)  versus s.1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 Journal</dc:creator>
  <cp:lastModifiedBy>nm62</cp:lastModifiedBy>
  <cp:revision>248</cp:revision>
  <cp:lastPrinted>2012-06-18T18:51:02Z</cp:lastPrinted>
  <dcterms:modified xsi:type="dcterms:W3CDTF">2012-07-17T19:02:52Z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