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7" r:id="rId2"/>
    <p:sldId id="256" r:id="rId3"/>
    <p:sldId id="291" r:id="rId4"/>
    <p:sldId id="293" r:id="rId5"/>
    <p:sldId id="263" r:id="rId6"/>
    <p:sldId id="264" r:id="rId7"/>
    <p:sldId id="265" r:id="rId8"/>
    <p:sldId id="294" r:id="rId9"/>
    <p:sldId id="266" r:id="rId10"/>
    <p:sldId id="295" r:id="rId11"/>
    <p:sldId id="296" r:id="rId12"/>
    <p:sldId id="297" r:id="rId13"/>
    <p:sldId id="299" r:id="rId14"/>
    <p:sldId id="300" r:id="rId15"/>
    <p:sldId id="301" r:id="rId16"/>
    <p:sldId id="302" r:id="rId17"/>
    <p:sldId id="303" r:id="rId18"/>
    <p:sldId id="280" r:id="rId19"/>
    <p:sldId id="304" r:id="rId20"/>
    <p:sldId id="281" r:id="rId21"/>
    <p:sldId id="284" r:id="rId22"/>
    <p:sldId id="305" r:id="rId23"/>
    <p:sldId id="306" r:id="rId24"/>
    <p:sldId id="307" r:id="rId25"/>
    <p:sldId id="308" r:id="rId26"/>
    <p:sldId id="309" r:id="rId27"/>
    <p:sldId id="311" r:id="rId28"/>
    <p:sldId id="310" r:id="rId29"/>
    <p:sldId id="290" r:id="rId30"/>
    <p:sldId id="313" r:id="rId31"/>
    <p:sldId id="31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90" autoAdjust="0"/>
  </p:normalViewPr>
  <p:slideViewPr>
    <p:cSldViewPr>
      <p:cViewPr varScale="1">
        <p:scale>
          <a:sx n="85" d="100"/>
          <a:sy n="85" d="100"/>
        </p:scale>
        <p:origin x="96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9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703D0-138F-4B8E-A3E5-B03554EF99AF}" type="datetimeFigureOut">
              <a:rPr lang="en-US" smtClean="0"/>
              <a:pPr/>
              <a:t>7/15/2019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087109-4282-4140-8A74-5CF410943EA4}" type="slidenum">
              <a:rPr lang="en-US" smtClean="0"/>
              <a:pPr/>
              <a:t>‹#›</a:t>
            </a:fld>
            <a:endParaRPr lang="en-US" dirty="0"/>
          </a:p>
        </p:txBody>
      </p:sp>
    </p:spTree>
    <p:extLst>
      <p:ext uri="{BB962C8B-B14F-4D97-AF65-F5344CB8AC3E}">
        <p14:creationId xmlns:p14="http://schemas.microsoft.com/office/powerpoint/2010/main" val="1632515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11</a:t>
            </a:fld>
            <a:endParaRPr lang="en-US" dirty="0"/>
          </a:p>
        </p:txBody>
      </p:sp>
    </p:spTree>
    <p:extLst>
      <p:ext uri="{BB962C8B-B14F-4D97-AF65-F5344CB8AC3E}">
        <p14:creationId xmlns:p14="http://schemas.microsoft.com/office/powerpoint/2010/main" val="790094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12</a:t>
            </a:fld>
            <a:endParaRPr lang="en-US" dirty="0"/>
          </a:p>
        </p:txBody>
      </p:sp>
    </p:spTree>
    <p:extLst>
      <p:ext uri="{BB962C8B-B14F-4D97-AF65-F5344CB8AC3E}">
        <p14:creationId xmlns:p14="http://schemas.microsoft.com/office/powerpoint/2010/main" val="881837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13</a:t>
            </a:fld>
            <a:endParaRPr lang="en-US" dirty="0"/>
          </a:p>
        </p:txBody>
      </p:sp>
    </p:spTree>
    <p:extLst>
      <p:ext uri="{BB962C8B-B14F-4D97-AF65-F5344CB8AC3E}">
        <p14:creationId xmlns:p14="http://schemas.microsoft.com/office/powerpoint/2010/main" val="1184508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14</a:t>
            </a:fld>
            <a:endParaRPr lang="en-US" dirty="0"/>
          </a:p>
        </p:txBody>
      </p:sp>
    </p:spTree>
    <p:extLst>
      <p:ext uri="{BB962C8B-B14F-4D97-AF65-F5344CB8AC3E}">
        <p14:creationId xmlns:p14="http://schemas.microsoft.com/office/powerpoint/2010/main" val="941146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15</a:t>
            </a:fld>
            <a:endParaRPr lang="en-US" dirty="0"/>
          </a:p>
        </p:txBody>
      </p:sp>
    </p:spTree>
    <p:extLst>
      <p:ext uri="{BB962C8B-B14F-4D97-AF65-F5344CB8AC3E}">
        <p14:creationId xmlns:p14="http://schemas.microsoft.com/office/powerpoint/2010/main" val="1282992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16</a:t>
            </a:fld>
            <a:endParaRPr lang="en-US" dirty="0"/>
          </a:p>
        </p:txBody>
      </p:sp>
    </p:spTree>
    <p:extLst>
      <p:ext uri="{BB962C8B-B14F-4D97-AF65-F5344CB8AC3E}">
        <p14:creationId xmlns:p14="http://schemas.microsoft.com/office/powerpoint/2010/main" val="991182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17</a:t>
            </a:fld>
            <a:endParaRPr lang="en-US" dirty="0"/>
          </a:p>
        </p:txBody>
      </p:sp>
    </p:spTree>
    <p:extLst>
      <p:ext uri="{BB962C8B-B14F-4D97-AF65-F5344CB8AC3E}">
        <p14:creationId xmlns:p14="http://schemas.microsoft.com/office/powerpoint/2010/main" val="1491965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not here: busy</a:t>
            </a:r>
            <a:r>
              <a:rPr lang="en-US" baseline="0" dirty="0"/>
              <a:t> arbitrator, counsel, subject categories (investigation time)</a:t>
            </a:r>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18</a:t>
            </a:fld>
            <a:endParaRPr lang="en-US" dirty="0"/>
          </a:p>
        </p:txBody>
      </p:sp>
    </p:spTree>
    <p:extLst>
      <p:ext uri="{BB962C8B-B14F-4D97-AF65-F5344CB8AC3E}">
        <p14:creationId xmlns:p14="http://schemas.microsoft.com/office/powerpoint/2010/main" val="2348067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not here: busy</a:t>
            </a:r>
            <a:r>
              <a:rPr lang="en-US" baseline="0" dirty="0"/>
              <a:t> arbitrator, counsel, subject categories (investigation time)</a:t>
            </a:r>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19</a:t>
            </a:fld>
            <a:endParaRPr lang="en-US" dirty="0"/>
          </a:p>
        </p:txBody>
      </p:sp>
    </p:spTree>
    <p:extLst>
      <p:ext uri="{BB962C8B-B14F-4D97-AF65-F5344CB8AC3E}">
        <p14:creationId xmlns:p14="http://schemas.microsoft.com/office/powerpoint/2010/main" val="3896730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not here: most new subjects</a:t>
            </a:r>
          </a:p>
        </p:txBody>
      </p:sp>
      <p:sp>
        <p:nvSpPr>
          <p:cNvPr id="4" name="Slide Number Placeholder 3"/>
          <p:cNvSpPr>
            <a:spLocks noGrp="1"/>
          </p:cNvSpPr>
          <p:nvPr>
            <p:ph type="sldNum" sz="quarter" idx="10"/>
          </p:nvPr>
        </p:nvSpPr>
        <p:spPr/>
        <p:txBody>
          <a:bodyPr/>
          <a:lstStyle/>
          <a:p>
            <a:fld id="{AF087109-4282-4140-8A74-5CF410943EA4}" type="slidenum">
              <a:rPr lang="en-US" smtClean="0"/>
              <a:pPr/>
              <a:t>20</a:t>
            </a:fld>
            <a:endParaRPr lang="en-US" dirty="0"/>
          </a:p>
        </p:txBody>
      </p:sp>
    </p:spTree>
    <p:extLst>
      <p:ext uri="{BB962C8B-B14F-4D97-AF65-F5344CB8AC3E}">
        <p14:creationId xmlns:p14="http://schemas.microsoft.com/office/powerpoint/2010/main" val="2635762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3</a:t>
            </a:fld>
            <a:endParaRPr lang="en-US" dirty="0"/>
          </a:p>
        </p:txBody>
      </p:sp>
    </p:spTree>
    <p:extLst>
      <p:ext uri="{BB962C8B-B14F-4D97-AF65-F5344CB8AC3E}">
        <p14:creationId xmlns:p14="http://schemas.microsoft.com/office/powerpoint/2010/main" val="1320010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22</a:t>
            </a:fld>
            <a:endParaRPr lang="en-US" dirty="0"/>
          </a:p>
        </p:txBody>
      </p:sp>
    </p:spTree>
    <p:extLst>
      <p:ext uri="{BB962C8B-B14F-4D97-AF65-F5344CB8AC3E}">
        <p14:creationId xmlns:p14="http://schemas.microsoft.com/office/powerpoint/2010/main" val="835450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23</a:t>
            </a:fld>
            <a:endParaRPr lang="en-US" dirty="0"/>
          </a:p>
        </p:txBody>
      </p:sp>
    </p:spTree>
    <p:extLst>
      <p:ext uri="{BB962C8B-B14F-4D97-AF65-F5344CB8AC3E}">
        <p14:creationId xmlns:p14="http://schemas.microsoft.com/office/powerpoint/2010/main" val="409856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24</a:t>
            </a:fld>
            <a:endParaRPr lang="en-US" dirty="0"/>
          </a:p>
        </p:txBody>
      </p:sp>
    </p:spTree>
    <p:extLst>
      <p:ext uri="{BB962C8B-B14F-4D97-AF65-F5344CB8AC3E}">
        <p14:creationId xmlns:p14="http://schemas.microsoft.com/office/powerpoint/2010/main" val="2333314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25</a:t>
            </a:fld>
            <a:endParaRPr lang="en-US" dirty="0"/>
          </a:p>
        </p:txBody>
      </p:sp>
    </p:spTree>
    <p:extLst>
      <p:ext uri="{BB962C8B-B14F-4D97-AF65-F5344CB8AC3E}">
        <p14:creationId xmlns:p14="http://schemas.microsoft.com/office/powerpoint/2010/main" val="3692832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26</a:t>
            </a:fld>
            <a:endParaRPr lang="en-US" dirty="0"/>
          </a:p>
        </p:txBody>
      </p:sp>
    </p:spTree>
    <p:extLst>
      <p:ext uri="{BB962C8B-B14F-4D97-AF65-F5344CB8AC3E}">
        <p14:creationId xmlns:p14="http://schemas.microsoft.com/office/powerpoint/2010/main" val="351723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27</a:t>
            </a:fld>
            <a:endParaRPr lang="en-US" dirty="0"/>
          </a:p>
        </p:txBody>
      </p:sp>
    </p:spTree>
    <p:extLst>
      <p:ext uri="{BB962C8B-B14F-4D97-AF65-F5344CB8AC3E}">
        <p14:creationId xmlns:p14="http://schemas.microsoft.com/office/powerpoint/2010/main" val="2609940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28</a:t>
            </a:fld>
            <a:endParaRPr lang="en-US" dirty="0"/>
          </a:p>
        </p:txBody>
      </p:sp>
    </p:spTree>
    <p:extLst>
      <p:ext uri="{BB962C8B-B14F-4D97-AF65-F5344CB8AC3E}">
        <p14:creationId xmlns:p14="http://schemas.microsoft.com/office/powerpoint/2010/main" val="29588492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30</a:t>
            </a:fld>
            <a:endParaRPr lang="en-US" dirty="0"/>
          </a:p>
        </p:txBody>
      </p:sp>
    </p:spTree>
    <p:extLst>
      <p:ext uri="{BB962C8B-B14F-4D97-AF65-F5344CB8AC3E}">
        <p14:creationId xmlns:p14="http://schemas.microsoft.com/office/powerpoint/2010/main" val="4067593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4</a:t>
            </a:fld>
            <a:endParaRPr lang="en-US" dirty="0"/>
          </a:p>
        </p:txBody>
      </p:sp>
    </p:spTree>
    <p:extLst>
      <p:ext uri="{BB962C8B-B14F-4D97-AF65-F5344CB8AC3E}">
        <p14:creationId xmlns:p14="http://schemas.microsoft.com/office/powerpoint/2010/main" val="4455612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31</a:t>
            </a:fld>
            <a:endParaRPr lang="en-US" dirty="0"/>
          </a:p>
        </p:txBody>
      </p:sp>
    </p:spTree>
    <p:extLst>
      <p:ext uri="{BB962C8B-B14F-4D97-AF65-F5344CB8AC3E}">
        <p14:creationId xmlns:p14="http://schemas.microsoft.com/office/powerpoint/2010/main" val="2116803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8</a:t>
            </a:fld>
            <a:endParaRPr lang="en-US" dirty="0"/>
          </a:p>
        </p:txBody>
      </p:sp>
    </p:spTree>
    <p:extLst>
      <p:ext uri="{BB962C8B-B14F-4D97-AF65-F5344CB8AC3E}">
        <p14:creationId xmlns:p14="http://schemas.microsoft.com/office/powerpoint/2010/main" val="3960388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087109-4282-4140-8A74-5CF410943EA4}" type="slidenum">
              <a:rPr lang="en-US" smtClean="0"/>
              <a:pPr/>
              <a:t>10</a:t>
            </a:fld>
            <a:endParaRPr lang="en-US" dirty="0"/>
          </a:p>
        </p:txBody>
      </p:sp>
    </p:spTree>
    <p:extLst>
      <p:ext uri="{BB962C8B-B14F-4D97-AF65-F5344CB8AC3E}">
        <p14:creationId xmlns:p14="http://schemas.microsoft.com/office/powerpoint/2010/main" val="871799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77ED72-84B6-4FCC-AC94-4FB333FE4AFE}"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BB3C3-3F83-44B0-B0D0-199271E833A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fld id="{8A77ED72-84B6-4FCC-AC94-4FB333FE4AFE}" type="datetimeFigureOut">
              <a:rPr lang="en-US" smtClean="0"/>
              <a:pPr algn="ctr"/>
              <a:t>7/15/2019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BB3C3-3F83-44B0-B0D0-199271E833AF}" type="slidenum">
              <a:rPr lang="en-US" smtClean="0"/>
              <a:pPr/>
              <a:t>‹#›</a:t>
            </a:fld>
            <a:endParaRPr lang="en-US" dirty="0"/>
          </a:p>
        </p:txBody>
      </p:sp>
      <p:pic>
        <p:nvPicPr>
          <p:cNvPr id="3078" name="Picture 6" descr="QueensLogo_colour 1"/>
          <p:cNvPicPr>
            <a:picLocks noChangeAspect="1" noChangeArrowheads="1"/>
          </p:cNvPicPr>
          <p:nvPr userDrawn="1"/>
        </p:nvPicPr>
        <p:blipFill>
          <a:blip r:embed="rId13" cstate="print"/>
          <a:srcRect/>
          <a:stretch>
            <a:fillRect/>
          </a:stretch>
        </p:blipFill>
        <p:spPr bwMode="auto">
          <a:xfrm>
            <a:off x="0" y="6019800"/>
            <a:ext cx="1101634" cy="838200"/>
          </a:xfrm>
          <a:prstGeom prst="rect">
            <a:avLst/>
          </a:prstGeom>
          <a:noFill/>
          <a:ln w="9525">
            <a:noFill/>
            <a:miter lim="800000"/>
            <a:headEnd/>
            <a:tailEnd/>
          </a:ln>
        </p:spPr>
      </p:pic>
      <p:pic>
        <p:nvPicPr>
          <p:cNvPr id="9" name="Picture 8" descr="logo.jpg"/>
          <p:cNvPicPr>
            <a:picLocks noChangeAspect="1"/>
          </p:cNvPicPr>
          <p:nvPr userDrawn="1"/>
        </p:nvPicPr>
        <p:blipFill>
          <a:blip r:embed="rId14" cstate="print"/>
          <a:stretch>
            <a:fillRect/>
          </a:stretch>
        </p:blipFill>
        <p:spPr>
          <a:xfrm>
            <a:off x="5791200" y="6172200"/>
            <a:ext cx="3200400" cy="60007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Autofit/>
          </a:bodyPr>
          <a:lstStyle/>
          <a:p>
            <a:r>
              <a:rPr lang="en-CA" sz="3200" dirty="0"/>
              <a:t>Labour Rights Arbitration:  </a:t>
            </a:r>
            <a:br>
              <a:rPr lang="en-CA" sz="3200" dirty="0"/>
            </a:br>
            <a:r>
              <a:rPr lang="en-CA" sz="3200" dirty="0"/>
              <a:t>An Empirical Investigation of Delay in a Changed Legal Environment</a:t>
            </a:r>
          </a:p>
        </p:txBody>
      </p:sp>
      <p:sp>
        <p:nvSpPr>
          <p:cNvPr id="3" name="Subtitle 2"/>
          <p:cNvSpPr>
            <a:spLocks noGrp="1"/>
          </p:cNvSpPr>
          <p:nvPr>
            <p:ph type="subTitle" idx="1"/>
          </p:nvPr>
        </p:nvSpPr>
        <p:spPr>
          <a:xfrm>
            <a:off x="457200" y="3886200"/>
            <a:ext cx="8382000" cy="1752600"/>
          </a:xfrm>
        </p:spPr>
        <p:txBody>
          <a:bodyPr>
            <a:normAutofit/>
          </a:bodyPr>
          <a:lstStyle/>
          <a:p>
            <a:pPr>
              <a:spcBef>
                <a:spcPts val="0"/>
              </a:spcBef>
            </a:pPr>
            <a:r>
              <a:rPr lang="en-CA" sz="1600" dirty="0"/>
              <a:t>June 6, 2019</a:t>
            </a:r>
          </a:p>
          <a:p>
            <a:pPr>
              <a:spcBef>
                <a:spcPts val="0"/>
              </a:spcBef>
            </a:pPr>
            <a:endParaRPr lang="en-CA" sz="1600" dirty="0"/>
          </a:p>
          <a:p>
            <a:pPr>
              <a:spcBef>
                <a:spcPts val="0"/>
              </a:spcBef>
            </a:pPr>
            <a:r>
              <a:rPr lang="en-CA" sz="1600" dirty="0"/>
              <a:t>Canadian Industrial Relations Association Annual Meeting</a:t>
            </a:r>
          </a:p>
          <a:p>
            <a:pPr>
              <a:spcBef>
                <a:spcPts val="0"/>
              </a:spcBef>
            </a:pPr>
            <a:r>
              <a:rPr lang="en-CA" sz="1600" dirty="0"/>
              <a:t>Professors Kevin Banks, Richard </a:t>
            </a:r>
            <a:r>
              <a:rPr lang="en-CA" sz="1600" dirty="0" err="1"/>
              <a:t>Chaykowski</a:t>
            </a:r>
            <a:r>
              <a:rPr lang="en-CA" sz="1600" dirty="0"/>
              <a:t> and George </a:t>
            </a:r>
            <a:r>
              <a:rPr lang="en-CA" sz="1600" dirty="0" err="1"/>
              <a:t>Slotsve</a:t>
            </a:r>
            <a:endParaRPr lang="en-CA" sz="1600" dirty="0"/>
          </a:p>
          <a:p>
            <a:pPr>
              <a:spcBef>
                <a:spcPts val="0"/>
              </a:spcBef>
            </a:pPr>
            <a:r>
              <a:rPr lang="en-CA" sz="1600" dirty="0"/>
              <a:t>Centre for Law in the Contemporary Workplace</a:t>
            </a:r>
          </a:p>
          <a:p>
            <a:pPr>
              <a:spcBef>
                <a:spcPts val="0"/>
              </a:spcBef>
            </a:pPr>
            <a:r>
              <a:rPr lang="en-CA" sz="1600" dirty="0"/>
              <a:t>Queen’s University</a:t>
            </a:r>
          </a:p>
          <a:p>
            <a:endParaRPr lang="en-CA" sz="1600" dirty="0"/>
          </a:p>
        </p:txBody>
      </p:sp>
    </p:spTree>
    <p:extLst>
      <p:ext uri="{BB962C8B-B14F-4D97-AF65-F5344CB8AC3E}">
        <p14:creationId xmlns:p14="http://schemas.microsoft.com/office/powerpoint/2010/main" val="190415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Data</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r>
              <a:rPr lang="en-US" sz="2400" dirty="0"/>
              <a:t>Independent variables:</a:t>
            </a:r>
          </a:p>
          <a:p>
            <a:pPr marL="0" indent="0">
              <a:buNone/>
            </a:pPr>
            <a:endParaRPr lang="en-US" sz="2400" dirty="0"/>
          </a:p>
          <a:p>
            <a:pPr marL="457200" indent="-457200">
              <a:buAutoNum type="arabicParenBoth"/>
            </a:pPr>
            <a:r>
              <a:rPr lang="en-US" sz="2400" dirty="0"/>
              <a:t>Legal subject matter</a:t>
            </a:r>
          </a:p>
          <a:p>
            <a:pPr marL="457200" indent="-457200">
              <a:buAutoNum type="arabicParenBoth"/>
            </a:pPr>
            <a:r>
              <a:rPr lang="en-US" sz="2400" dirty="0"/>
              <a:t>Whether arbitrator decided a contested issue of fact</a:t>
            </a:r>
          </a:p>
          <a:p>
            <a:pPr marL="457200" indent="-457200">
              <a:buAutoNum type="arabicParenBoth"/>
            </a:pPr>
            <a:r>
              <a:rPr lang="en-US" sz="2400" dirty="0"/>
              <a:t>Proxy for busy arbitrator</a:t>
            </a:r>
          </a:p>
          <a:p>
            <a:pPr marL="457200" indent="-457200">
              <a:buAutoNum type="arabicParenBoth"/>
            </a:pPr>
            <a:r>
              <a:rPr lang="en-US" sz="2400" dirty="0"/>
              <a:t>Type of arbitration board (sole arbitrator or three person panel); </a:t>
            </a:r>
          </a:p>
          <a:p>
            <a:pPr marL="457200" indent="-457200">
              <a:buFont typeface="Arial" pitchFamily="34" charset="0"/>
              <a:buAutoNum type="arabicParenBoth"/>
            </a:pPr>
            <a:r>
              <a:rPr lang="en-US" sz="2400" dirty="0"/>
              <a:t>Whether the employer or union was represented by counsel. </a:t>
            </a:r>
          </a:p>
          <a:p>
            <a:pPr marL="0" indent="0">
              <a:buNone/>
            </a:pPr>
            <a:endParaRPr lang="en-US" sz="2400" dirty="0"/>
          </a:p>
        </p:txBody>
      </p:sp>
    </p:spTree>
    <p:extLst>
      <p:ext uri="{BB962C8B-B14F-4D97-AF65-F5344CB8AC3E}">
        <p14:creationId xmlns:p14="http://schemas.microsoft.com/office/powerpoint/2010/main" val="1855838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Data</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r>
              <a:rPr lang="en-US" sz="2400" dirty="0"/>
              <a:t>Controls:</a:t>
            </a:r>
          </a:p>
          <a:p>
            <a:pPr marL="0" indent="0">
              <a:buNone/>
            </a:pPr>
            <a:endParaRPr lang="en-US" sz="2400" dirty="0"/>
          </a:p>
          <a:p>
            <a:pPr marL="457200" indent="-457200">
              <a:buAutoNum type="arabicPeriod"/>
            </a:pPr>
            <a:r>
              <a:rPr lang="en-US" sz="2400" dirty="0"/>
              <a:t>Economic sector of the employer (government, health care and education, other)</a:t>
            </a:r>
          </a:p>
          <a:p>
            <a:pPr marL="457200" indent="-457200">
              <a:buAutoNum type="arabicPeriod"/>
            </a:pPr>
            <a:r>
              <a:rPr lang="en-US" sz="2400" dirty="0"/>
              <a:t>Whether the parties invoked expedited arbitration or mediation under the </a:t>
            </a:r>
            <a:r>
              <a:rPr lang="en-US" sz="2400" dirty="0" err="1"/>
              <a:t>Labour</a:t>
            </a:r>
            <a:r>
              <a:rPr lang="en-US" sz="2400" dirty="0"/>
              <a:t> Relations Act, 1995</a:t>
            </a:r>
          </a:p>
          <a:p>
            <a:pPr marL="457200" indent="-457200">
              <a:buAutoNum type="arabicPeriod"/>
            </a:pPr>
            <a:r>
              <a:rPr lang="en-US" sz="2400" dirty="0"/>
              <a:t>Gender of the </a:t>
            </a:r>
            <a:r>
              <a:rPr lang="en-US" sz="2400" dirty="0" err="1"/>
              <a:t>grievor</a:t>
            </a:r>
            <a:r>
              <a:rPr lang="en-US" sz="2400" dirty="0"/>
              <a:t> </a:t>
            </a:r>
          </a:p>
          <a:p>
            <a:pPr marL="457200" indent="-457200">
              <a:buAutoNum type="arabicPeriod"/>
            </a:pPr>
            <a:r>
              <a:rPr lang="en-US" sz="2400" dirty="0"/>
              <a:t>Gender of the arbitrator. </a:t>
            </a:r>
          </a:p>
          <a:p>
            <a:pPr marL="457200" indent="-457200">
              <a:buAutoNum type="arabicPeriod"/>
            </a:pPr>
            <a:r>
              <a:rPr lang="en-US" sz="2400" dirty="0"/>
              <a:t>Whether the parties used an agreed statement of fact.</a:t>
            </a:r>
          </a:p>
        </p:txBody>
      </p:sp>
    </p:spTree>
    <p:extLst>
      <p:ext uri="{BB962C8B-B14F-4D97-AF65-F5344CB8AC3E}">
        <p14:creationId xmlns:p14="http://schemas.microsoft.com/office/powerpoint/2010/main" val="139811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Approach to Regression Analysis</a:t>
            </a:r>
          </a:p>
        </p:txBody>
      </p:sp>
      <p:sp>
        <p:nvSpPr>
          <p:cNvPr id="5" name="Content Placeholder 4"/>
          <p:cNvSpPr>
            <a:spLocks noGrp="1"/>
          </p:cNvSpPr>
          <p:nvPr>
            <p:ph idx="4294967295"/>
          </p:nvPr>
        </p:nvSpPr>
        <p:spPr>
          <a:xfrm>
            <a:off x="457200" y="1600200"/>
            <a:ext cx="8229600" cy="4525963"/>
          </a:xfrm>
        </p:spPr>
        <p:txBody>
          <a:bodyPr>
            <a:noAutofit/>
          </a:bodyPr>
          <a:lstStyle/>
          <a:p>
            <a:r>
              <a:rPr lang="en-US" sz="2400" dirty="0"/>
              <a:t>Estimate formal hazard models.  The hazard function is, for example, the probability that a grievance for which the hearing has been concluded for “x” days will have an award rendered in the near future. </a:t>
            </a:r>
          </a:p>
          <a:p>
            <a:pPr marL="0" indent="0">
              <a:buNone/>
            </a:pPr>
            <a:endParaRPr lang="en-US" sz="2400" dirty="0"/>
          </a:p>
          <a:p>
            <a:r>
              <a:rPr lang="en-US" sz="2400" dirty="0"/>
              <a:t>Where the covariates thought to influence the duration in a state and the exit rate, proportional hazard specification was used. </a:t>
            </a:r>
          </a:p>
        </p:txBody>
      </p:sp>
    </p:spTree>
    <p:extLst>
      <p:ext uri="{BB962C8B-B14F-4D97-AF65-F5344CB8AC3E}">
        <p14:creationId xmlns:p14="http://schemas.microsoft.com/office/powerpoint/2010/main" val="234238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Profile of Cases</a:t>
            </a:r>
          </a:p>
        </p:txBody>
      </p:sp>
      <p:sp>
        <p:nvSpPr>
          <p:cNvPr id="5" name="Content Placeholder 4"/>
          <p:cNvSpPr>
            <a:spLocks noGrp="1"/>
          </p:cNvSpPr>
          <p:nvPr>
            <p:ph idx="4294967295"/>
          </p:nvPr>
        </p:nvSpPr>
        <p:spPr>
          <a:xfrm>
            <a:off x="457200" y="1600200"/>
            <a:ext cx="8229600" cy="4525963"/>
          </a:xfrm>
        </p:spPr>
        <p:txBody>
          <a:bodyPr>
            <a:noAutofit/>
          </a:bodyPr>
          <a:lstStyle/>
          <a:p>
            <a:r>
              <a:rPr lang="en-US" sz="2400" dirty="0"/>
              <a:t>54% in the broader public sector</a:t>
            </a:r>
          </a:p>
          <a:p>
            <a:r>
              <a:rPr lang="en-CA" sz="2400" dirty="0"/>
              <a:t>95% of the cases were decided by a sole arbitrator </a:t>
            </a:r>
          </a:p>
          <a:p>
            <a:r>
              <a:rPr lang="en-CA" sz="2400" dirty="0"/>
              <a:t>Statutory expedited arbitration used only about 6.9% of the time</a:t>
            </a:r>
          </a:p>
          <a:p>
            <a:r>
              <a:rPr lang="en-CA" sz="2400" dirty="0"/>
              <a:t>Statutory mediation-arbitration procedures only about 1.3% of the time</a:t>
            </a:r>
          </a:p>
          <a:p>
            <a:r>
              <a:rPr lang="en-CA" sz="2400" dirty="0"/>
              <a:t>Agreed statement of fact in only about 13% of cases. </a:t>
            </a:r>
          </a:p>
          <a:p>
            <a:endParaRPr lang="en-US" sz="2400" dirty="0"/>
          </a:p>
        </p:txBody>
      </p:sp>
    </p:spTree>
    <p:extLst>
      <p:ext uri="{BB962C8B-B14F-4D97-AF65-F5344CB8AC3E}">
        <p14:creationId xmlns:p14="http://schemas.microsoft.com/office/powerpoint/2010/main" val="67655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Profile of Cases</a:t>
            </a:r>
          </a:p>
        </p:txBody>
      </p:sp>
      <p:sp>
        <p:nvSpPr>
          <p:cNvPr id="5" name="Content Placeholder 4"/>
          <p:cNvSpPr>
            <a:spLocks noGrp="1"/>
          </p:cNvSpPr>
          <p:nvPr>
            <p:ph idx="4294967295"/>
          </p:nvPr>
        </p:nvSpPr>
        <p:spPr>
          <a:xfrm>
            <a:off x="457200" y="1600200"/>
            <a:ext cx="8229600" cy="4525963"/>
          </a:xfrm>
        </p:spPr>
        <p:txBody>
          <a:bodyPr>
            <a:noAutofit/>
          </a:bodyPr>
          <a:lstStyle/>
          <a:p>
            <a:endParaRPr lang="en-US" sz="2400" dirty="0"/>
          </a:p>
          <a:p>
            <a:r>
              <a:rPr lang="en-US" sz="2400" dirty="0"/>
              <a:t>The employer (at about 79%) was more likely to be represented by counsel than the union (at roughly 63%). </a:t>
            </a:r>
          </a:p>
          <a:p>
            <a:pPr marL="0" indent="0">
              <a:buNone/>
            </a:pPr>
            <a:r>
              <a:rPr lang="en-US" sz="2400" dirty="0"/>
              <a:t> </a:t>
            </a:r>
          </a:p>
          <a:p>
            <a:r>
              <a:rPr lang="en-US" sz="2400" dirty="0"/>
              <a:t>The average number of lawyer representatives in our study (1.42) is very similar to that recorded by Curran for the year 2012 (1.47).  </a:t>
            </a:r>
            <a:endParaRPr lang="en-CA" sz="2400" dirty="0"/>
          </a:p>
          <a:p>
            <a:endParaRPr lang="en-US" sz="2400" dirty="0"/>
          </a:p>
        </p:txBody>
      </p:sp>
    </p:spTree>
    <p:extLst>
      <p:ext uri="{BB962C8B-B14F-4D97-AF65-F5344CB8AC3E}">
        <p14:creationId xmlns:p14="http://schemas.microsoft.com/office/powerpoint/2010/main" val="3651699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Profile of Cases</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r>
              <a:rPr lang="en-US" sz="1600" dirty="0"/>
              <a:t>Most frequently decided issues: </a:t>
            </a:r>
          </a:p>
          <a:p>
            <a:pPr marL="0" indent="0">
              <a:buNone/>
            </a:pPr>
            <a:endParaRPr lang="en-US" sz="1600" dirty="0"/>
          </a:p>
          <a:p>
            <a:r>
              <a:rPr lang="en-US" sz="1600" dirty="0"/>
              <a:t>Finding of fact on a disputed matter in about 37% of the cases.</a:t>
            </a:r>
          </a:p>
          <a:p>
            <a:r>
              <a:rPr lang="en-US" sz="1600" dirty="0"/>
              <a:t>Wages or Related Benefits (21%), </a:t>
            </a:r>
          </a:p>
          <a:p>
            <a:r>
              <a:rPr lang="en-US" sz="1600" dirty="0"/>
              <a:t>Discharge for Discipline (20%),  </a:t>
            </a:r>
          </a:p>
          <a:p>
            <a:r>
              <a:rPr lang="en-US" sz="1600" dirty="0"/>
              <a:t>Assignment or Scheduling of Work (17%). </a:t>
            </a:r>
          </a:p>
          <a:p>
            <a:r>
              <a:rPr lang="en-US" sz="1600" dirty="0"/>
              <a:t>Human Rights or Other Discrimination (9%), </a:t>
            </a:r>
          </a:p>
          <a:p>
            <a:r>
              <a:rPr lang="en-US" sz="1600" dirty="0"/>
              <a:t>Jurisdiction (7%) </a:t>
            </a:r>
          </a:p>
          <a:p>
            <a:r>
              <a:rPr lang="en-US" sz="1600" dirty="0"/>
              <a:t>Matter of Procedure (7%).</a:t>
            </a:r>
          </a:p>
          <a:p>
            <a:r>
              <a:rPr lang="en-US" sz="1600" dirty="0"/>
              <a:t>Non-Human Rights Legislation (5%), </a:t>
            </a:r>
          </a:p>
          <a:p>
            <a:r>
              <a:rPr lang="en-US" sz="1600" dirty="0"/>
              <a:t>Benefit or Welfare Plan (whether insured or not) (5%) </a:t>
            </a:r>
          </a:p>
          <a:p>
            <a:pPr marL="0" indent="0">
              <a:buNone/>
            </a:pPr>
            <a:endParaRPr lang="en-US" sz="1600" dirty="0"/>
          </a:p>
          <a:p>
            <a:pPr marL="0" indent="0">
              <a:buNone/>
            </a:pPr>
            <a:r>
              <a:rPr lang="en-US" sz="1600" dirty="0"/>
              <a:t>Frequency of issues in our study is somewhat lower than that of comparable issues recorded in Curran’s (2017) paper.  This likely reflects our decision to code for issues decided rather than to code by content analysis.</a:t>
            </a:r>
          </a:p>
        </p:txBody>
      </p:sp>
    </p:spTree>
    <p:extLst>
      <p:ext uri="{BB962C8B-B14F-4D97-AF65-F5344CB8AC3E}">
        <p14:creationId xmlns:p14="http://schemas.microsoft.com/office/powerpoint/2010/main" val="3165419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Time Lapses</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r>
              <a:rPr lang="en-US" sz="1800" dirty="0"/>
              <a:t>Median durations:</a:t>
            </a:r>
          </a:p>
          <a:p>
            <a:pPr marL="0" indent="0">
              <a:buNone/>
            </a:pPr>
            <a:endParaRPr lang="en-US" sz="1800" dirty="0"/>
          </a:p>
          <a:p>
            <a:pPr marL="0" indent="0">
              <a:buNone/>
            </a:pPr>
            <a:r>
              <a:rPr lang="en-US" sz="1800" dirty="0"/>
              <a:t>•	Event to first hearing:  215 days</a:t>
            </a:r>
          </a:p>
          <a:p>
            <a:pPr marL="0" indent="0">
              <a:buNone/>
            </a:pPr>
            <a:r>
              <a:rPr lang="en-US" sz="1800" dirty="0"/>
              <a:t>•	Grievance to first hearing: 275.5 days </a:t>
            </a:r>
          </a:p>
          <a:p>
            <a:pPr marL="0" indent="0">
              <a:buNone/>
            </a:pPr>
            <a:r>
              <a:rPr lang="en-US" sz="1800" dirty="0"/>
              <a:t>•	First to last hearing: 1 day (0 days elapsed between these two points in time)</a:t>
            </a:r>
          </a:p>
          <a:p>
            <a:pPr marL="0" indent="0">
              <a:buNone/>
            </a:pPr>
            <a:r>
              <a:rPr lang="en-US" sz="1800" dirty="0"/>
              <a:t>•	First hearing to award: 48 days</a:t>
            </a:r>
          </a:p>
          <a:p>
            <a:pPr marL="0" indent="0">
              <a:buNone/>
            </a:pPr>
            <a:r>
              <a:rPr lang="en-US" sz="1800" dirty="0"/>
              <a:t>•	Last hearing to award: 26 days</a:t>
            </a:r>
          </a:p>
          <a:p>
            <a:pPr marL="0" indent="0">
              <a:buNone/>
            </a:pPr>
            <a:r>
              <a:rPr lang="en-US" sz="1800" dirty="0"/>
              <a:t>•	Event to final award: 345 days</a:t>
            </a:r>
          </a:p>
          <a:p>
            <a:pPr marL="0" indent="0">
              <a:buNone/>
            </a:pPr>
            <a:r>
              <a:rPr lang="en-US" sz="1800" dirty="0"/>
              <a:t>•	Grievance to final award: 380 days.</a:t>
            </a:r>
          </a:p>
          <a:p>
            <a:pPr marL="0" indent="0">
              <a:buNone/>
            </a:pPr>
            <a:endParaRPr lang="en-US" sz="1800" dirty="0"/>
          </a:p>
          <a:p>
            <a:pPr marL="0" indent="0">
              <a:buNone/>
            </a:pPr>
            <a:r>
              <a:rPr lang="en-US" sz="1800" dirty="0"/>
              <a:t>The number of hearing days ranged from 0 to 24 days, with 50% taking only 1 (or no) day(s), about 68% of cases requiring 2 or fewer hearing days, and 95% taking 8 or fewer days.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4026722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Regression Results: Prehearing and Total Time</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sp>
        <p:nvSpPr>
          <p:cNvPr id="3" name="Rectangle 1">
            <a:extLst>
              <a:ext uri="{FF2B5EF4-FFF2-40B4-BE49-F238E27FC236}">
                <a16:creationId xmlns:a16="http://schemas.microsoft.com/office/drawing/2014/main" id="{B31BC053-49AE-EF46-89CB-5A8BEA4D2F9A}"/>
              </a:ext>
            </a:extLst>
          </p:cNvPr>
          <p:cNvSpPr>
            <a:spLocks noChangeArrowheads="1"/>
          </p:cNvSpPr>
          <p:nvPr/>
        </p:nvSpPr>
        <p:spPr bwMode="auto">
          <a:xfrm>
            <a:off x="1422400" y="2285590"/>
            <a:ext cx="92202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Table 6">
            <a:extLst>
              <a:ext uri="{FF2B5EF4-FFF2-40B4-BE49-F238E27FC236}">
                <a16:creationId xmlns:a16="http://schemas.microsoft.com/office/drawing/2014/main" id="{A56F5759-2582-3048-8887-43F96BAB4179}"/>
              </a:ext>
            </a:extLst>
          </p:cNvPr>
          <p:cNvGraphicFramePr>
            <a:graphicFrameLocks noGrp="1"/>
          </p:cNvGraphicFramePr>
          <p:nvPr>
            <p:extLst>
              <p:ext uri="{D42A27DB-BD31-4B8C-83A1-F6EECF244321}">
                <p14:modId xmlns:p14="http://schemas.microsoft.com/office/powerpoint/2010/main" val="3508982328"/>
              </p:ext>
            </p:extLst>
          </p:nvPr>
        </p:nvGraphicFramePr>
        <p:xfrm>
          <a:off x="1524000" y="1417638"/>
          <a:ext cx="6096000" cy="3969542"/>
        </p:xfrm>
        <a:graphic>
          <a:graphicData uri="http://schemas.openxmlformats.org/drawingml/2006/table">
            <a:tbl>
              <a:tblPr firstRow="1" firstCol="1" bandRow="1">
                <a:tableStyleId>{5C22544A-7EE6-4342-B048-85BDC9FD1C3A}</a:tableStyleId>
              </a:tblPr>
              <a:tblGrid>
                <a:gridCol w="1326568">
                  <a:extLst>
                    <a:ext uri="{9D8B030D-6E8A-4147-A177-3AD203B41FA5}">
                      <a16:colId xmlns:a16="http://schemas.microsoft.com/office/drawing/2014/main" val="634974818"/>
                    </a:ext>
                  </a:extLst>
                </a:gridCol>
                <a:gridCol w="988112">
                  <a:extLst>
                    <a:ext uri="{9D8B030D-6E8A-4147-A177-3AD203B41FA5}">
                      <a16:colId xmlns:a16="http://schemas.microsoft.com/office/drawing/2014/main" val="1282579708"/>
                    </a:ext>
                  </a:extLst>
                </a:gridCol>
                <a:gridCol w="722545">
                  <a:extLst>
                    <a:ext uri="{9D8B030D-6E8A-4147-A177-3AD203B41FA5}">
                      <a16:colId xmlns:a16="http://schemas.microsoft.com/office/drawing/2014/main" val="2204848627"/>
                    </a:ext>
                  </a:extLst>
                </a:gridCol>
                <a:gridCol w="722545">
                  <a:extLst>
                    <a:ext uri="{9D8B030D-6E8A-4147-A177-3AD203B41FA5}">
                      <a16:colId xmlns:a16="http://schemas.microsoft.com/office/drawing/2014/main" val="3041399474"/>
                    </a:ext>
                  </a:extLst>
                </a:gridCol>
                <a:gridCol w="1074311">
                  <a:extLst>
                    <a:ext uri="{9D8B030D-6E8A-4147-A177-3AD203B41FA5}">
                      <a16:colId xmlns:a16="http://schemas.microsoft.com/office/drawing/2014/main" val="3279211364"/>
                    </a:ext>
                  </a:extLst>
                </a:gridCol>
                <a:gridCol w="722545">
                  <a:extLst>
                    <a:ext uri="{9D8B030D-6E8A-4147-A177-3AD203B41FA5}">
                      <a16:colId xmlns:a16="http://schemas.microsoft.com/office/drawing/2014/main" val="1172933794"/>
                    </a:ext>
                  </a:extLst>
                </a:gridCol>
                <a:gridCol w="539374">
                  <a:extLst>
                    <a:ext uri="{9D8B030D-6E8A-4147-A177-3AD203B41FA5}">
                      <a16:colId xmlns:a16="http://schemas.microsoft.com/office/drawing/2014/main" val="2533329800"/>
                    </a:ext>
                  </a:extLst>
                </a:gridCol>
              </a:tblGrid>
              <a:tr h="198477">
                <a:tc gridSpan="7">
                  <a:txBody>
                    <a:bodyPr/>
                    <a:lstStyle/>
                    <a:p>
                      <a:pPr>
                        <a:spcAft>
                          <a:spcPts val="0"/>
                        </a:spcAft>
                      </a:pPr>
                      <a:r>
                        <a:rPr lang="en-US" sz="1000" kern="50">
                          <a:effectLst/>
                        </a:rPr>
                        <a:t>Table 5: Regression Results for Event to First Hearing and  Event to Final Award</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7935466"/>
                  </a:ext>
                </a:extLst>
              </a:tr>
              <a:tr h="595431">
                <a:tc>
                  <a:txBody>
                    <a:bodyPr/>
                    <a:lstStyle/>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gridSpan="3">
                  <a:txBody>
                    <a:bodyPr/>
                    <a:lstStyle/>
                    <a:p>
                      <a:pPr>
                        <a:spcAft>
                          <a:spcPts val="0"/>
                        </a:spcAft>
                      </a:pPr>
                      <a:r>
                        <a:rPr lang="en-US" sz="1000" kern="50">
                          <a:effectLst/>
                        </a:rPr>
                        <a:t>Event to First Hearing </a:t>
                      </a:r>
                      <a:endParaRPr lang="en-CA" sz="1200" kern="50">
                        <a:effectLst/>
                      </a:endParaRPr>
                    </a:p>
                    <a:p>
                      <a:pPr>
                        <a:spcAft>
                          <a:spcPts val="0"/>
                        </a:spcAft>
                      </a:pPr>
                      <a:r>
                        <a:rPr lang="en-US" sz="1000" kern="50">
                          <a:effectLst/>
                        </a:rPr>
                        <a:t>(efdur)</a:t>
                      </a:r>
                      <a:endParaRPr lang="en-CA" sz="1200" kern="50">
                        <a:effectLst/>
                      </a:endParaRPr>
                    </a:p>
                    <a:p>
                      <a:pPr>
                        <a:spcAft>
                          <a:spcPts val="0"/>
                        </a:spcAft>
                      </a:pPr>
                      <a:r>
                        <a:rPr lang="en-US" sz="1000" kern="50">
                          <a:effectLst/>
                        </a:rPr>
                        <a:t>Generalized gamma regression</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a:spcAft>
                          <a:spcPts val="0"/>
                        </a:spcAft>
                      </a:pPr>
                      <a:r>
                        <a:rPr lang="en-US" sz="1000" kern="50">
                          <a:effectLst/>
                        </a:rPr>
                        <a:t>Event to Final Award </a:t>
                      </a:r>
                      <a:endParaRPr lang="en-CA" sz="1200" kern="50">
                        <a:effectLst/>
                      </a:endParaRPr>
                    </a:p>
                    <a:p>
                      <a:pPr>
                        <a:spcAft>
                          <a:spcPts val="0"/>
                        </a:spcAft>
                      </a:pPr>
                      <a:r>
                        <a:rPr lang="en-US" sz="1000" kern="50">
                          <a:effectLst/>
                        </a:rPr>
                        <a:t>(eadur)</a:t>
                      </a:r>
                      <a:endParaRPr lang="en-CA" sz="1200" kern="50">
                        <a:effectLst/>
                      </a:endParaRPr>
                    </a:p>
                    <a:p>
                      <a:pPr>
                        <a:spcAft>
                          <a:spcPts val="0"/>
                        </a:spcAft>
                      </a:pPr>
                      <a:r>
                        <a:rPr lang="en-US" sz="1000" kern="50">
                          <a:effectLst/>
                        </a:rPr>
                        <a:t>Loglogistic regression</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9504741"/>
                  </a:ext>
                </a:extLst>
              </a:tr>
              <a:tr h="396954">
                <a:tc>
                  <a:txBody>
                    <a:bodyPr/>
                    <a:lstStyle/>
                    <a:p>
                      <a:pPr>
                        <a:spcAft>
                          <a:spcPts val="0"/>
                        </a:spcAft>
                      </a:pPr>
                      <a:r>
                        <a:rPr lang="en-US" sz="1000" kern="50">
                          <a:effectLst/>
                        </a:rPr>
                        <a:t>Variable</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Coefficient</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Robust Std Error</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P&gt;|z|</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Coefficient</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Robust Std Error</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P&gt;|z|</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795448310"/>
                  </a:ext>
                </a:extLst>
              </a:tr>
              <a:tr h="2778680">
                <a:tc>
                  <a:txBody>
                    <a:bodyPr/>
                    <a:lstStyle/>
                    <a:p>
                      <a:pPr>
                        <a:spcAft>
                          <a:spcPts val="0"/>
                        </a:spcAft>
                      </a:pPr>
                      <a:r>
                        <a:rPr lang="en-US" sz="1000" kern="50">
                          <a:effectLst/>
                        </a:rPr>
                        <a:t>Government </a:t>
                      </a:r>
                      <a:endParaRPr lang="en-CA" sz="1200" kern="50">
                        <a:effectLst/>
                      </a:endParaRPr>
                    </a:p>
                    <a:p>
                      <a:pPr>
                        <a:spcAft>
                          <a:spcPts val="0"/>
                        </a:spcAft>
                      </a:pPr>
                      <a:r>
                        <a:rPr lang="en-US" sz="1000" kern="50">
                          <a:effectLst/>
                        </a:rPr>
                        <a:t>Tripartite </a:t>
                      </a:r>
                      <a:endParaRPr lang="en-CA" sz="1200" kern="50">
                        <a:effectLst/>
                      </a:endParaRPr>
                    </a:p>
                    <a:p>
                      <a:pPr>
                        <a:spcAft>
                          <a:spcPts val="0"/>
                        </a:spcAft>
                      </a:pPr>
                      <a:r>
                        <a:rPr lang="en-US" sz="1000" kern="50">
                          <a:effectLst/>
                        </a:rPr>
                        <a:t>Section 49 </a:t>
                      </a:r>
                      <a:endParaRPr lang="en-CA" sz="1200" kern="50">
                        <a:effectLst/>
                      </a:endParaRPr>
                    </a:p>
                    <a:p>
                      <a:pPr>
                        <a:spcAft>
                          <a:spcPts val="0"/>
                        </a:spcAft>
                      </a:pPr>
                      <a:r>
                        <a:rPr lang="en-US" sz="1000" kern="50">
                          <a:effectLst/>
                        </a:rPr>
                        <a:t>Section 50 </a:t>
                      </a:r>
                      <a:endParaRPr lang="en-CA" sz="1200" kern="50">
                        <a:effectLst/>
                      </a:endParaRPr>
                    </a:p>
                    <a:p>
                      <a:pPr>
                        <a:spcAft>
                          <a:spcPts val="0"/>
                        </a:spcAft>
                      </a:pPr>
                      <a:r>
                        <a:rPr lang="en-US" sz="1000" kern="50">
                          <a:effectLst/>
                        </a:rPr>
                        <a:t>Busy Arbitrator</a:t>
                      </a:r>
                      <a:endParaRPr lang="en-CA" sz="1200" kern="50">
                        <a:effectLst/>
                      </a:endParaRPr>
                    </a:p>
                    <a:p>
                      <a:pPr>
                        <a:spcAft>
                          <a:spcPts val="0"/>
                        </a:spcAft>
                      </a:pPr>
                      <a:r>
                        <a:rPr lang="en-US" sz="1000" kern="50">
                          <a:effectLst/>
                        </a:rPr>
                        <a:t>Procedure</a:t>
                      </a:r>
                      <a:endParaRPr lang="en-CA" sz="1200" kern="50">
                        <a:effectLst/>
                      </a:endParaRPr>
                    </a:p>
                    <a:p>
                      <a:pPr>
                        <a:spcAft>
                          <a:spcPts val="0"/>
                        </a:spcAft>
                      </a:pPr>
                      <a:r>
                        <a:rPr lang="en-US" sz="1000" kern="50">
                          <a:effectLst/>
                        </a:rPr>
                        <a:t>Pension Plan</a:t>
                      </a:r>
                      <a:endParaRPr lang="en-CA" sz="1200" kern="50">
                        <a:effectLst/>
                      </a:endParaRPr>
                    </a:p>
                    <a:p>
                      <a:pPr>
                        <a:spcAft>
                          <a:spcPts val="0"/>
                        </a:spcAft>
                      </a:pPr>
                      <a:r>
                        <a:rPr lang="en-US" sz="1000" kern="50">
                          <a:effectLst/>
                        </a:rPr>
                        <a:t>CBA interpretation </a:t>
                      </a:r>
                      <a:endParaRPr lang="en-CA" sz="1200" kern="50">
                        <a:effectLst/>
                      </a:endParaRPr>
                    </a:p>
                    <a:p>
                      <a:pPr>
                        <a:spcAft>
                          <a:spcPts val="0"/>
                        </a:spcAft>
                      </a:pPr>
                      <a:r>
                        <a:rPr lang="en-US" sz="1000" kern="50">
                          <a:effectLst/>
                        </a:rPr>
                        <a:t>Disc. discharge</a:t>
                      </a:r>
                      <a:endParaRPr lang="en-CA" sz="1200" kern="50">
                        <a:effectLst/>
                      </a:endParaRPr>
                    </a:p>
                    <a:p>
                      <a:pPr>
                        <a:spcAft>
                          <a:spcPts val="0"/>
                        </a:spcAft>
                      </a:pPr>
                      <a:r>
                        <a:rPr lang="en-US" sz="1000" kern="50">
                          <a:effectLst/>
                        </a:rPr>
                        <a:t>Discipline</a:t>
                      </a:r>
                      <a:endParaRPr lang="en-CA" sz="1200" kern="50">
                        <a:effectLst/>
                      </a:endParaRPr>
                    </a:p>
                    <a:p>
                      <a:pPr>
                        <a:spcAft>
                          <a:spcPts val="0"/>
                        </a:spcAft>
                      </a:pPr>
                      <a:r>
                        <a:rPr lang="en-US" sz="1000" kern="50">
                          <a:effectLst/>
                        </a:rPr>
                        <a:t>Assignment </a:t>
                      </a:r>
                      <a:endParaRPr lang="en-CA" sz="1200" kern="50">
                        <a:effectLst/>
                      </a:endParaRPr>
                    </a:p>
                    <a:p>
                      <a:pPr>
                        <a:spcAft>
                          <a:spcPts val="0"/>
                        </a:spcAft>
                      </a:pPr>
                      <a:r>
                        <a:rPr lang="en-US" sz="1000" kern="50">
                          <a:effectLst/>
                        </a:rPr>
                        <a:t>Wages </a:t>
                      </a:r>
                      <a:endParaRPr lang="en-CA" sz="1200" kern="50">
                        <a:effectLst/>
                      </a:endParaRPr>
                    </a:p>
                    <a:p>
                      <a:pPr>
                        <a:spcAft>
                          <a:spcPts val="0"/>
                        </a:spcAft>
                      </a:pPr>
                      <a:r>
                        <a:rPr lang="en-US" sz="1000" kern="50">
                          <a:effectLst/>
                        </a:rPr>
                        <a:t>Word count</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  </a:t>
                      </a:r>
                      <a:r>
                        <a:rPr lang="en-US" sz="1000" kern="50">
                          <a:effectLst/>
                          <a:highlight>
                            <a:srgbClr val="FFFF00"/>
                          </a:highlight>
                        </a:rPr>
                        <a:t>.5446673*</a:t>
                      </a:r>
                      <a:r>
                        <a:rPr lang="en-US" sz="1000" kern="50">
                          <a:effectLst/>
                        </a:rPr>
                        <a:t>  </a:t>
                      </a:r>
                      <a:endParaRPr lang="en-CA" sz="1200" kern="50">
                        <a:effectLst/>
                      </a:endParaRPr>
                    </a:p>
                    <a:p>
                      <a:pPr>
                        <a:spcAft>
                          <a:spcPts val="0"/>
                        </a:spcAft>
                      </a:pPr>
                      <a:r>
                        <a:rPr lang="en-US" sz="1000" kern="50">
                          <a:effectLst/>
                        </a:rPr>
                        <a:t>  </a:t>
                      </a:r>
                      <a:r>
                        <a:rPr lang="en-US" sz="1000" kern="50">
                          <a:effectLst/>
                          <a:highlight>
                            <a:srgbClr val="FFFF00"/>
                          </a:highlight>
                        </a:rPr>
                        <a:t>1.619008*</a:t>
                      </a:r>
                      <a:r>
                        <a:rPr lang="en-US" sz="1000" kern="50">
                          <a:effectLst/>
                        </a:rPr>
                        <a:t> </a:t>
                      </a:r>
                      <a:endParaRPr lang="en-CA" sz="1200" kern="50">
                        <a:effectLst/>
                      </a:endParaRPr>
                    </a:p>
                    <a:p>
                      <a:pPr>
                        <a:spcAft>
                          <a:spcPts val="0"/>
                        </a:spcAft>
                      </a:pPr>
                      <a:r>
                        <a:rPr lang="en-US" sz="1000" kern="50">
                          <a:effectLst/>
                        </a:rPr>
                        <a:t>-1.144759*</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a:t>
                      </a:r>
                      <a:r>
                        <a:rPr lang="en-US" sz="1000" kern="50">
                          <a:effectLst/>
                          <a:highlight>
                            <a:srgbClr val="FFFF00"/>
                          </a:highlight>
                        </a:rPr>
                        <a:t>.0284522</a:t>
                      </a:r>
                      <a:r>
                        <a:rPr lang="en-US" sz="1000" kern="50">
                          <a:effectLst/>
                        </a:rPr>
                        <a:t>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a:t>
                      </a:r>
                      <a:endParaRPr lang="en-CA" sz="1200" kern="50">
                        <a:effectLst/>
                      </a:endParaRPr>
                    </a:p>
                    <a:p>
                      <a:pPr>
                        <a:spcAft>
                          <a:spcPts val="0"/>
                        </a:spcAft>
                      </a:pPr>
                      <a:br>
                        <a:rPr lang="en-US" sz="1000" kern="50">
                          <a:effectLst/>
                        </a:rPr>
                      </a:br>
                      <a:r>
                        <a:rPr lang="en-US" sz="1000" kern="50">
                          <a:effectLst/>
                        </a:rPr>
                        <a:t>-.9071809* </a:t>
                      </a:r>
                      <a:endParaRPr lang="en-CA" sz="1200" kern="50">
                        <a:effectLst/>
                      </a:endParaRPr>
                    </a:p>
                    <a:p>
                      <a:pPr>
                        <a:spcAft>
                          <a:spcPts val="0"/>
                        </a:spcAft>
                      </a:pPr>
                      <a:r>
                        <a:rPr lang="en-US" sz="1000" kern="50">
                          <a:effectLst/>
                        </a:rPr>
                        <a:t> -.5574363*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-.3404566 </a:t>
                      </a:r>
                      <a:endParaRPr lang="en-CA" sz="1200" kern="50">
                        <a:effectLst/>
                      </a:endParaRPr>
                    </a:p>
                    <a:p>
                      <a:pPr>
                        <a:spcAft>
                          <a:spcPts val="0"/>
                        </a:spcAft>
                      </a:pPr>
                      <a:r>
                        <a:rPr lang="en-US" sz="1000" kern="50">
                          <a:effectLst/>
                        </a:rPr>
                        <a:t>  </a:t>
                      </a:r>
                      <a:r>
                        <a:rPr lang="en-US" sz="1000" kern="50">
                          <a:effectLst/>
                          <a:highlight>
                            <a:srgbClr val="FFFF00"/>
                          </a:highlight>
                        </a:rPr>
                        <a:t>.0000414*</a:t>
                      </a: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.1373517  </a:t>
                      </a:r>
                      <a:endParaRPr lang="en-CA" sz="1200" kern="50">
                        <a:effectLst/>
                      </a:endParaRPr>
                    </a:p>
                    <a:p>
                      <a:pPr>
                        <a:spcAft>
                          <a:spcPts val="0"/>
                        </a:spcAft>
                      </a:pPr>
                      <a:r>
                        <a:rPr lang="en-US" sz="1000" kern="50">
                          <a:effectLst/>
                        </a:rPr>
                        <a:t> .3792891  </a:t>
                      </a:r>
                      <a:endParaRPr lang="en-CA" sz="1200" kern="50">
                        <a:effectLst/>
                      </a:endParaRPr>
                    </a:p>
                    <a:p>
                      <a:pPr>
                        <a:spcAft>
                          <a:spcPts val="0"/>
                        </a:spcAft>
                      </a:pPr>
                      <a:r>
                        <a:rPr lang="en-US" sz="1000" kern="50">
                          <a:effectLst/>
                        </a:rPr>
                        <a:t> .1761919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.0115671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.187348 </a:t>
                      </a:r>
                      <a:endParaRPr lang="en-CA" sz="1200" kern="50">
                        <a:effectLst/>
                      </a:endParaRPr>
                    </a:p>
                    <a:p>
                      <a:pPr>
                        <a:spcAft>
                          <a:spcPts val="0"/>
                        </a:spcAft>
                      </a:pPr>
                      <a:r>
                        <a:rPr lang="en-US" sz="1000" kern="50">
                          <a:effectLst/>
                        </a:rPr>
                        <a:t> .2122712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.1799957 </a:t>
                      </a:r>
                      <a:endParaRPr lang="en-CA" sz="1200" kern="50">
                        <a:effectLst/>
                      </a:endParaRPr>
                    </a:p>
                    <a:p>
                      <a:pPr>
                        <a:spcAft>
                          <a:spcPts val="0"/>
                        </a:spcAft>
                      </a:pPr>
                      <a:r>
                        <a:rPr lang="en-US" sz="1000" kern="50">
                          <a:effectLst/>
                        </a:rPr>
                        <a:t>.0000201 </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0.000</a:t>
                      </a:r>
                      <a:endParaRPr lang="en-CA" sz="1200" kern="50">
                        <a:effectLst/>
                      </a:endParaRPr>
                    </a:p>
                    <a:p>
                      <a:pPr>
                        <a:spcAft>
                          <a:spcPts val="0"/>
                        </a:spcAft>
                      </a:pPr>
                      <a:r>
                        <a:rPr lang="en-US" sz="1000" kern="50">
                          <a:effectLst/>
                        </a:rPr>
                        <a:t>0.000</a:t>
                      </a:r>
                      <a:endParaRPr lang="en-CA" sz="1200" kern="50">
                        <a:effectLst/>
                      </a:endParaRPr>
                    </a:p>
                    <a:p>
                      <a:pPr>
                        <a:spcAft>
                          <a:spcPts val="0"/>
                        </a:spcAft>
                      </a:pPr>
                      <a:r>
                        <a:rPr lang="en-US" sz="1000" kern="50">
                          <a:effectLst/>
                        </a:rPr>
                        <a:t>0.000</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0.014</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0.000</a:t>
                      </a:r>
                      <a:endParaRPr lang="en-CA" sz="1200" kern="50">
                        <a:effectLst/>
                      </a:endParaRPr>
                    </a:p>
                    <a:p>
                      <a:pPr>
                        <a:spcAft>
                          <a:spcPts val="0"/>
                        </a:spcAft>
                      </a:pPr>
                      <a:r>
                        <a:rPr lang="en-US" sz="1000" kern="50">
                          <a:effectLst/>
                        </a:rPr>
                        <a:t>0.009</a:t>
                      </a:r>
                      <a:endParaRPr lang="en-CA" sz="1200" kern="50">
                        <a:effectLst/>
                      </a:endParaRPr>
                    </a:p>
                    <a:p>
                      <a:pPr>
                        <a:spcAft>
                          <a:spcPts val="0"/>
                        </a:spcAft>
                      </a:pPr>
                      <a:r>
                        <a:rPr lang="en-US" sz="1000" kern="50">
                          <a:effectLst/>
                        </a:rPr>
                        <a:t> </a:t>
                      </a:r>
                      <a:endParaRPr lang="en-CA" sz="1200" kern="50">
                        <a:effectLst/>
                      </a:endParaRPr>
                    </a:p>
                    <a:p>
                      <a:pPr>
                        <a:spcAft>
                          <a:spcPts val="0"/>
                        </a:spcAft>
                      </a:pPr>
                      <a:r>
                        <a:rPr lang="en-US" sz="1000" kern="50">
                          <a:effectLst/>
                        </a:rPr>
                        <a:t>0.059</a:t>
                      </a:r>
                      <a:endParaRPr lang="en-CA" sz="1200" kern="50">
                        <a:effectLst/>
                      </a:endParaRPr>
                    </a:p>
                    <a:p>
                      <a:pPr>
                        <a:spcAft>
                          <a:spcPts val="0"/>
                        </a:spcAft>
                      </a:pPr>
                      <a:r>
                        <a:rPr lang="en-US" sz="1000" kern="50">
                          <a:effectLst/>
                        </a:rPr>
                        <a:t>0.040</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   .</a:t>
                      </a:r>
                      <a:r>
                        <a:rPr lang="en-US" sz="1000" kern="50">
                          <a:effectLst/>
                          <a:highlight>
                            <a:srgbClr val="FFFF00"/>
                          </a:highlight>
                        </a:rPr>
                        <a:t>583792*</a:t>
                      </a:r>
                      <a:endParaRPr lang="en-CA" sz="1200" kern="50">
                        <a:effectLst/>
                      </a:endParaRPr>
                    </a:p>
                    <a:p>
                      <a:pPr>
                        <a:spcAft>
                          <a:spcPts val="0"/>
                        </a:spcAft>
                      </a:pPr>
                      <a:r>
                        <a:rPr lang="en-US" sz="1000" kern="50">
                          <a:effectLst/>
                        </a:rPr>
                        <a:t>  </a:t>
                      </a:r>
                      <a:r>
                        <a:rPr lang="en-US" sz="1000" kern="50">
                          <a:effectLst/>
                          <a:highlight>
                            <a:srgbClr val="FFFF00"/>
                          </a:highlight>
                        </a:rPr>
                        <a:t>1.375118*</a:t>
                      </a:r>
                      <a:endParaRPr lang="en-CA" sz="1200" kern="50">
                        <a:effectLst/>
                      </a:endParaRPr>
                    </a:p>
                    <a:p>
                      <a:pPr>
                        <a:spcAft>
                          <a:spcPts val="0"/>
                        </a:spcAft>
                      </a:pPr>
                      <a:r>
                        <a:rPr lang="en-US" sz="1000" kern="50">
                          <a:effectLst/>
                        </a:rPr>
                        <a:t> -.7796332*</a:t>
                      </a:r>
                      <a:endParaRPr lang="en-CA" sz="1200" kern="50">
                        <a:effectLst/>
                      </a:endParaRPr>
                    </a:p>
                    <a:p>
                      <a:pPr>
                        <a:spcAft>
                          <a:spcPts val="0"/>
                        </a:spcAft>
                      </a:pPr>
                      <a:r>
                        <a:rPr lang="en-US" sz="1000" kern="50">
                          <a:effectLst/>
                        </a:rPr>
                        <a:t> -.2790461*</a:t>
                      </a:r>
                      <a:endParaRPr lang="en-CA" sz="1200" kern="50">
                        <a:effectLst/>
                      </a:endParaRPr>
                    </a:p>
                    <a:p>
                      <a:pPr>
                        <a:spcAft>
                          <a:spcPts val="0"/>
                        </a:spcAft>
                      </a:pPr>
                      <a:r>
                        <a:rPr lang="en-US" sz="1000" kern="50">
                          <a:effectLst/>
                        </a:rPr>
                        <a:t>  </a:t>
                      </a:r>
                      <a:r>
                        <a:rPr lang="en-US" sz="1000" kern="50">
                          <a:effectLst/>
                          <a:highlight>
                            <a:srgbClr val="FFFF00"/>
                          </a:highlight>
                        </a:rPr>
                        <a:t>.0189016*</a:t>
                      </a:r>
                      <a:endParaRPr lang="en-CA" sz="1200" kern="50">
                        <a:effectLst/>
                      </a:endParaRPr>
                    </a:p>
                    <a:p>
                      <a:pPr>
                        <a:spcAft>
                          <a:spcPts val="0"/>
                        </a:spcAft>
                      </a:pPr>
                      <a:r>
                        <a:rPr lang="en-US" sz="1000" kern="50">
                          <a:effectLst/>
                        </a:rPr>
                        <a:t> -.3947002*</a:t>
                      </a:r>
                      <a:endParaRPr lang="en-CA" sz="1200" kern="50">
                        <a:effectLst/>
                      </a:endParaRPr>
                    </a:p>
                    <a:p>
                      <a:pPr>
                        <a:spcAft>
                          <a:spcPts val="0"/>
                        </a:spcAft>
                      </a:pPr>
                      <a:r>
                        <a:rPr lang="en-US" sz="1000" kern="50">
                          <a:effectLst/>
                        </a:rPr>
                        <a:t> -.9372596</a:t>
                      </a:r>
                      <a:endParaRPr lang="en-CA" sz="1200" kern="50">
                        <a:effectLst/>
                      </a:endParaRPr>
                    </a:p>
                    <a:p>
                      <a:pPr>
                        <a:spcAft>
                          <a:spcPts val="0"/>
                        </a:spcAft>
                      </a:pPr>
                      <a:r>
                        <a:rPr lang="en-US" sz="1000" kern="50">
                          <a:effectLst/>
                        </a:rPr>
                        <a:t>  </a:t>
                      </a:r>
                      <a:r>
                        <a:rPr lang="en-US" sz="1000" kern="50">
                          <a:effectLst/>
                          <a:highlight>
                            <a:srgbClr val="FFFF00"/>
                          </a:highlight>
                        </a:rPr>
                        <a:t>.5166088*</a:t>
                      </a:r>
                      <a:endParaRPr lang="en-CA" sz="1200" kern="50">
                        <a:effectLst/>
                      </a:endParaRPr>
                    </a:p>
                    <a:p>
                      <a:pPr>
                        <a:spcAft>
                          <a:spcPts val="0"/>
                        </a:spcAft>
                      </a:pPr>
                      <a:r>
                        <a:rPr lang="en-US" sz="1000" kern="50">
                          <a:effectLst/>
                        </a:rPr>
                        <a:t> -.6142832*</a:t>
                      </a:r>
                      <a:endParaRPr lang="en-CA" sz="1200" kern="50">
                        <a:effectLst/>
                      </a:endParaRPr>
                    </a:p>
                    <a:p>
                      <a:pPr>
                        <a:spcAft>
                          <a:spcPts val="0"/>
                        </a:spcAft>
                      </a:pPr>
                      <a:r>
                        <a:rPr lang="en-US" sz="1000" kern="50">
                          <a:effectLst/>
                        </a:rPr>
                        <a:t> -.4583259*</a:t>
                      </a:r>
                      <a:endParaRPr lang="en-CA" sz="1200" kern="50">
                        <a:effectLst/>
                      </a:endParaRPr>
                    </a:p>
                    <a:p>
                      <a:pPr>
                        <a:spcAft>
                          <a:spcPts val="0"/>
                        </a:spcAft>
                      </a:pPr>
                      <a:r>
                        <a:rPr lang="en-US" sz="1000" kern="50">
                          <a:effectLst/>
                        </a:rPr>
                        <a:t> -.2761233*</a:t>
                      </a:r>
                      <a:endParaRPr lang="en-CA" sz="1200" kern="50">
                        <a:effectLst/>
                      </a:endParaRPr>
                    </a:p>
                    <a:p>
                      <a:pPr>
                        <a:spcAft>
                          <a:spcPts val="0"/>
                        </a:spcAft>
                      </a:pPr>
                      <a:r>
                        <a:rPr lang="en-US" sz="1000" kern="50">
                          <a:effectLst/>
                        </a:rPr>
                        <a:t>-.3955488*</a:t>
                      </a:r>
                      <a:endParaRPr lang="en-CA" sz="1200" kern="50">
                        <a:effectLst/>
                      </a:endParaRPr>
                    </a:p>
                    <a:p>
                      <a:pPr>
                        <a:spcAft>
                          <a:spcPts val="0"/>
                        </a:spcAft>
                      </a:pPr>
                      <a:r>
                        <a:rPr lang="en-US" sz="1000" kern="50">
                          <a:effectLst/>
                        </a:rPr>
                        <a:t>  </a:t>
                      </a:r>
                      <a:r>
                        <a:rPr lang="en-US" sz="1000" kern="50">
                          <a:effectLst/>
                          <a:highlight>
                            <a:srgbClr val="FFFF00"/>
                          </a:highlight>
                        </a:rPr>
                        <a:t>.0000947*</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.1322155  </a:t>
                      </a:r>
                      <a:endParaRPr lang="en-CA" sz="1200" kern="50">
                        <a:effectLst/>
                      </a:endParaRPr>
                    </a:p>
                    <a:p>
                      <a:pPr>
                        <a:spcAft>
                          <a:spcPts val="0"/>
                        </a:spcAft>
                      </a:pPr>
                      <a:r>
                        <a:rPr lang="en-US" sz="1000" kern="50">
                          <a:effectLst/>
                        </a:rPr>
                        <a:t> .2966958  </a:t>
                      </a:r>
                      <a:endParaRPr lang="en-CA" sz="1200" kern="50">
                        <a:effectLst/>
                      </a:endParaRPr>
                    </a:p>
                    <a:p>
                      <a:pPr>
                        <a:spcAft>
                          <a:spcPts val="0"/>
                        </a:spcAft>
                      </a:pPr>
                      <a:r>
                        <a:rPr lang="en-US" sz="1000" kern="50">
                          <a:effectLst/>
                        </a:rPr>
                        <a:t> .2620868 </a:t>
                      </a:r>
                      <a:endParaRPr lang="en-CA" sz="1200" kern="50">
                        <a:effectLst/>
                      </a:endParaRPr>
                    </a:p>
                    <a:p>
                      <a:pPr>
                        <a:spcAft>
                          <a:spcPts val="0"/>
                        </a:spcAft>
                      </a:pPr>
                      <a:r>
                        <a:rPr lang="en-US" sz="1000" kern="50">
                          <a:effectLst/>
                        </a:rPr>
                        <a:t>  .163594 </a:t>
                      </a:r>
                      <a:endParaRPr lang="en-CA" sz="1200" kern="50">
                        <a:effectLst/>
                      </a:endParaRPr>
                    </a:p>
                    <a:p>
                      <a:pPr>
                        <a:spcAft>
                          <a:spcPts val="0"/>
                        </a:spcAft>
                      </a:pPr>
                      <a:r>
                        <a:rPr lang="en-US" sz="1000" kern="50">
                          <a:effectLst/>
                        </a:rPr>
                        <a:t> .0113578 </a:t>
                      </a:r>
                      <a:endParaRPr lang="en-CA" sz="1200" kern="50">
                        <a:effectLst/>
                      </a:endParaRPr>
                    </a:p>
                    <a:p>
                      <a:pPr>
                        <a:spcAft>
                          <a:spcPts val="0"/>
                        </a:spcAft>
                      </a:pPr>
                      <a:r>
                        <a:rPr lang="en-US" sz="1000" kern="50">
                          <a:effectLst/>
                        </a:rPr>
                        <a:t> .1809825 </a:t>
                      </a:r>
                      <a:endParaRPr lang="en-CA" sz="1200" kern="50">
                        <a:effectLst/>
                      </a:endParaRPr>
                    </a:p>
                    <a:p>
                      <a:pPr>
                        <a:spcAft>
                          <a:spcPts val="0"/>
                        </a:spcAft>
                      </a:pPr>
                      <a:r>
                        <a:rPr lang="en-US" sz="1000" kern="50">
                          <a:effectLst/>
                        </a:rPr>
                        <a:t> .2995209 </a:t>
                      </a:r>
                      <a:endParaRPr lang="en-CA" sz="1200" kern="50">
                        <a:effectLst/>
                      </a:endParaRPr>
                    </a:p>
                    <a:p>
                      <a:pPr>
                        <a:spcAft>
                          <a:spcPts val="0"/>
                        </a:spcAft>
                      </a:pPr>
                      <a:r>
                        <a:rPr lang="en-US" sz="1000" kern="50">
                          <a:effectLst/>
                        </a:rPr>
                        <a:t> .2672921 </a:t>
                      </a:r>
                      <a:endParaRPr lang="en-CA" sz="1200" kern="50">
                        <a:effectLst/>
                      </a:endParaRPr>
                    </a:p>
                    <a:p>
                      <a:pPr>
                        <a:spcAft>
                          <a:spcPts val="0"/>
                        </a:spcAft>
                      </a:pPr>
                      <a:r>
                        <a:rPr lang="en-US" sz="1000" kern="50">
                          <a:effectLst/>
                        </a:rPr>
                        <a:t> .1663575 </a:t>
                      </a:r>
                      <a:endParaRPr lang="en-CA" sz="1200" kern="50">
                        <a:effectLst/>
                      </a:endParaRPr>
                    </a:p>
                    <a:p>
                      <a:pPr>
                        <a:spcAft>
                          <a:spcPts val="0"/>
                        </a:spcAft>
                      </a:pPr>
                      <a:r>
                        <a:rPr lang="en-US" sz="1000" kern="50">
                          <a:effectLst/>
                        </a:rPr>
                        <a:t> .1782109 </a:t>
                      </a:r>
                      <a:endParaRPr lang="en-CA" sz="1200" kern="50">
                        <a:effectLst/>
                      </a:endParaRPr>
                    </a:p>
                    <a:p>
                      <a:pPr>
                        <a:spcAft>
                          <a:spcPts val="0"/>
                        </a:spcAft>
                      </a:pPr>
                      <a:r>
                        <a:rPr lang="en-US" sz="1000" kern="50">
                          <a:effectLst/>
                        </a:rPr>
                        <a:t> .1620521 </a:t>
                      </a:r>
                      <a:endParaRPr lang="en-CA" sz="1200" kern="50">
                        <a:effectLst/>
                      </a:endParaRPr>
                    </a:p>
                    <a:p>
                      <a:pPr>
                        <a:spcAft>
                          <a:spcPts val="0"/>
                        </a:spcAft>
                      </a:pPr>
                      <a:r>
                        <a:rPr lang="en-US" sz="1000" kern="50">
                          <a:effectLst/>
                        </a:rPr>
                        <a:t> .1783907 </a:t>
                      </a:r>
                      <a:endParaRPr lang="en-CA" sz="1200" kern="50">
                        <a:effectLst/>
                      </a:endParaRPr>
                    </a:p>
                    <a:p>
                      <a:pPr>
                        <a:spcAft>
                          <a:spcPts val="0"/>
                        </a:spcAft>
                      </a:pPr>
                      <a:r>
                        <a:rPr lang="en-US" sz="1000" kern="50">
                          <a:effectLst/>
                        </a:rPr>
                        <a:t>.0000184 </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dirty="0">
                          <a:effectLst/>
                        </a:rPr>
                        <a:t>0.000</a:t>
                      </a:r>
                      <a:endParaRPr lang="en-CA" sz="1200" kern="50" dirty="0">
                        <a:effectLst/>
                      </a:endParaRPr>
                    </a:p>
                    <a:p>
                      <a:pPr>
                        <a:spcAft>
                          <a:spcPts val="0"/>
                        </a:spcAft>
                      </a:pPr>
                      <a:r>
                        <a:rPr lang="en-US" sz="1000" kern="50" dirty="0">
                          <a:effectLst/>
                        </a:rPr>
                        <a:t>0.000</a:t>
                      </a:r>
                      <a:endParaRPr lang="en-CA" sz="1200" kern="50" dirty="0">
                        <a:effectLst/>
                      </a:endParaRPr>
                    </a:p>
                    <a:p>
                      <a:pPr>
                        <a:spcAft>
                          <a:spcPts val="0"/>
                        </a:spcAft>
                      </a:pPr>
                      <a:r>
                        <a:rPr lang="en-US" sz="1000" kern="50" dirty="0">
                          <a:effectLst/>
                        </a:rPr>
                        <a:t>0.003</a:t>
                      </a:r>
                      <a:endParaRPr lang="en-CA" sz="1200" kern="50" dirty="0">
                        <a:effectLst/>
                      </a:endParaRPr>
                    </a:p>
                    <a:p>
                      <a:pPr>
                        <a:spcAft>
                          <a:spcPts val="0"/>
                        </a:spcAft>
                      </a:pPr>
                      <a:r>
                        <a:rPr lang="en-US" sz="1000" kern="50" dirty="0">
                          <a:effectLst/>
                        </a:rPr>
                        <a:t> 0.088</a:t>
                      </a:r>
                      <a:endParaRPr lang="en-CA" sz="1200" kern="50" dirty="0">
                        <a:effectLst/>
                      </a:endParaRPr>
                    </a:p>
                    <a:p>
                      <a:pPr>
                        <a:spcAft>
                          <a:spcPts val="0"/>
                        </a:spcAft>
                      </a:pPr>
                      <a:r>
                        <a:rPr lang="en-US" sz="1000" kern="50" dirty="0">
                          <a:effectLst/>
                        </a:rPr>
                        <a:t> 0.096</a:t>
                      </a:r>
                      <a:endParaRPr lang="en-CA" sz="1200" kern="50" dirty="0">
                        <a:effectLst/>
                      </a:endParaRPr>
                    </a:p>
                    <a:p>
                      <a:pPr>
                        <a:spcAft>
                          <a:spcPts val="0"/>
                        </a:spcAft>
                      </a:pPr>
                      <a:r>
                        <a:rPr lang="en-US" sz="1000" kern="50" dirty="0">
                          <a:effectLst/>
                        </a:rPr>
                        <a:t> 0.029</a:t>
                      </a:r>
                      <a:endParaRPr lang="en-CA" sz="1200" kern="50" dirty="0">
                        <a:effectLst/>
                      </a:endParaRPr>
                    </a:p>
                    <a:p>
                      <a:pPr>
                        <a:spcAft>
                          <a:spcPts val="0"/>
                        </a:spcAft>
                      </a:pPr>
                      <a:r>
                        <a:rPr lang="en-US" sz="1000" kern="50" dirty="0">
                          <a:effectLst/>
                        </a:rPr>
                        <a:t> 0.002</a:t>
                      </a:r>
                      <a:endParaRPr lang="en-CA" sz="1200" kern="50" dirty="0">
                        <a:effectLst/>
                      </a:endParaRPr>
                    </a:p>
                    <a:p>
                      <a:pPr>
                        <a:spcAft>
                          <a:spcPts val="0"/>
                        </a:spcAft>
                      </a:pPr>
                      <a:r>
                        <a:rPr lang="en-US" sz="1000" kern="50" dirty="0">
                          <a:effectLst/>
                        </a:rPr>
                        <a:t> 0.053</a:t>
                      </a:r>
                      <a:endParaRPr lang="en-CA" sz="1200" kern="50" dirty="0">
                        <a:effectLst/>
                      </a:endParaRPr>
                    </a:p>
                    <a:p>
                      <a:pPr>
                        <a:spcAft>
                          <a:spcPts val="0"/>
                        </a:spcAft>
                      </a:pPr>
                      <a:r>
                        <a:rPr lang="en-US" sz="1000" kern="50" dirty="0">
                          <a:effectLst/>
                        </a:rPr>
                        <a:t> 0.000</a:t>
                      </a:r>
                      <a:endParaRPr lang="en-CA" sz="1200" kern="50" dirty="0">
                        <a:effectLst/>
                      </a:endParaRPr>
                    </a:p>
                    <a:p>
                      <a:pPr>
                        <a:spcAft>
                          <a:spcPts val="0"/>
                        </a:spcAft>
                      </a:pPr>
                      <a:r>
                        <a:rPr lang="en-US" sz="1000" kern="50" dirty="0">
                          <a:effectLst/>
                        </a:rPr>
                        <a:t> 0.010</a:t>
                      </a:r>
                      <a:endParaRPr lang="en-CA" sz="1200" kern="50" dirty="0">
                        <a:effectLst/>
                      </a:endParaRPr>
                    </a:p>
                    <a:p>
                      <a:pPr>
                        <a:spcAft>
                          <a:spcPts val="0"/>
                        </a:spcAft>
                      </a:pPr>
                      <a:r>
                        <a:rPr lang="en-US" sz="1000" kern="50" dirty="0">
                          <a:effectLst/>
                        </a:rPr>
                        <a:t> 0.088</a:t>
                      </a:r>
                      <a:endParaRPr lang="en-CA" sz="1200" kern="50" dirty="0">
                        <a:effectLst/>
                      </a:endParaRPr>
                    </a:p>
                    <a:p>
                      <a:pPr>
                        <a:spcAft>
                          <a:spcPts val="0"/>
                        </a:spcAft>
                      </a:pPr>
                      <a:r>
                        <a:rPr lang="en-US" sz="1000" kern="50" dirty="0">
                          <a:effectLst/>
                        </a:rPr>
                        <a:t> 0.027</a:t>
                      </a:r>
                      <a:endParaRPr lang="en-CA" sz="1200" kern="50" dirty="0">
                        <a:effectLst/>
                      </a:endParaRPr>
                    </a:p>
                    <a:p>
                      <a:pPr>
                        <a:spcAft>
                          <a:spcPts val="0"/>
                        </a:spcAft>
                      </a:pPr>
                      <a:r>
                        <a:rPr lang="en-US" sz="1000" kern="50" dirty="0">
                          <a:effectLst/>
                        </a:rPr>
                        <a:t>0.000</a:t>
                      </a:r>
                      <a:endParaRPr lang="en-CA" sz="1200" kern="50" dirty="0">
                        <a:effectLst/>
                      </a:endParaRPr>
                    </a:p>
                    <a:p>
                      <a:pPr>
                        <a:spcAft>
                          <a:spcPts val="0"/>
                        </a:spcAft>
                      </a:pPr>
                      <a:r>
                        <a:rPr lang="en-US" sz="1000" kern="50" dirty="0">
                          <a:effectLst/>
                        </a:rPr>
                        <a:t> </a:t>
                      </a:r>
                      <a:endParaRPr lang="en-CA" sz="1200" kern="50" dirty="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1792727724"/>
                  </a:ext>
                </a:extLst>
              </a:tr>
            </a:tbl>
          </a:graphicData>
        </a:graphic>
      </p:graphicFrame>
      <p:sp>
        <p:nvSpPr>
          <p:cNvPr id="8" name="Rectangle 2">
            <a:extLst>
              <a:ext uri="{FF2B5EF4-FFF2-40B4-BE49-F238E27FC236}">
                <a16:creationId xmlns:a16="http://schemas.microsoft.com/office/drawing/2014/main" id="{BED04412-7DDB-C04A-BA96-CA8DE3C94EED}"/>
              </a:ext>
            </a:extLst>
          </p:cNvPr>
          <p:cNvSpPr>
            <a:spLocks noChangeArrowheads="1"/>
          </p:cNvSpPr>
          <p:nvPr/>
        </p:nvSpPr>
        <p:spPr bwMode="auto">
          <a:xfrm>
            <a:off x="1524000" y="2338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68504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Regression Results: Hearing Time</a:t>
            </a:r>
          </a:p>
        </p:txBody>
      </p:sp>
      <p:sp>
        <p:nvSpPr>
          <p:cNvPr id="5" name="Rectangle 1">
            <a:extLst>
              <a:ext uri="{FF2B5EF4-FFF2-40B4-BE49-F238E27FC236}">
                <a16:creationId xmlns:a16="http://schemas.microsoft.com/office/drawing/2014/main" id="{055A31F1-6BA0-F24A-A680-F3971590E8EC}"/>
              </a:ext>
            </a:extLst>
          </p:cNvPr>
          <p:cNvSpPr>
            <a:spLocks noChangeArrowheads="1"/>
          </p:cNvSpPr>
          <p:nvPr/>
        </p:nvSpPr>
        <p:spPr bwMode="auto">
          <a:xfrm>
            <a:off x="2743835" y="2978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Times New Roman" panose="02020603050405020304" pitchFamily="18" charset="0"/>
                <a:ea typeface="Tahoma" panose="020B0604030504040204" pitchFamily="34" charset="0"/>
                <a:cs typeface="Calibri" panose="020F0502020204030204" pitchFamily="34"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2FB0FF16-92EA-AF48-B505-775E4513F651}"/>
              </a:ext>
            </a:extLst>
          </p:cNvPr>
          <p:cNvSpPr>
            <a:spLocks noChangeArrowheads="1"/>
          </p:cNvSpPr>
          <p:nvPr/>
        </p:nvSpPr>
        <p:spPr bwMode="auto">
          <a:xfrm>
            <a:off x="2635283" y="175180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Times New Roman" panose="02020603050405020304" pitchFamily="18" charset="0"/>
                <a:ea typeface="Tahoma" panose="020B0604030504040204" pitchFamily="34" charset="0"/>
                <a:cs typeface="Calibri" panose="020F0502020204030204" pitchFamily="34"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9A5E459C-4D57-9C43-8263-54411E1138B5}"/>
              </a:ext>
            </a:extLst>
          </p:cNvPr>
          <p:cNvGraphicFramePr>
            <a:graphicFrameLocks noGrp="1"/>
          </p:cNvGraphicFramePr>
          <p:nvPr>
            <p:extLst>
              <p:ext uri="{D42A27DB-BD31-4B8C-83A1-F6EECF244321}">
                <p14:modId xmlns:p14="http://schemas.microsoft.com/office/powerpoint/2010/main" val="2863484607"/>
              </p:ext>
            </p:extLst>
          </p:nvPr>
        </p:nvGraphicFramePr>
        <p:xfrm>
          <a:off x="2647315" y="2033588"/>
          <a:ext cx="3849370" cy="3452812"/>
        </p:xfrm>
        <a:graphic>
          <a:graphicData uri="http://schemas.openxmlformats.org/drawingml/2006/table">
            <a:tbl>
              <a:tblPr firstRow="1" firstCol="1" bandRow="1">
                <a:tableStyleId>{5C22544A-7EE6-4342-B048-85BDC9FD1C3A}</a:tableStyleId>
              </a:tblPr>
              <a:tblGrid>
                <a:gridCol w="1365250">
                  <a:extLst>
                    <a:ext uri="{9D8B030D-6E8A-4147-A177-3AD203B41FA5}">
                      <a16:colId xmlns:a16="http://schemas.microsoft.com/office/drawing/2014/main" val="1376220077"/>
                    </a:ext>
                  </a:extLst>
                </a:gridCol>
                <a:gridCol w="1106170">
                  <a:extLst>
                    <a:ext uri="{9D8B030D-6E8A-4147-A177-3AD203B41FA5}">
                      <a16:colId xmlns:a16="http://schemas.microsoft.com/office/drawing/2014/main" val="104468926"/>
                    </a:ext>
                  </a:extLst>
                </a:gridCol>
                <a:gridCol w="837565">
                  <a:extLst>
                    <a:ext uri="{9D8B030D-6E8A-4147-A177-3AD203B41FA5}">
                      <a16:colId xmlns:a16="http://schemas.microsoft.com/office/drawing/2014/main" val="891642226"/>
                    </a:ext>
                  </a:extLst>
                </a:gridCol>
                <a:gridCol w="540385">
                  <a:extLst>
                    <a:ext uri="{9D8B030D-6E8A-4147-A177-3AD203B41FA5}">
                      <a16:colId xmlns:a16="http://schemas.microsoft.com/office/drawing/2014/main" val="907584928"/>
                    </a:ext>
                  </a:extLst>
                </a:gridCol>
              </a:tblGrid>
              <a:tr h="460375">
                <a:tc>
                  <a:txBody>
                    <a:bodyPr/>
                    <a:lstStyle/>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gridSpan="3">
                  <a:txBody>
                    <a:bodyPr/>
                    <a:lstStyle/>
                    <a:p>
                      <a:pPr>
                        <a:spcAft>
                          <a:spcPts val="0"/>
                        </a:spcAft>
                      </a:pPr>
                      <a:r>
                        <a:rPr lang="en-US" sz="1000" kern="50">
                          <a:effectLst/>
                        </a:rPr>
                        <a:t>First to Last Hearing - Hearing Time </a:t>
                      </a:r>
                      <a:endParaRPr lang="en-CA" sz="1200" kern="50">
                        <a:effectLst/>
                      </a:endParaRPr>
                    </a:p>
                    <a:p>
                      <a:pPr>
                        <a:spcAft>
                          <a:spcPts val="0"/>
                        </a:spcAft>
                      </a:pPr>
                      <a:r>
                        <a:rPr lang="en-US" sz="1000" kern="50">
                          <a:effectLst/>
                        </a:rPr>
                        <a:t>Lognormal regression</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696948"/>
                  </a:ext>
                </a:extLst>
              </a:tr>
              <a:tr h="460375">
                <a:tc>
                  <a:txBody>
                    <a:bodyPr/>
                    <a:lstStyle/>
                    <a:p>
                      <a:pPr>
                        <a:spcAft>
                          <a:spcPts val="0"/>
                        </a:spcAft>
                      </a:pPr>
                      <a:r>
                        <a:rPr lang="en-US" sz="1000" kern="50">
                          <a:effectLst/>
                        </a:rPr>
                        <a:t>Variable</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Coefficient</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Robust Std Error</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P&gt;|z|</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627248398"/>
                  </a:ext>
                </a:extLst>
              </a:tr>
              <a:tr h="2532062">
                <a:tc>
                  <a:txBody>
                    <a:bodyPr/>
                    <a:lstStyle/>
                    <a:p>
                      <a:pPr>
                        <a:spcAft>
                          <a:spcPts val="0"/>
                        </a:spcAft>
                      </a:pPr>
                      <a:r>
                        <a:rPr lang="en-US" sz="1000" kern="50">
                          <a:effectLst/>
                        </a:rPr>
                        <a:t> Government </a:t>
                      </a:r>
                      <a:endParaRPr lang="en-CA" sz="1200" kern="50">
                        <a:effectLst/>
                      </a:endParaRPr>
                    </a:p>
                    <a:p>
                      <a:pPr>
                        <a:spcAft>
                          <a:spcPts val="0"/>
                        </a:spcAft>
                      </a:pPr>
                      <a:r>
                        <a:rPr lang="en-US" sz="1000" kern="50">
                          <a:effectLst/>
                        </a:rPr>
                        <a:t> Union counsel </a:t>
                      </a:r>
                      <a:endParaRPr lang="en-CA" sz="1200" kern="50">
                        <a:effectLst/>
                      </a:endParaRPr>
                    </a:p>
                    <a:p>
                      <a:pPr>
                        <a:spcAft>
                          <a:spcPts val="0"/>
                        </a:spcAft>
                      </a:pPr>
                      <a:r>
                        <a:rPr lang="en-US" sz="1000" kern="50">
                          <a:effectLst/>
                        </a:rPr>
                        <a:t> Counsel interaction </a:t>
                      </a:r>
                      <a:endParaRPr lang="en-CA" sz="1200" kern="50">
                        <a:effectLst/>
                      </a:endParaRPr>
                    </a:p>
                    <a:p>
                      <a:pPr>
                        <a:spcAft>
                          <a:spcPts val="0"/>
                        </a:spcAft>
                      </a:pPr>
                      <a:r>
                        <a:rPr lang="en-US" sz="1000" kern="50">
                          <a:effectLst/>
                        </a:rPr>
                        <a:t> Agreed statement </a:t>
                      </a:r>
                      <a:endParaRPr lang="en-CA" sz="1200" kern="50">
                        <a:effectLst/>
                      </a:endParaRPr>
                    </a:p>
                    <a:p>
                      <a:pPr>
                        <a:spcAft>
                          <a:spcPts val="0"/>
                        </a:spcAft>
                      </a:pPr>
                      <a:r>
                        <a:rPr lang="en-US" sz="1000" kern="50">
                          <a:effectLst/>
                        </a:rPr>
                        <a:t> Jurisdiction </a:t>
                      </a:r>
                      <a:endParaRPr lang="en-CA" sz="1200" kern="50">
                        <a:effectLst/>
                      </a:endParaRPr>
                    </a:p>
                    <a:p>
                      <a:pPr>
                        <a:spcAft>
                          <a:spcPts val="0"/>
                        </a:spcAft>
                      </a:pPr>
                      <a:r>
                        <a:rPr lang="en-US" sz="1000" kern="50">
                          <a:effectLst/>
                        </a:rPr>
                        <a:t> Disputed facts</a:t>
                      </a:r>
                      <a:endParaRPr lang="en-CA" sz="1200" kern="50">
                        <a:effectLst/>
                      </a:endParaRPr>
                    </a:p>
                    <a:p>
                      <a:pPr>
                        <a:spcAft>
                          <a:spcPts val="0"/>
                        </a:spcAft>
                      </a:pPr>
                      <a:r>
                        <a:rPr lang="en-US" sz="1000" kern="50">
                          <a:effectLst/>
                        </a:rPr>
                        <a:t> Charter </a:t>
                      </a:r>
                      <a:endParaRPr lang="en-CA" sz="1200" kern="50">
                        <a:effectLst/>
                      </a:endParaRPr>
                    </a:p>
                    <a:p>
                      <a:pPr>
                        <a:spcAft>
                          <a:spcPts val="0"/>
                        </a:spcAft>
                      </a:pPr>
                      <a:r>
                        <a:rPr lang="en-US" sz="1000" kern="50">
                          <a:effectLst/>
                        </a:rPr>
                        <a:t> Benefit/welfare plan </a:t>
                      </a:r>
                      <a:endParaRPr lang="en-CA" sz="1200" kern="50">
                        <a:effectLst/>
                      </a:endParaRPr>
                    </a:p>
                    <a:p>
                      <a:pPr>
                        <a:spcAft>
                          <a:spcPts val="0"/>
                        </a:spcAft>
                      </a:pPr>
                      <a:r>
                        <a:rPr lang="en-US" sz="1000" kern="50">
                          <a:effectLst/>
                        </a:rPr>
                        <a:t> Wages </a:t>
                      </a:r>
                      <a:endParaRPr lang="en-CA" sz="1200" kern="50">
                        <a:effectLst/>
                      </a:endParaRPr>
                    </a:p>
                    <a:p>
                      <a:pPr>
                        <a:spcAft>
                          <a:spcPts val="0"/>
                        </a:spcAft>
                      </a:pPr>
                      <a:r>
                        <a:rPr lang="en-US" sz="1000" kern="50">
                          <a:effectLst/>
                        </a:rPr>
                        <a:t> Word Count </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a:t>
                      </a:r>
                      <a:r>
                        <a:rPr lang="en-US" sz="1000" kern="50">
                          <a:effectLst/>
                          <a:highlight>
                            <a:srgbClr val="FFFF00"/>
                          </a:highlight>
                        </a:rPr>
                        <a:t>7892528*</a:t>
                      </a:r>
                      <a:endParaRPr lang="en-CA" sz="1200" kern="50">
                        <a:effectLst/>
                      </a:endParaRPr>
                    </a:p>
                    <a:p>
                      <a:pPr>
                        <a:spcAft>
                          <a:spcPts val="0"/>
                        </a:spcAft>
                      </a:pPr>
                      <a:r>
                        <a:rPr lang="en-US" sz="1000" kern="50">
                          <a:effectLst/>
                        </a:rPr>
                        <a:t>.</a:t>
                      </a:r>
                      <a:r>
                        <a:rPr lang="en-US" sz="1000" kern="50">
                          <a:effectLst/>
                          <a:highlight>
                            <a:srgbClr val="FFFF00"/>
                          </a:highlight>
                        </a:rPr>
                        <a:t>7119005*</a:t>
                      </a:r>
                      <a:endParaRPr lang="en-CA" sz="1200" kern="50">
                        <a:effectLst/>
                      </a:endParaRPr>
                    </a:p>
                    <a:p>
                      <a:pPr>
                        <a:spcAft>
                          <a:spcPts val="0"/>
                        </a:spcAft>
                      </a:pPr>
                      <a:r>
                        <a:rPr lang="en-US" sz="1000" kern="50">
                          <a:effectLst/>
                        </a:rPr>
                        <a:t>-.5050607*</a:t>
                      </a:r>
                      <a:endParaRPr lang="en-CA" sz="1200" kern="50">
                        <a:effectLst/>
                      </a:endParaRPr>
                    </a:p>
                    <a:p>
                      <a:pPr>
                        <a:spcAft>
                          <a:spcPts val="0"/>
                        </a:spcAft>
                      </a:pPr>
                      <a:r>
                        <a:rPr lang="en-US" sz="1000" kern="50">
                          <a:effectLst/>
                        </a:rPr>
                        <a:t>-.9609099*</a:t>
                      </a:r>
                      <a:endParaRPr lang="en-CA" sz="1200" kern="50">
                        <a:effectLst/>
                      </a:endParaRPr>
                    </a:p>
                    <a:p>
                      <a:pPr>
                        <a:spcAft>
                          <a:spcPts val="0"/>
                        </a:spcAft>
                      </a:pPr>
                      <a:r>
                        <a:rPr lang="en-US" sz="1000" kern="50">
                          <a:effectLst/>
                        </a:rPr>
                        <a:t>-1.005652*</a:t>
                      </a:r>
                      <a:endParaRPr lang="en-CA" sz="1200" kern="50">
                        <a:effectLst/>
                      </a:endParaRPr>
                    </a:p>
                    <a:p>
                      <a:pPr>
                        <a:spcAft>
                          <a:spcPts val="0"/>
                        </a:spcAft>
                      </a:pPr>
                      <a:r>
                        <a:rPr lang="en-US" sz="1000" kern="50">
                          <a:effectLst/>
                        </a:rPr>
                        <a:t>  </a:t>
                      </a:r>
                      <a:r>
                        <a:rPr lang="en-US" sz="1000" kern="50">
                          <a:effectLst/>
                          <a:highlight>
                            <a:srgbClr val="FFFF00"/>
                          </a:highlight>
                        </a:rPr>
                        <a:t>.718098*</a:t>
                      </a:r>
                      <a:endParaRPr lang="en-CA" sz="1200" kern="50">
                        <a:effectLst/>
                      </a:endParaRPr>
                    </a:p>
                    <a:p>
                      <a:pPr>
                        <a:spcAft>
                          <a:spcPts val="0"/>
                        </a:spcAft>
                      </a:pPr>
                      <a:r>
                        <a:rPr lang="en-US" sz="1000" kern="50">
                          <a:effectLst/>
                          <a:highlight>
                            <a:srgbClr val="FFFF00"/>
                          </a:highlight>
                        </a:rPr>
                        <a:t>2.013128*</a:t>
                      </a:r>
                      <a:endParaRPr lang="en-CA" sz="1200" kern="50">
                        <a:effectLst/>
                      </a:endParaRPr>
                    </a:p>
                    <a:p>
                      <a:pPr>
                        <a:spcAft>
                          <a:spcPts val="0"/>
                        </a:spcAft>
                      </a:pPr>
                      <a:r>
                        <a:rPr lang="en-US" sz="1000" kern="50">
                          <a:effectLst/>
                        </a:rPr>
                        <a:t>-1.038171*</a:t>
                      </a:r>
                      <a:endParaRPr lang="en-CA" sz="1200" kern="50">
                        <a:effectLst/>
                      </a:endParaRPr>
                    </a:p>
                    <a:p>
                      <a:pPr>
                        <a:spcAft>
                          <a:spcPts val="0"/>
                        </a:spcAft>
                      </a:pPr>
                      <a:r>
                        <a:rPr lang="en-US" sz="1000" kern="50">
                          <a:effectLst/>
                        </a:rPr>
                        <a:t>-.8808779*</a:t>
                      </a:r>
                      <a:endParaRPr lang="en-CA" sz="1200" kern="50">
                        <a:effectLst/>
                      </a:endParaRPr>
                    </a:p>
                    <a:p>
                      <a:pPr>
                        <a:spcAft>
                          <a:spcPts val="0"/>
                        </a:spcAft>
                      </a:pPr>
                      <a:r>
                        <a:rPr lang="en-US" sz="1000" kern="50">
                          <a:effectLst/>
                        </a:rPr>
                        <a:t>-6.40e-09*</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.3213317 </a:t>
                      </a:r>
                      <a:endParaRPr lang="en-CA" sz="1200" kern="50">
                        <a:effectLst/>
                      </a:endParaRPr>
                    </a:p>
                    <a:p>
                      <a:pPr>
                        <a:spcAft>
                          <a:spcPts val="0"/>
                        </a:spcAft>
                      </a:pPr>
                      <a:r>
                        <a:rPr lang="en-US" sz="1000" kern="50">
                          <a:effectLst/>
                        </a:rPr>
                        <a:t>  .241852  </a:t>
                      </a:r>
                      <a:endParaRPr lang="en-CA" sz="1200" kern="50">
                        <a:effectLst/>
                      </a:endParaRPr>
                    </a:p>
                    <a:p>
                      <a:pPr>
                        <a:spcAft>
                          <a:spcPts val="0"/>
                        </a:spcAft>
                      </a:pPr>
                      <a:r>
                        <a:rPr lang="en-US" sz="1000" kern="50">
                          <a:effectLst/>
                        </a:rPr>
                        <a:t> .3280869  </a:t>
                      </a:r>
                      <a:endParaRPr lang="en-CA" sz="1200" kern="50">
                        <a:effectLst/>
                      </a:endParaRPr>
                    </a:p>
                    <a:p>
                      <a:pPr>
                        <a:spcAft>
                          <a:spcPts val="0"/>
                        </a:spcAft>
                      </a:pPr>
                      <a:r>
                        <a:rPr lang="en-US" sz="1000" kern="50">
                          <a:effectLst/>
                        </a:rPr>
                        <a:t> .4108134 </a:t>
                      </a:r>
                      <a:endParaRPr lang="en-CA" sz="1200" kern="50">
                        <a:effectLst/>
                      </a:endParaRPr>
                    </a:p>
                    <a:p>
                      <a:pPr>
                        <a:spcAft>
                          <a:spcPts val="0"/>
                        </a:spcAft>
                      </a:pPr>
                      <a:r>
                        <a:rPr lang="en-US" sz="1000" kern="50">
                          <a:effectLst/>
                        </a:rPr>
                        <a:t>.1092766 </a:t>
                      </a:r>
                      <a:endParaRPr lang="en-CA" sz="1200" kern="50">
                        <a:effectLst/>
                      </a:endParaRPr>
                    </a:p>
                    <a:p>
                      <a:pPr>
                        <a:spcAft>
                          <a:spcPts val="0"/>
                        </a:spcAft>
                      </a:pPr>
                      <a:r>
                        <a:rPr lang="en-US" sz="1000" kern="50">
                          <a:effectLst/>
                        </a:rPr>
                        <a:t> .5275058 </a:t>
                      </a:r>
                      <a:endParaRPr lang="en-CA" sz="1200" kern="50">
                        <a:effectLst/>
                      </a:endParaRPr>
                    </a:p>
                    <a:p>
                      <a:pPr>
                        <a:spcAft>
                          <a:spcPts val="0"/>
                        </a:spcAft>
                      </a:pPr>
                      <a:r>
                        <a:rPr lang="en-US" sz="1000" kern="50">
                          <a:effectLst/>
                        </a:rPr>
                        <a:t> .5448208 </a:t>
                      </a:r>
                      <a:endParaRPr lang="en-CA" sz="1200" kern="50">
                        <a:effectLst/>
                      </a:endParaRPr>
                    </a:p>
                    <a:p>
                      <a:pPr>
                        <a:spcAft>
                          <a:spcPts val="0"/>
                        </a:spcAft>
                      </a:pPr>
                      <a:r>
                        <a:rPr lang="en-US" sz="1000" kern="50">
                          <a:effectLst/>
                        </a:rPr>
                        <a:t>  .823903 </a:t>
                      </a:r>
                      <a:endParaRPr lang="en-CA" sz="1200" kern="50">
                        <a:effectLst/>
                      </a:endParaRPr>
                    </a:p>
                    <a:p>
                      <a:pPr>
                        <a:spcAft>
                          <a:spcPts val="0"/>
                        </a:spcAft>
                      </a:pPr>
                      <a:r>
                        <a:rPr lang="en-US" sz="1000" kern="50">
                          <a:effectLst/>
                        </a:rPr>
                        <a:t> .6115212  </a:t>
                      </a:r>
                      <a:endParaRPr lang="en-CA" sz="1200" kern="50">
                        <a:effectLst/>
                      </a:endParaRPr>
                    </a:p>
                    <a:p>
                      <a:pPr>
                        <a:spcAft>
                          <a:spcPts val="0"/>
                        </a:spcAft>
                      </a:pPr>
                      <a:r>
                        <a:rPr lang="en-US" sz="1000" kern="50">
                          <a:effectLst/>
                        </a:rPr>
                        <a:t>.0000436 </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dirty="0">
                          <a:effectLst/>
                        </a:rPr>
                        <a:t>0.014 </a:t>
                      </a:r>
                      <a:endParaRPr lang="en-CA" sz="1200" kern="50" dirty="0">
                        <a:effectLst/>
                      </a:endParaRPr>
                    </a:p>
                    <a:p>
                      <a:pPr>
                        <a:spcAft>
                          <a:spcPts val="0"/>
                        </a:spcAft>
                      </a:pPr>
                      <a:r>
                        <a:rPr lang="en-US" sz="1000" kern="50" dirty="0">
                          <a:effectLst/>
                        </a:rPr>
                        <a:t>0.030 </a:t>
                      </a:r>
                      <a:endParaRPr lang="en-CA" sz="1200" kern="50" dirty="0">
                        <a:effectLst/>
                      </a:endParaRPr>
                    </a:p>
                    <a:p>
                      <a:pPr>
                        <a:spcAft>
                          <a:spcPts val="0"/>
                        </a:spcAft>
                      </a:pPr>
                      <a:r>
                        <a:rPr lang="en-US" sz="1000" kern="50" dirty="0">
                          <a:effectLst/>
                        </a:rPr>
                        <a:t>0.055 </a:t>
                      </a:r>
                      <a:endParaRPr lang="en-CA" sz="1200" kern="50" dirty="0">
                        <a:effectLst/>
                      </a:endParaRPr>
                    </a:p>
                    <a:p>
                      <a:pPr>
                        <a:spcAft>
                          <a:spcPts val="0"/>
                        </a:spcAft>
                      </a:pPr>
                      <a:r>
                        <a:rPr lang="en-US" sz="1000" kern="50" dirty="0">
                          <a:effectLst/>
                        </a:rPr>
                        <a:t>0.001 </a:t>
                      </a:r>
                      <a:endParaRPr lang="en-CA" sz="1200" kern="50" dirty="0">
                        <a:effectLst/>
                      </a:endParaRPr>
                    </a:p>
                    <a:p>
                      <a:pPr>
                        <a:spcAft>
                          <a:spcPts val="0"/>
                        </a:spcAft>
                      </a:pPr>
                      <a:r>
                        <a:rPr lang="en-US" sz="1000" kern="50" dirty="0">
                          <a:effectLst/>
                        </a:rPr>
                        <a:t>0.045 </a:t>
                      </a:r>
                      <a:endParaRPr lang="en-CA" sz="1200" kern="50" dirty="0">
                        <a:effectLst/>
                      </a:endParaRPr>
                    </a:p>
                    <a:p>
                      <a:pPr>
                        <a:spcAft>
                          <a:spcPts val="0"/>
                        </a:spcAft>
                      </a:pPr>
                      <a:r>
                        <a:rPr lang="en-US" sz="1000" kern="50" dirty="0">
                          <a:effectLst/>
                        </a:rPr>
                        <a:t>0.010 </a:t>
                      </a:r>
                      <a:endParaRPr lang="en-CA" sz="1200" kern="50" dirty="0">
                        <a:effectLst/>
                      </a:endParaRPr>
                    </a:p>
                    <a:p>
                      <a:pPr>
                        <a:spcAft>
                          <a:spcPts val="0"/>
                        </a:spcAft>
                      </a:pPr>
                      <a:r>
                        <a:rPr lang="en-US" sz="1000" kern="50" dirty="0">
                          <a:effectLst/>
                        </a:rPr>
                        <a:t>0.051 </a:t>
                      </a:r>
                      <a:endParaRPr lang="en-CA" sz="1200" kern="50" dirty="0">
                        <a:effectLst/>
                      </a:endParaRPr>
                    </a:p>
                    <a:p>
                      <a:pPr>
                        <a:spcAft>
                          <a:spcPts val="0"/>
                        </a:spcAft>
                      </a:pPr>
                      <a:r>
                        <a:rPr lang="en-US" sz="1000" kern="50" dirty="0">
                          <a:effectLst/>
                        </a:rPr>
                        <a:t>0.043 </a:t>
                      </a:r>
                      <a:endParaRPr lang="en-CA" sz="1200" kern="50" dirty="0">
                        <a:effectLst/>
                      </a:endParaRPr>
                    </a:p>
                    <a:p>
                      <a:pPr>
                        <a:spcAft>
                          <a:spcPts val="0"/>
                        </a:spcAft>
                      </a:pPr>
                      <a:r>
                        <a:rPr lang="en-US" sz="1000" kern="50" dirty="0">
                          <a:effectLst/>
                        </a:rPr>
                        <a:t>0.031 </a:t>
                      </a:r>
                      <a:endParaRPr lang="en-CA" sz="1200" kern="50" dirty="0">
                        <a:effectLst/>
                      </a:endParaRPr>
                    </a:p>
                    <a:p>
                      <a:pPr>
                        <a:spcAft>
                          <a:spcPts val="0"/>
                        </a:spcAft>
                      </a:pPr>
                      <a:r>
                        <a:rPr lang="en-US" sz="1000" kern="50" dirty="0">
                          <a:effectLst/>
                        </a:rPr>
                        <a:t>0.000 </a:t>
                      </a:r>
                      <a:endParaRPr lang="en-CA" sz="1200" kern="50" dirty="0">
                        <a:effectLst/>
                      </a:endParaRPr>
                    </a:p>
                    <a:p>
                      <a:pPr>
                        <a:spcAft>
                          <a:spcPts val="0"/>
                        </a:spcAft>
                      </a:pPr>
                      <a:r>
                        <a:rPr lang="en-US" sz="1000" kern="50" dirty="0">
                          <a:effectLst/>
                        </a:rPr>
                        <a:t> </a:t>
                      </a:r>
                      <a:endParaRPr lang="en-CA" sz="1200" kern="50" dirty="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2659972368"/>
                  </a:ext>
                </a:extLst>
              </a:tr>
            </a:tbl>
          </a:graphicData>
        </a:graphic>
      </p:graphicFrame>
      <p:sp>
        <p:nvSpPr>
          <p:cNvPr id="9" name="Rectangle 3">
            <a:extLst>
              <a:ext uri="{FF2B5EF4-FFF2-40B4-BE49-F238E27FC236}">
                <a16:creationId xmlns:a16="http://schemas.microsoft.com/office/drawing/2014/main" id="{BE92F43C-04F1-3849-8D1E-6F03F61A2F95}"/>
              </a:ext>
            </a:extLst>
          </p:cNvPr>
          <p:cNvSpPr>
            <a:spLocks noChangeArrowheads="1"/>
          </p:cNvSpPr>
          <p:nvPr/>
        </p:nvSpPr>
        <p:spPr bwMode="auto">
          <a:xfrm>
            <a:off x="2647950" y="2719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Times New Roman" panose="02020603050405020304" pitchFamily="18" charset="0"/>
                <a:ea typeface="Tahoma" panose="020B0604030504040204" pitchFamily="34" charset="0"/>
                <a:cs typeface="Calibri" panose="020F0502020204030204" pitchFamily="34"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6701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Regression Results: Hearing Days</a:t>
            </a:r>
          </a:p>
        </p:txBody>
      </p:sp>
      <p:sp>
        <p:nvSpPr>
          <p:cNvPr id="5" name="Rectangle 1">
            <a:extLst>
              <a:ext uri="{FF2B5EF4-FFF2-40B4-BE49-F238E27FC236}">
                <a16:creationId xmlns:a16="http://schemas.microsoft.com/office/drawing/2014/main" id="{055A31F1-6BA0-F24A-A680-F3971590E8EC}"/>
              </a:ext>
            </a:extLst>
          </p:cNvPr>
          <p:cNvSpPr>
            <a:spLocks noChangeArrowheads="1"/>
          </p:cNvSpPr>
          <p:nvPr/>
        </p:nvSpPr>
        <p:spPr bwMode="auto">
          <a:xfrm>
            <a:off x="2743835" y="2978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Times New Roman" panose="02020603050405020304" pitchFamily="18" charset="0"/>
                <a:ea typeface="Tahoma" panose="020B0604030504040204" pitchFamily="34" charset="0"/>
                <a:cs typeface="Calibri" panose="020F0502020204030204" pitchFamily="34"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2FB0FF16-92EA-AF48-B505-775E4513F651}"/>
              </a:ext>
            </a:extLst>
          </p:cNvPr>
          <p:cNvSpPr>
            <a:spLocks noChangeArrowheads="1"/>
          </p:cNvSpPr>
          <p:nvPr/>
        </p:nvSpPr>
        <p:spPr bwMode="auto">
          <a:xfrm>
            <a:off x="2635283" y="175180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Times New Roman" panose="02020603050405020304" pitchFamily="18" charset="0"/>
                <a:ea typeface="Tahoma" panose="020B0604030504040204" pitchFamily="34" charset="0"/>
                <a:cs typeface="Calibri" panose="020F0502020204030204" pitchFamily="34"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DF8C30C-D36B-5D46-A8A3-833740C21E26}"/>
              </a:ext>
            </a:extLst>
          </p:cNvPr>
          <p:cNvGraphicFramePr>
            <a:graphicFrameLocks noGrp="1"/>
          </p:cNvGraphicFramePr>
          <p:nvPr>
            <p:extLst>
              <p:ext uri="{D42A27DB-BD31-4B8C-83A1-F6EECF244321}">
                <p14:modId xmlns:p14="http://schemas.microsoft.com/office/powerpoint/2010/main" val="184454286"/>
              </p:ext>
            </p:extLst>
          </p:nvPr>
        </p:nvGraphicFramePr>
        <p:xfrm>
          <a:off x="2635282" y="1981199"/>
          <a:ext cx="3667126" cy="3909219"/>
        </p:xfrm>
        <a:graphic>
          <a:graphicData uri="http://schemas.openxmlformats.org/drawingml/2006/table">
            <a:tbl>
              <a:tblPr firstRow="1" firstCol="1" bandRow="1">
                <a:tableStyleId>{5C22544A-7EE6-4342-B048-85BDC9FD1C3A}</a:tableStyleId>
              </a:tblPr>
              <a:tblGrid>
                <a:gridCol w="1416772">
                  <a:extLst>
                    <a:ext uri="{9D8B030D-6E8A-4147-A177-3AD203B41FA5}">
                      <a16:colId xmlns:a16="http://schemas.microsoft.com/office/drawing/2014/main" val="2359825689"/>
                    </a:ext>
                  </a:extLst>
                </a:gridCol>
                <a:gridCol w="988254">
                  <a:extLst>
                    <a:ext uri="{9D8B030D-6E8A-4147-A177-3AD203B41FA5}">
                      <a16:colId xmlns:a16="http://schemas.microsoft.com/office/drawing/2014/main" val="1500250978"/>
                    </a:ext>
                  </a:extLst>
                </a:gridCol>
                <a:gridCol w="722649">
                  <a:extLst>
                    <a:ext uri="{9D8B030D-6E8A-4147-A177-3AD203B41FA5}">
                      <a16:colId xmlns:a16="http://schemas.microsoft.com/office/drawing/2014/main" val="650081556"/>
                    </a:ext>
                  </a:extLst>
                </a:gridCol>
                <a:gridCol w="539451">
                  <a:extLst>
                    <a:ext uri="{9D8B030D-6E8A-4147-A177-3AD203B41FA5}">
                      <a16:colId xmlns:a16="http://schemas.microsoft.com/office/drawing/2014/main" val="336530840"/>
                    </a:ext>
                  </a:extLst>
                </a:gridCol>
              </a:tblGrid>
              <a:tr h="509898">
                <a:tc>
                  <a:txBody>
                    <a:bodyPr/>
                    <a:lstStyle/>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gridSpan="3">
                  <a:txBody>
                    <a:bodyPr/>
                    <a:lstStyle/>
                    <a:p>
                      <a:pPr>
                        <a:spcAft>
                          <a:spcPts val="0"/>
                        </a:spcAft>
                      </a:pPr>
                      <a:r>
                        <a:rPr lang="en-US" sz="1000" kern="50">
                          <a:effectLst/>
                        </a:rPr>
                        <a:t>Hearing Days </a:t>
                      </a:r>
                      <a:endParaRPr lang="en-CA" sz="1200" kern="50">
                        <a:effectLst/>
                      </a:endParaRPr>
                    </a:p>
                    <a:p>
                      <a:pPr>
                        <a:spcAft>
                          <a:spcPts val="0"/>
                        </a:spcAft>
                      </a:pPr>
                      <a:r>
                        <a:rPr lang="en-US" sz="1000" kern="50">
                          <a:effectLst/>
                        </a:rPr>
                        <a:t>(ndays)(ldate)</a:t>
                      </a:r>
                      <a:endParaRPr lang="en-CA" sz="1200" kern="50">
                        <a:effectLst/>
                      </a:endParaRPr>
                    </a:p>
                    <a:p>
                      <a:pPr>
                        <a:spcAft>
                          <a:spcPts val="0"/>
                        </a:spcAft>
                      </a:pPr>
                      <a:r>
                        <a:rPr lang="en-US" sz="1000" kern="50">
                          <a:effectLst/>
                        </a:rPr>
                        <a:t>Generalized gamma regression</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5794258"/>
                  </a:ext>
                </a:extLst>
              </a:tr>
              <a:tr h="339932">
                <a:tc>
                  <a:txBody>
                    <a:bodyPr/>
                    <a:lstStyle/>
                    <a:p>
                      <a:pPr>
                        <a:spcAft>
                          <a:spcPts val="0"/>
                        </a:spcAft>
                      </a:pPr>
                      <a:r>
                        <a:rPr lang="en-US" sz="1000" kern="50">
                          <a:effectLst/>
                        </a:rPr>
                        <a:t>Variable</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Coefficient</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Robust Std Error</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P&gt;|z|</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152271016"/>
                  </a:ext>
                </a:extLst>
              </a:tr>
              <a:tr h="3059389">
                <a:tc>
                  <a:txBody>
                    <a:bodyPr/>
                    <a:lstStyle/>
                    <a:p>
                      <a:pPr>
                        <a:spcAft>
                          <a:spcPts val="0"/>
                        </a:spcAft>
                      </a:pPr>
                      <a:r>
                        <a:rPr lang="en-US" sz="1000" kern="50">
                          <a:effectLst/>
                        </a:rPr>
                        <a:t>     Government </a:t>
                      </a:r>
                      <a:endParaRPr lang="en-CA" sz="1200" kern="50">
                        <a:effectLst/>
                      </a:endParaRPr>
                    </a:p>
                    <a:p>
                      <a:pPr>
                        <a:spcAft>
                          <a:spcPts val="0"/>
                        </a:spcAft>
                      </a:pPr>
                      <a:r>
                        <a:rPr lang="en-US" sz="1000" kern="50">
                          <a:effectLst/>
                        </a:rPr>
                        <a:t>     Education </a:t>
                      </a:r>
                      <a:endParaRPr lang="en-CA" sz="1200" kern="50">
                        <a:effectLst/>
                      </a:endParaRPr>
                    </a:p>
                    <a:p>
                      <a:pPr>
                        <a:spcAft>
                          <a:spcPts val="0"/>
                        </a:spcAft>
                      </a:pPr>
                      <a:r>
                        <a:rPr lang="en-US" sz="1000" kern="50">
                          <a:effectLst/>
                        </a:rPr>
                        <a:t>     Agreed statement</a:t>
                      </a:r>
                      <a:endParaRPr lang="en-CA" sz="1200" kern="50">
                        <a:effectLst/>
                      </a:endParaRPr>
                    </a:p>
                    <a:p>
                      <a:pPr>
                        <a:spcAft>
                          <a:spcPts val="0"/>
                        </a:spcAft>
                      </a:pPr>
                      <a:r>
                        <a:rPr lang="en-US" sz="1000" kern="50">
                          <a:effectLst/>
                        </a:rPr>
                        <a:t>     Jurisdiction </a:t>
                      </a:r>
                      <a:endParaRPr lang="en-CA" sz="1200" kern="50">
                        <a:effectLst/>
                      </a:endParaRPr>
                    </a:p>
                    <a:p>
                      <a:pPr>
                        <a:spcAft>
                          <a:spcPts val="0"/>
                        </a:spcAft>
                      </a:pPr>
                      <a:r>
                        <a:rPr lang="en-US" sz="1000" kern="50">
                          <a:effectLst/>
                        </a:rPr>
                        <a:t>     Admissibility</a:t>
                      </a:r>
                      <a:endParaRPr lang="en-CA" sz="1200" kern="50">
                        <a:effectLst/>
                      </a:endParaRPr>
                    </a:p>
                    <a:p>
                      <a:pPr>
                        <a:spcAft>
                          <a:spcPts val="0"/>
                        </a:spcAft>
                      </a:pPr>
                      <a:r>
                        <a:rPr lang="en-US" sz="1000" kern="50">
                          <a:effectLst/>
                        </a:rPr>
                        <a:t>     Produre</a:t>
                      </a:r>
                      <a:endParaRPr lang="en-CA" sz="1200" kern="50">
                        <a:effectLst/>
                      </a:endParaRPr>
                    </a:p>
                    <a:p>
                      <a:pPr>
                        <a:spcAft>
                          <a:spcPts val="0"/>
                        </a:spcAft>
                      </a:pPr>
                      <a:r>
                        <a:rPr lang="en-US" sz="1000" kern="50">
                          <a:effectLst/>
                        </a:rPr>
                        <a:t>     Disputed factrs</a:t>
                      </a:r>
                      <a:endParaRPr lang="en-CA" sz="1200" kern="50">
                        <a:effectLst/>
                      </a:endParaRPr>
                    </a:p>
                    <a:p>
                      <a:pPr>
                        <a:spcAft>
                          <a:spcPts val="0"/>
                        </a:spcAft>
                      </a:pPr>
                      <a:r>
                        <a:rPr lang="en-US" sz="1000" kern="50">
                          <a:effectLst/>
                        </a:rPr>
                        <a:t>     Human rights</a:t>
                      </a:r>
                      <a:endParaRPr lang="en-CA" sz="1200" kern="50">
                        <a:effectLst/>
                      </a:endParaRPr>
                    </a:p>
                    <a:p>
                      <a:pPr>
                        <a:spcAft>
                          <a:spcPts val="0"/>
                        </a:spcAft>
                      </a:pPr>
                      <a:r>
                        <a:rPr lang="en-US" sz="1000" kern="50">
                          <a:effectLst/>
                        </a:rPr>
                        <a:t>     Charter</a:t>
                      </a:r>
                      <a:endParaRPr lang="en-CA" sz="1200" kern="50">
                        <a:effectLst/>
                      </a:endParaRPr>
                    </a:p>
                    <a:p>
                      <a:pPr>
                        <a:spcAft>
                          <a:spcPts val="0"/>
                        </a:spcAft>
                      </a:pPr>
                      <a:r>
                        <a:rPr lang="en-US" sz="1000" kern="50">
                          <a:effectLst/>
                        </a:rPr>
                        <a:t>     Pension plan</a:t>
                      </a:r>
                      <a:endParaRPr lang="en-CA" sz="1200" kern="50">
                        <a:effectLst/>
                      </a:endParaRPr>
                    </a:p>
                    <a:p>
                      <a:pPr>
                        <a:spcAft>
                          <a:spcPts val="0"/>
                        </a:spcAft>
                      </a:pPr>
                      <a:r>
                        <a:rPr lang="en-US" sz="1000" kern="50">
                          <a:effectLst/>
                        </a:rPr>
                        <a:t>     Benefit/welfare plan</a:t>
                      </a:r>
                      <a:endParaRPr lang="en-CA" sz="1200" kern="50">
                        <a:effectLst/>
                      </a:endParaRPr>
                    </a:p>
                    <a:p>
                      <a:pPr>
                        <a:spcAft>
                          <a:spcPts val="0"/>
                        </a:spcAft>
                      </a:pPr>
                      <a:r>
                        <a:rPr lang="en-US" sz="1000" kern="50">
                          <a:effectLst/>
                        </a:rPr>
                        <a:t>     Non-HR legislation</a:t>
                      </a:r>
                      <a:endParaRPr lang="en-CA" sz="1200" kern="50">
                        <a:effectLst/>
                      </a:endParaRPr>
                    </a:p>
                    <a:p>
                      <a:pPr>
                        <a:spcAft>
                          <a:spcPts val="0"/>
                        </a:spcAft>
                      </a:pPr>
                      <a:r>
                        <a:rPr lang="en-US" sz="1000" kern="50">
                          <a:effectLst/>
                        </a:rPr>
                        <a:t>     Discipline</a:t>
                      </a:r>
                      <a:endParaRPr lang="en-CA" sz="1200" kern="50">
                        <a:effectLst/>
                      </a:endParaRPr>
                    </a:p>
                    <a:p>
                      <a:pPr>
                        <a:spcAft>
                          <a:spcPts val="0"/>
                        </a:spcAft>
                      </a:pPr>
                      <a:r>
                        <a:rPr lang="en-US" sz="1000" kern="50">
                          <a:effectLst/>
                        </a:rPr>
                        <a:t>     Assignment </a:t>
                      </a:r>
                      <a:endParaRPr lang="en-CA" sz="1200" kern="50">
                        <a:effectLst/>
                      </a:endParaRPr>
                    </a:p>
                    <a:p>
                      <a:pPr>
                        <a:spcAft>
                          <a:spcPts val="0"/>
                        </a:spcAft>
                      </a:pPr>
                      <a:r>
                        <a:rPr lang="en-US" sz="1000" kern="50">
                          <a:effectLst/>
                        </a:rPr>
                        <a:t>     Wages</a:t>
                      </a:r>
                      <a:endParaRPr lang="en-CA" sz="1200" kern="50">
                        <a:effectLst/>
                      </a:endParaRPr>
                    </a:p>
                    <a:p>
                      <a:pPr>
                        <a:spcAft>
                          <a:spcPts val="0"/>
                        </a:spcAft>
                      </a:pPr>
                      <a:r>
                        <a:rPr lang="en-US" sz="1000" kern="50">
                          <a:effectLst/>
                        </a:rPr>
                        <a:t>     Non-disc termination </a:t>
                      </a:r>
                      <a:endParaRPr lang="en-CA" sz="1200" kern="50">
                        <a:effectLst/>
                      </a:endParaRPr>
                    </a:p>
                    <a:p>
                      <a:pPr>
                        <a:spcAft>
                          <a:spcPts val="0"/>
                        </a:spcAft>
                      </a:pPr>
                      <a:r>
                        <a:rPr lang="en-US" sz="1000" kern="50">
                          <a:effectLst/>
                        </a:rPr>
                        <a:t>     Word count</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  </a:t>
                      </a:r>
                      <a:r>
                        <a:rPr lang="en-US" sz="1000" kern="50">
                          <a:effectLst/>
                          <a:highlight>
                            <a:srgbClr val="FFFF00"/>
                          </a:highlight>
                        </a:rPr>
                        <a:t>.1408479*</a:t>
                      </a:r>
                      <a:endParaRPr lang="en-CA" sz="1200" kern="50">
                        <a:effectLst/>
                      </a:endParaRPr>
                    </a:p>
                    <a:p>
                      <a:pPr>
                        <a:spcAft>
                          <a:spcPts val="0"/>
                        </a:spcAft>
                      </a:pPr>
                      <a:r>
                        <a:rPr lang="en-US" sz="1000" kern="50">
                          <a:effectLst/>
                          <a:highlight>
                            <a:srgbClr val="FFFF00"/>
                          </a:highlight>
                        </a:rPr>
                        <a:t>  .1065397*</a:t>
                      </a:r>
                      <a:endParaRPr lang="en-CA" sz="1200" kern="50">
                        <a:effectLst/>
                      </a:endParaRPr>
                    </a:p>
                    <a:p>
                      <a:pPr>
                        <a:spcAft>
                          <a:spcPts val="0"/>
                        </a:spcAft>
                      </a:pPr>
                      <a:r>
                        <a:rPr lang="en-US" sz="1000" kern="50">
                          <a:effectLst/>
                        </a:rPr>
                        <a:t>  -.166312*</a:t>
                      </a:r>
                      <a:endParaRPr lang="en-CA" sz="1200" kern="50">
                        <a:effectLst/>
                      </a:endParaRPr>
                    </a:p>
                    <a:p>
                      <a:pPr>
                        <a:spcAft>
                          <a:spcPts val="0"/>
                        </a:spcAft>
                      </a:pPr>
                      <a:r>
                        <a:rPr lang="en-US" sz="1000" kern="50">
                          <a:effectLst/>
                        </a:rPr>
                        <a:t>-.2198872*</a:t>
                      </a:r>
                      <a:endParaRPr lang="en-CA" sz="1200" kern="50">
                        <a:effectLst/>
                      </a:endParaRPr>
                    </a:p>
                    <a:p>
                      <a:pPr>
                        <a:spcAft>
                          <a:spcPts val="0"/>
                        </a:spcAft>
                      </a:pPr>
                      <a:r>
                        <a:rPr lang="en-US" sz="1000" kern="50">
                          <a:effectLst/>
                        </a:rPr>
                        <a:t> -.4477006*</a:t>
                      </a:r>
                      <a:endParaRPr lang="en-CA" sz="1200" kern="50">
                        <a:effectLst/>
                      </a:endParaRPr>
                    </a:p>
                    <a:p>
                      <a:pPr>
                        <a:spcAft>
                          <a:spcPts val="0"/>
                        </a:spcAft>
                      </a:pPr>
                      <a:r>
                        <a:rPr lang="en-US" sz="1000" kern="50">
                          <a:effectLst/>
                        </a:rPr>
                        <a:t> -.2517229*</a:t>
                      </a:r>
                      <a:endParaRPr lang="en-CA" sz="1200" kern="50">
                        <a:effectLst/>
                      </a:endParaRPr>
                    </a:p>
                    <a:p>
                      <a:pPr>
                        <a:spcAft>
                          <a:spcPts val="0"/>
                        </a:spcAft>
                      </a:pPr>
                      <a:r>
                        <a:rPr lang="en-US" sz="1000" kern="50">
                          <a:effectLst/>
                        </a:rPr>
                        <a:t>  </a:t>
                      </a:r>
                      <a:r>
                        <a:rPr lang="en-US" sz="1000" kern="50">
                          <a:effectLst/>
                          <a:highlight>
                            <a:srgbClr val="FFFF00"/>
                          </a:highlight>
                        </a:rPr>
                        <a:t>.1339808*</a:t>
                      </a:r>
                      <a:endParaRPr lang="en-CA" sz="1200" kern="50">
                        <a:effectLst/>
                      </a:endParaRPr>
                    </a:p>
                    <a:p>
                      <a:pPr>
                        <a:spcAft>
                          <a:spcPts val="0"/>
                        </a:spcAft>
                      </a:pPr>
                      <a:r>
                        <a:rPr lang="en-US" sz="1000" kern="50">
                          <a:effectLst/>
                        </a:rPr>
                        <a:t> -.2979273*</a:t>
                      </a:r>
                      <a:endParaRPr lang="en-CA" sz="1200" kern="50">
                        <a:effectLst/>
                      </a:endParaRPr>
                    </a:p>
                    <a:p>
                      <a:pPr>
                        <a:spcAft>
                          <a:spcPts val="0"/>
                        </a:spcAft>
                      </a:pPr>
                      <a:r>
                        <a:rPr lang="en-US" sz="1000" kern="50">
                          <a:effectLst/>
                        </a:rPr>
                        <a:t>  </a:t>
                      </a:r>
                      <a:r>
                        <a:rPr lang="en-US" sz="1000" kern="50">
                          <a:effectLst/>
                          <a:highlight>
                            <a:srgbClr val="FFFF00"/>
                          </a:highlight>
                        </a:rPr>
                        <a:t>.8843422*</a:t>
                      </a:r>
                      <a:endParaRPr lang="en-CA" sz="1200" kern="50">
                        <a:effectLst/>
                      </a:endParaRPr>
                    </a:p>
                    <a:p>
                      <a:pPr>
                        <a:spcAft>
                          <a:spcPts val="0"/>
                        </a:spcAft>
                      </a:pPr>
                      <a:r>
                        <a:rPr lang="en-US" sz="1000" kern="50">
                          <a:effectLst/>
                        </a:rPr>
                        <a:t> -.2192395*</a:t>
                      </a:r>
                      <a:endParaRPr lang="en-CA" sz="1200" kern="50">
                        <a:effectLst/>
                      </a:endParaRPr>
                    </a:p>
                    <a:p>
                      <a:pPr>
                        <a:spcAft>
                          <a:spcPts val="0"/>
                        </a:spcAft>
                      </a:pPr>
                      <a:r>
                        <a:rPr lang="en-US" sz="1000" kern="50">
                          <a:effectLst/>
                        </a:rPr>
                        <a:t> -.1953321*</a:t>
                      </a:r>
                      <a:endParaRPr lang="en-CA" sz="1200" kern="50">
                        <a:effectLst/>
                      </a:endParaRPr>
                    </a:p>
                    <a:p>
                      <a:pPr>
                        <a:spcAft>
                          <a:spcPts val="0"/>
                        </a:spcAft>
                      </a:pPr>
                      <a:r>
                        <a:rPr lang="en-US" sz="1000" kern="50">
                          <a:effectLst/>
                        </a:rPr>
                        <a:t>  -.210195*</a:t>
                      </a:r>
                      <a:endParaRPr lang="en-CA" sz="1200" kern="50">
                        <a:effectLst/>
                      </a:endParaRPr>
                    </a:p>
                    <a:p>
                      <a:pPr>
                        <a:spcAft>
                          <a:spcPts val="0"/>
                        </a:spcAft>
                      </a:pPr>
                      <a:r>
                        <a:rPr lang="en-US" sz="1000" kern="50">
                          <a:effectLst/>
                        </a:rPr>
                        <a:t>  -.2475719*</a:t>
                      </a:r>
                      <a:endParaRPr lang="en-CA" sz="1200" kern="50">
                        <a:effectLst/>
                      </a:endParaRPr>
                    </a:p>
                    <a:p>
                      <a:pPr>
                        <a:spcAft>
                          <a:spcPts val="0"/>
                        </a:spcAft>
                      </a:pPr>
                      <a:r>
                        <a:rPr lang="en-US" sz="1000" kern="50">
                          <a:effectLst/>
                        </a:rPr>
                        <a:t> -.2101365*</a:t>
                      </a:r>
                      <a:endParaRPr lang="en-CA" sz="1200" kern="50">
                        <a:effectLst/>
                      </a:endParaRPr>
                    </a:p>
                    <a:p>
                      <a:pPr>
                        <a:spcAft>
                          <a:spcPts val="0"/>
                        </a:spcAft>
                      </a:pPr>
                      <a:r>
                        <a:rPr lang="en-US" sz="1000" kern="50">
                          <a:effectLst/>
                        </a:rPr>
                        <a:t> -.2061396*</a:t>
                      </a:r>
                      <a:endParaRPr lang="en-CA" sz="1200" kern="50">
                        <a:effectLst/>
                      </a:endParaRPr>
                    </a:p>
                    <a:p>
                      <a:pPr>
                        <a:spcAft>
                          <a:spcPts val="0"/>
                        </a:spcAft>
                      </a:pPr>
                      <a:r>
                        <a:rPr lang="en-US" sz="1000" kern="50">
                          <a:effectLst/>
                        </a:rPr>
                        <a:t>-.1787502*</a:t>
                      </a:r>
                      <a:endParaRPr lang="en-CA" sz="1200" kern="50">
                        <a:effectLst/>
                      </a:endParaRPr>
                    </a:p>
                    <a:p>
                      <a:pPr>
                        <a:spcAft>
                          <a:spcPts val="0"/>
                        </a:spcAft>
                      </a:pPr>
                      <a:r>
                        <a:rPr lang="en-US" sz="1000" kern="50">
                          <a:effectLst/>
                        </a:rPr>
                        <a:t>  </a:t>
                      </a:r>
                      <a:r>
                        <a:rPr lang="en-US" sz="1000" kern="50">
                          <a:effectLst/>
                          <a:highlight>
                            <a:srgbClr val="FFFF00"/>
                          </a:highlight>
                        </a:rPr>
                        <a:t>.0000468*</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.047444</a:t>
                      </a:r>
                      <a:endParaRPr lang="en-CA" sz="1200" kern="50">
                        <a:effectLst/>
                      </a:endParaRPr>
                    </a:p>
                    <a:p>
                      <a:pPr>
                        <a:spcAft>
                          <a:spcPts val="0"/>
                        </a:spcAft>
                      </a:pPr>
                      <a:r>
                        <a:rPr lang="en-US" sz="1000" kern="50">
                          <a:effectLst/>
                        </a:rPr>
                        <a:t>.0404635</a:t>
                      </a:r>
                      <a:endParaRPr lang="en-CA" sz="1200" kern="50">
                        <a:effectLst/>
                      </a:endParaRPr>
                    </a:p>
                    <a:p>
                      <a:pPr>
                        <a:spcAft>
                          <a:spcPts val="0"/>
                        </a:spcAft>
                      </a:pPr>
                      <a:r>
                        <a:rPr lang="en-US" sz="1000" kern="50">
                          <a:effectLst/>
                        </a:rPr>
                        <a:t>.0379779</a:t>
                      </a:r>
                      <a:endParaRPr lang="en-CA" sz="1200" kern="50">
                        <a:effectLst/>
                      </a:endParaRPr>
                    </a:p>
                    <a:p>
                      <a:pPr>
                        <a:spcAft>
                          <a:spcPts val="0"/>
                        </a:spcAft>
                      </a:pPr>
                      <a:r>
                        <a:rPr lang="en-US" sz="1000" kern="50">
                          <a:effectLst/>
                        </a:rPr>
                        <a:t>.0854669</a:t>
                      </a:r>
                      <a:endParaRPr lang="en-CA" sz="1200" kern="50">
                        <a:effectLst/>
                      </a:endParaRPr>
                    </a:p>
                    <a:p>
                      <a:pPr>
                        <a:spcAft>
                          <a:spcPts val="0"/>
                        </a:spcAft>
                      </a:pPr>
                      <a:r>
                        <a:rPr lang="en-US" sz="1000" kern="50">
                          <a:effectLst/>
                        </a:rPr>
                        <a:t>.1961076</a:t>
                      </a:r>
                      <a:endParaRPr lang="en-CA" sz="1200" kern="50">
                        <a:effectLst/>
                      </a:endParaRPr>
                    </a:p>
                    <a:p>
                      <a:pPr>
                        <a:spcAft>
                          <a:spcPts val="0"/>
                        </a:spcAft>
                      </a:pPr>
                      <a:r>
                        <a:rPr lang="en-US" sz="1000" kern="50">
                          <a:effectLst/>
                        </a:rPr>
                        <a:t>.0951159</a:t>
                      </a:r>
                      <a:endParaRPr lang="en-CA" sz="1200" kern="50">
                        <a:effectLst/>
                      </a:endParaRPr>
                    </a:p>
                    <a:p>
                      <a:pPr>
                        <a:spcAft>
                          <a:spcPts val="0"/>
                        </a:spcAft>
                      </a:pPr>
                      <a:r>
                        <a:rPr lang="en-US" sz="1000" kern="50">
                          <a:effectLst/>
                        </a:rPr>
                        <a:t>.0388015</a:t>
                      </a:r>
                      <a:endParaRPr lang="en-CA" sz="1200" kern="50">
                        <a:effectLst/>
                      </a:endParaRPr>
                    </a:p>
                    <a:p>
                      <a:pPr>
                        <a:spcAft>
                          <a:spcPts val="0"/>
                        </a:spcAft>
                      </a:pPr>
                      <a:r>
                        <a:rPr lang="en-US" sz="1000" kern="50">
                          <a:effectLst/>
                        </a:rPr>
                        <a:t>.1070784</a:t>
                      </a:r>
                      <a:endParaRPr lang="en-CA" sz="1200" kern="50">
                        <a:effectLst/>
                      </a:endParaRPr>
                    </a:p>
                    <a:p>
                      <a:pPr>
                        <a:spcAft>
                          <a:spcPts val="0"/>
                        </a:spcAft>
                      </a:pPr>
                      <a:r>
                        <a:rPr lang="en-US" sz="1000" kern="50">
                          <a:effectLst/>
                        </a:rPr>
                        <a:t>.3487108</a:t>
                      </a:r>
                      <a:endParaRPr lang="en-CA" sz="1200" kern="50">
                        <a:effectLst/>
                      </a:endParaRPr>
                    </a:p>
                    <a:p>
                      <a:pPr>
                        <a:spcAft>
                          <a:spcPts val="0"/>
                        </a:spcAft>
                      </a:pPr>
                      <a:r>
                        <a:rPr lang="en-US" sz="1000" kern="50">
                          <a:effectLst/>
                        </a:rPr>
                        <a:t>.1242407</a:t>
                      </a:r>
                      <a:endParaRPr lang="en-CA" sz="1200" kern="50">
                        <a:effectLst/>
                      </a:endParaRPr>
                    </a:p>
                    <a:p>
                      <a:pPr>
                        <a:spcAft>
                          <a:spcPts val="0"/>
                        </a:spcAft>
                      </a:pPr>
                      <a:r>
                        <a:rPr lang="en-US" sz="1000" kern="50">
                          <a:effectLst/>
                        </a:rPr>
                        <a:t>.0964462</a:t>
                      </a:r>
                      <a:endParaRPr lang="en-CA" sz="1200" kern="50">
                        <a:effectLst/>
                      </a:endParaRPr>
                    </a:p>
                    <a:p>
                      <a:pPr>
                        <a:spcAft>
                          <a:spcPts val="0"/>
                        </a:spcAft>
                      </a:pPr>
                      <a:r>
                        <a:rPr lang="en-US" sz="1000" kern="50">
                          <a:effectLst/>
                        </a:rPr>
                        <a:t>.1258284</a:t>
                      </a:r>
                      <a:endParaRPr lang="en-CA" sz="1200" kern="50">
                        <a:effectLst/>
                      </a:endParaRPr>
                    </a:p>
                    <a:p>
                      <a:pPr>
                        <a:spcAft>
                          <a:spcPts val="0"/>
                        </a:spcAft>
                      </a:pPr>
                      <a:r>
                        <a:rPr lang="en-US" sz="1000" kern="50">
                          <a:effectLst/>
                        </a:rPr>
                        <a:t>.1127434</a:t>
                      </a:r>
                      <a:endParaRPr lang="en-CA" sz="1200" kern="50">
                        <a:effectLst/>
                      </a:endParaRPr>
                    </a:p>
                    <a:p>
                      <a:pPr>
                        <a:spcAft>
                          <a:spcPts val="0"/>
                        </a:spcAft>
                      </a:pPr>
                      <a:r>
                        <a:rPr lang="en-US" sz="1000" kern="50">
                          <a:effectLst/>
                        </a:rPr>
                        <a:t>.0793592</a:t>
                      </a:r>
                      <a:endParaRPr lang="en-CA" sz="1200" kern="50">
                        <a:effectLst/>
                      </a:endParaRPr>
                    </a:p>
                    <a:p>
                      <a:pPr>
                        <a:spcAft>
                          <a:spcPts val="0"/>
                        </a:spcAft>
                      </a:pPr>
                      <a:r>
                        <a:rPr lang="en-US" sz="1000" kern="50">
                          <a:effectLst/>
                        </a:rPr>
                        <a:t>.0773787</a:t>
                      </a:r>
                      <a:endParaRPr lang="en-CA" sz="1200" kern="50">
                        <a:effectLst/>
                      </a:endParaRPr>
                    </a:p>
                    <a:p>
                      <a:pPr>
                        <a:spcAft>
                          <a:spcPts val="0"/>
                        </a:spcAft>
                      </a:pPr>
                      <a:r>
                        <a:rPr lang="en-US" sz="1000" kern="50">
                          <a:effectLst/>
                        </a:rPr>
                        <a:t>.0995356</a:t>
                      </a:r>
                      <a:endParaRPr lang="en-CA" sz="1200" kern="50">
                        <a:effectLst/>
                      </a:endParaRPr>
                    </a:p>
                    <a:p>
                      <a:pPr>
                        <a:spcAft>
                          <a:spcPts val="0"/>
                        </a:spcAft>
                      </a:pPr>
                      <a:r>
                        <a:rPr lang="en-US" sz="1000" kern="50">
                          <a:effectLst/>
                        </a:rPr>
                        <a:t>.0000102</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dirty="0">
                          <a:effectLst/>
                        </a:rPr>
                        <a:t>0.003 </a:t>
                      </a:r>
                      <a:endParaRPr lang="en-CA" sz="1200" kern="50" dirty="0">
                        <a:effectLst/>
                      </a:endParaRPr>
                    </a:p>
                    <a:p>
                      <a:pPr>
                        <a:spcAft>
                          <a:spcPts val="0"/>
                        </a:spcAft>
                      </a:pPr>
                      <a:r>
                        <a:rPr lang="en-US" sz="1000" kern="50" dirty="0">
                          <a:effectLst/>
                        </a:rPr>
                        <a:t>0.008 </a:t>
                      </a:r>
                      <a:endParaRPr lang="en-CA" sz="1200" kern="50" dirty="0">
                        <a:effectLst/>
                      </a:endParaRPr>
                    </a:p>
                    <a:p>
                      <a:pPr>
                        <a:spcAft>
                          <a:spcPts val="0"/>
                        </a:spcAft>
                      </a:pPr>
                      <a:r>
                        <a:rPr lang="en-US" sz="1000" kern="50" dirty="0">
                          <a:effectLst/>
                        </a:rPr>
                        <a:t>0.000 </a:t>
                      </a:r>
                      <a:endParaRPr lang="en-CA" sz="1200" kern="50" dirty="0">
                        <a:effectLst/>
                      </a:endParaRPr>
                    </a:p>
                    <a:p>
                      <a:pPr>
                        <a:spcAft>
                          <a:spcPts val="0"/>
                        </a:spcAft>
                      </a:pPr>
                      <a:r>
                        <a:rPr lang="en-US" sz="1000" kern="50" dirty="0">
                          <a:effectLst/>
                        </a:rPr>
                        <a:t>0.010 </a:t>
                      </a:r>
                      <a:endParaRPr lang="en-CA" sz="1200" kern="50" dirty="0">
                        <a:effectLst/>
                      </a:endParaRPr>
                    </a:p>
                    <a:p>
                      <a:pPr>
                        <a:spcAft>
                          <a:spcPts val="0"/>
                        </a:spcAft>
                      </a:pPr>
                      <a:r>
                        <a:rPr lang="en-US" sz="1000" kern="50" dirty="0">
                          <a:effectLst/>
                        </a:rPr>
                        <a:t> 0.022 </a:t>
                      </a:r>
                      <a:endParaRPr lang="en-CA" sz="1200" kern="50" dirty="0">
                        <a:effectLst/>
                      </a:endParaRPr>
                    </a:p>
                    <a:p>
                      <a:pPr>
                        <a:spcAft>
                          <a:spcPts val="0"/>
                        </a:spcAft>
                      </a:pPr>
                      <a:r>
                        <a:rPr lang="en-US" sz="1000" kern="50" dirty="0">
                          <a:effectLst/>
                        </a:rPr>
                        <a:t> 0.008 </a:t>
                      </a:r>
                      <a:endParaRPr lang="en-CA" sz="1200" kern="50" dirty="0">
                        <a:effectLst/>
                      </a:endParaRPr>
                    </a:p>
                    <a:p>
                      <a:pPr>
                        <a:spcAft>
                          <a:spcPts val="0"/>
                        </a:spcAft>
                      </a:pPr>
                      <a:r>
                        <a:rPr lang="en-US" sz="1000" kern="50" dirty="0">
                          <a:effectLst/>
                        </a:rPr>
                        <a:t> 0.001 </a:t>
                      </a:r>
                      <a:endParaRPr lang="en-CA" sz="1200" kern="50" dirty="0">
                        <a:effectLst/>
                      </a:endParaRPr>
                    </a:p>
                    <a:p>
                      <a:pPr>
                        <a:spcAft>
                          <a:spcPts val="0"/>
                        </a:spcAft>
                      </a:pPr>
                      <a:r>
                        <a:rPr lang="en-US" sz="1000" kern="50" dirty="0">
                          <a:effectLst/>
                        </a:rPr>
                        <a:t> 0.005 </a:t>
                      </a:r>
                      <a:endParaRPr lang="en-CA" sz="1200" kern="50" dirty="0">
                        <a:effectLst/>
                      </a:endParaRPr>
                    </a:p>
                    <a:p>
                      <a:pPr>
                        <a:spcAft>
                          <a:spcPts val="0"/>
                        </a:spcAft>
                      </a:pPr>
                      <a:r>
                        <a:rPr lang="en-US" sz="1000" kern="50" dirty="0">
                          <a:effectLst/>
                        </a:rPr>
                        <a:t> 0.011 </a:t>
                      </a:r>
                      <a:endParaRPr lang="en-CA" sz="1200" kern="50" dirty="0">
                        <a:effectLst/>
                      </a:endParaRPr>
                    </a:p>
                    <a:p>
                      <a:pPr>
                        <a:spcAft>
                          <a:spcPts val="0"/>
                        </a:spcAft>
                      </a:pPr>
                      <a:r>
                        <a:rPr lang="en-US" sz="1000" kern="50" dirty="0">
                          <a:effectLst/>
                        </a:rPr>
                        <a:t> 0.078 </a:t>
                      </a:r>
                      <a:endParaRPr lang="en-CA" sz="1200" kern="50" dirty="0">
                        <a:effectLst/>
                      </a:endParaRPr>
                    </a:p>
                    <a:p>
                      <a:pPr>
                        <a:spcAft>
                          <a:spcPts val="0"/>
                        </a:spcAft>
                      </a:pPr>
                      <a:r>
                        <a:rPr lang="en-US" sz="1000" kern="50" dirty="0">
                          <a:effectLst/>
                        </a:rPr>
                        <a:t> 0.043 </a:t>
                      </a:r>
                      <a:endParaRPr lang="en-CA" sz="1200" kern="50" dirty="0">
                        <a:effectLst/>
                      </a:endParaRPr>
                    </a:p>
                    <a:p>
                      <a:pPr>
                        <a:spcAft>
                          <a:spcPts val="0"/>
                        </a:spcAft>
                      </a:pPr>
                      <a:r>
                        <a:rPr lang="en-US" sz="1000" kern="50" dirty="0">
                          <a:effectLst/>
                        </a:rPr>
                        <a:t> 0.095 </a:t>
                      </a:r>
                      <a:endParaRPr lang="en-CA" sz="1200" kern="50" dirty="0">
                        <a:effectLst/>
                      </a:endParaRPr>
                    </a:p>
                    <a:p>
                      <a:pPr>
                        <a:spcAft>
                          <a:spcPts val="0"/>
                        </a:spcAft>
                      </a:pPr>
                      <a:r>
                        <a:rPr lang="en-US" sz="1000" kern="50" dirty="0">
                          <a:effectLst/>
                        </a:rPr>
                        <a:t> 0.028 </a:t>
                      </a:r>
                      <a:endParaRPr lang="en-CA" sz="1200" kern="50" dirty="0">
                        <a:effectLst/>
                      </a:endParaRPr>
                    </a:p>
                    <a:p>
                      <a:pPr>
                        <a:spcAft>
                          <a:spcPts val="0"/>
                        </a:spcAft>
                      </a:pPr>
                      <a:r>
                        <a:rPr lang="en-US" sz="1000" kern="50" dirty="0">
                          <a:effectLst/>
                        </a:rPr>
                        <a:t> 0.008 </a:t>
                      </a:r>
                      <a:endParaRPr lang="en-CA" sz="1200" kern="50" dirty="0">
                        <a:effectLst/>
                      </a:endParaRPr>
                    </a:p>
                    <a:p>
                      <a:pPr>
                        <a:spcAft>
                          <a:spcPts val="0"/>
                        </a:spcAft>
                      </a:pPr>
                      <a:r>
                        <a:rPr lang="en-US" sz="1000" kern="50" dirty="0">
                          <a:effectLst/>
                        </a:rPr>
                        <a:t> 0.008 </a:t>
                      </a:r>
                      <a:endParaRPr lang="en-CA" sz="1200" kern="50" dirty="0">
                        <a:effectLst/>
                      </a:endParaRPr>
                    </a:p>
                    <a:p>
                      <a:pPr>
                        <a:spcAft>
                          <a:spcPts val="0"/>
                        </a:spcAft>
                      </a:pPr>
                      <a:r>
                        <a:rPr lang="en-US" sz="1000" kern="50" dirty="0">
                          <a:effectLst/>
                        </a:rPr>
                        <a:t> 0.073 </a:t>
                      </a:r>
                      <a:endParaRPr lang="en-CA" sz="1200" kern="50" dirty="0">
                        <a:effectLst/>
                      </a:endParaRPr>
                    </a:p>
                    <a:p>
                      <a:pPr>
                        <a:spcAft>
                          <a:spcPts val="0"/>
                        </a:spcAft>
                      </a:pPr>
                      <a:r>
                        <a:rPr lang="en-US" sz="1000" kern="50" dirty="0">
                          <a:effectLst/>
                        </a:rPr>
                        <a:t> 0.000 </a:t>
                      </a:r>
                      <a:endParaRPr lang="en-CA" sz="1200" kern="50" dirty="0">
                        <a:effectLst/>
                      </a:endParaRPr>
                    </a:p>
                    <a:p>
                      <a:pPr>
                        <a:spcAft>
                          <a:spcPts val="0"/>
                        </a:spcAft>
                      </a:pPr>
                      <a:r>
                        <a:rPr lang="en-US" sz="1000" kern="50" dirty="0">
                          <a:effectLst/>
                        </a:rPr>
                        <a:t> </a:t>
                      </a:r>
                      <a:endParaRPr lang="en-CA" sz="1200" kern="50" dirty="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3228912535"/>
                  </a:ext>
                </a:extLst>
              </a:tr>
            </a:tbl>
          </a:graphicData>
        </a:graphic>
      </p:graphicFrame>
      <p:sp>
        <p:nvSpPr>
          <p:cNvPr id="4" name="Rectangle 1">
            <a:extLst>
              <a:ext uri="{FF2B5EF4-FFF2-40B4-BE49-F238E27FC236}">
                <a16:creationId xmlns:a16="http://schemas.microsoft.com/office/drawing/2014/main" id="{441AE461-D852-7D44-92F8-32184DD130BD}"/>
              </a:ext>
            </a:extLst>
          </p:cNvPr>
          <p:cNvSpPr>
            <a:spLocks noChangeArrowheads="1"/>
          </p:cNvSpPr>
          <p:nvPr/>
        </p:nvSpPr>
        <p:spPr bwMode="auto">
          <a:xfrm>
            <a:off x="2635283" y="198040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6012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The Problem</a:t>
            </a:r>
          </a:p>
        </p:txBody>
      </p:sp>
      <p:sp>
        <p:nvSpPr>
          <p:cNvPr id="5" name="Content Placeholder 4"/>
          <p:cNvSpPr>
            <a:spLocks noGrp="1"/>
          </p:cNvSpPr>
          <p:nvPr>
            <p:ph idx="4294967295"/>
          </p:nvPr>
        </p:nvSpPr>
        <p:spPr>
          <a:xfrm>
            <a:off x="457200" y="1600200"/>
            <a:ext cx="8229600" cy="4525963"/>
          </a:xfrm>
        </p:spPr>
        <p:txBody>
          <a:bodyPr>
            <a:normAutofit fontScale="70000" lnSpcReduction="20000"/>
          </a:bodyPr>
          <a:lstStyle/>
          <a:p>
            <a:pPr marL="0" indent="0">
              <a:buNone/>
            </a:pPr>
            <a:r>
              <a:rPr lang="en-US" dirty="0"/>
              <a:t>Research demonstrates a steady increase between the 1970s and early 2000s in the average time from initiating a grievance to the rendering of an arbitration award in all Canadian jurisdictions studied.</a:t>
            </a:r>
          </a:p>
          <a:p>
            <a:pPr marL="0" indent="0">
              <a:buNone/>
            </a:pPr>
            <a:endParaRPr lang="en-US" dirty="0"/>
          </a:p>
          <a:p>
            <a:pPr marL="0" indent="0">
              <a:buNone/>
            </a:pPr>
            <a:r>
              <a:rPr lang="en-US" dirty="0"/>
              <a:t>Delay in labour arbitration can:</a:t>
            </a:r>
          </a:p>
          <a:p>
            <a:pPr marL="0" indent="0">
              <a:buNone/>
            </a:pPr>
            <a:endParaRPr lang="en-US" dirty="0"/>
          </a:p>
          <a:p>
            <a:pPr>
              <a:buFontTx/>
              <a:buChar char="•"/>
            </a:pPr>
            <a:r>
              <a:rPr lang="en-US" dirty="0"/>
              <a:t>harm contract negotiations, </a:t>
            </a:r>
          </a:p>
          <a:p>
            <a:pPr>
              <a:buFontTx/>
              <a:buChar char="•"/>
            </a:pPr>
            <a:r>
              <a:rPr lang="en-US" dirty="0"/>
              <a:t>cause financial loss to the employer, </a:t>
            </a:r>
          </a:p>
          <a:p>
            <a:pPr>
              <a:buFontTx/>
              <a:buChar char="•"/>
            </a:pPr>
            <a:r>
              <a:rPr lang="en-US" dirty="0"/>
              <a:t>harm the quality of the arbitration hearing itself as memories fade, </a:t>
            </a:r>
          </a:p>
          <a:p>
            <a:pPr>
              <a:buFontTx/>
              <a:buChar char="•"/>
            </a:pPr>
            <a:r>
              <a:rPr lang="en-US" dirty="0"/>
              <a:t>inhibit productivity by generating both employee restiveness and uncertainty among supervisors, and </a:t>
            </a:r>
          </a:p>
          <a:p>
            <a:pPr>
              <a:buFontTx/>
              <a:buChar char="•"/>
            </a:pPr>
            <a:r>
              <a:rPr lang="en-US" dirty="0"/>
              <a:t>impose injustice on employees whose rights under collective agreements are less likely to be fully vindicated.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Regression Results: Award Time</a:t>
            </a:r>
          </a:p>
        </p:txBody>
      </p:sp>
      <p:sp>
        <p:nvSpPr>
          <p:cNvPr id="5" name="Rectangle 1">
            <a:extLst>
              <a:ext uri="{FF2B5EF4-FFF2-40B4-BE49-F238E27FC236}">
                <a16:creationId xmlns:a16="http://schemas.microsoft.com/office/drawing/2014/main" id="{5F3D154F-0295-EE46-BB5F-79B1DD8334D8}"/>
              </a:ext>
            </a:extLst>
          </p:cNvPr>
          <p:cNvSpPr>
            <a:spLocks noChangeArrowheads="1"/>
          </p:cNvSpPr>
          <p:nvPr/>
        </p:nvSpPr>
        <p:spPr bwMode="auto">
          <a:xfrm>
            <a:off x="1371600" y="2057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Table 5">
            <a:extLst>
              <a:ext uri="{FF2B5EF4-FFF2-40B4-BE49-F238E27FC236}">
                <a16:creationId xmlns:a16="http://schemas.microsoft.com/office/drawing/2014/main" id="{1C554BB9-E042-F94A-873C-98E6930C20A2}"/>
              </a:ext>
            </a:extLst>
          </p:cNvPr>
          <p:cNvGraphicFramePr>
            <a:graphicFrameLocks noGrp="1"/>
          </p:cNvGraphicFramePr>
          <p:nvPr>
            <p:extLst>
              <p:ext uri="{D42A27DB-BD31-4B8C-83A1-F6EECF244321}">
                <p14:modId xmlns:p14="http://schemas.microsoft.com/office/powerpoint/2010/main" val="490645646"/>
              </p:ext>
            </p:extLst>
          </p:nvPr>
        </p:nvGraphicFramePr>
        <p:xfrm>
          <a:off x="1524000" y="1828800"/>
          <a:ext cx="6096000" cy="3024981"/>
        </p:xfrm>
        <a:graphic>
          <a:graphicData uri="http://schemas.openxmlformats.org/drawingml/2006/table">
            <a:tbl>
              <a:tblPr firstRow="1" firstCol="1" bandRow="1">
                <a:tableStyleId>{5C22544A-7EE6-4342-B048-85BDC9FD1C3A}</a:tableStyleId>
              </a:tblPr>
              <a:tblGrid>
                <a:gridCol w="2247535">
                  <a:extLst>
                    <a:ext uri="{9D8B030D-6E8A-4147-A177-3AD203B41FA5}">
                      <a16:colId xmlns:a16="http://schemas.microsoft.com/office/drawing/2014/main" val="3465673453"/>
                    </a:ext>
                  </a:extLst>
                </a:gridCol>
                <a:gridCol w="1567744">
                  <a:extLst>
                    <a:ext uri="{9D8B030D-6E8A-4147-A177-3AD203B41FA5}">
                      <a16:colId xmlns:a16="http://schemas.microsoft.com/office/drawing/2014/main" val="2118323065"/>
                    </a:ext>
                  </a:extLst>
                </a:gridCol>
                <a:gridCol w="1283157">
                  <a:extLst>
                    <a:ext uri="{9D8B030D-6E8A-4147-A177-3AD203B41FA5}">
                      <a16:colId xmlns:a16="http://schemas.microsoft.com/office/drawing/2014/main" val="2711684116"/>
                    </a:ext>
                  </a:extLst>
                </a:gridCol>
                <a:gridCol w="997564">
                  <a:extLst>
                    <a:ext uri="{9D8B030D-6E8A-4147-A177-3AD203B41FA5}">
                      <a16:colId xmlns:a16="http://schemas.microsoft.com/office/drawing/2014/main" val="3773575580"/>
                    </a:ext>
                  </a:extLst>
                </a:gridCol>
              </a:tblGrid>
              <a:tr h="465382">
                <a:tc>
                  <a:txBody>
                    <a:bodyPr/>
                    <a:lstStyle/>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gridSpan="3">
                  <a:txBody>
                    <a:bodyPr/>
                    <a:lstStyle/>
                    <a:p>
                      <a:pPr>
                        <a:spcAft>
                          <a:spcPts val="0"/>
                        </a:spcAft>
                      </a:pPr>
                      <a:r>
                        <a:rPr lang="en-US" sz="1000" kern="50">
                          <a:effectLst/>
                        </a:rPr>
                        <a:t>Final Hearing to Final Award - Award Time (ladur)(adate)</a:t>
                      </a:r>
                      <a:endParaRPr lang="en-CA" sz="1200" kern="50">
                        <a:effectLst/>
                      </a:endParaRPr>
                    </a:p>
                    <a:p>
                      <a:pPr>
                        <a:spcAft>
                          <a:spcPts val="0"/>
                        </a:spcAft>
                      </a:pPr>
                      <a:r>
                        <a:rPr lang="en-US" sz="1000" kern="50">
                          <a:effectLst/>
                        </a:rPr>
                        <a:t>Generalized gamma regression</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97297064"/>
                  </a:ext>
                </a:extLst>
              </a:tr>
              <a:tr h="232691">
                <a:tc>
                  <a:txBody>
                    <a:bodyPr/>
                    <a:lstStyle/>
                    <a:p>
                      <a:pPr>
                        <a:spcAft>
                          <a:spcPts val="0"/>
                        </a:spcAft>
                      </a:pPr>
                      <a:r>
                        <a:rPr lang="en-US" sz="1000" kern="50">
                          <a:effectLst/>
                        </a:rPr>
                        <a:t>Variable</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Coefficient</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Robust Std Error</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P&gt;|z|</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3553642790"/>
                  </a:ext>
                </a:extLst>
              </a:tr>
              <a:tr h="2326908">
                <a:tc>
                  <a:txBody>
                    <a:bodyPr/>
                    <a:lstStyle/>
                    <a:p>
                      <a:pPr>
                        <a:spcAft>
                          <a:spcPts val="0"/>
                        </a:spcAft>
                      </a:pPr>
                      <a:r>
                        <a:rPr lang="en-US" sz="1000" kern="50">
                          <a:effectLst/>
                        </a:rPr>
                        <a:t>   Government</a:t>
                      </a:r>
                      <a:endParaRPr lang="en-CA" sz="1200" kern="50">
                        <a:effectLst/>
                      </a:endParaRPr>
                    </a:p>
                    <a:p>
                      <a:pPr>
                        <a:spcAft>
                          <a:spcPts val="0"/>
                        </a:spcAft>
                      </a:pPr>
                      <a:r>
                        <a:rPr lang="en-US" sz="1000" kern="50">
                          <a:effectLst/>
                        </a:rPr>
                        <a:t>   Counsel interaction</a:t>
                      </a:r>
                      <a:endParaRPr lang="en-CA" sz="1200" kern="50">
                        <a:effectLst/>
                      </a:endParaRPr>
                    </a:p>
                    <a:p>
                      <a:pPr>
                        <a:spcAft>
                          <a:spcPts val="0"/>
                        </a:spcAft>
                      </a:pPr>
                      <a:r>
                        <a:rPr lang="en-US" sz="1000" kern="50">
                          <a:effectLst/>
                        </a:rPr>
                        <a:t>   Section 50 </a:t>
                      </a:r>
                      <a:endParaRPr lang="en-CA" sz="1200" kern="50">
                        <a:effectLst/>
                      </a:endParaRPr>
                    </a:p>
                    <a:p>
                      <a:pPr>
                        <a:spcAft>
                          <a:spcPts val="0"/>
                        </a:spcAft>
                      </a:pPr>
                      <a:r>
                        <a:rPr lang="en-US" sz="1000" kern="50">
                          <a:effectLst/>
                        </a:rPr>
                        <a:t>   Agreed statement of fact</a:t>
                      </a:r>
                      <a:endParaRPr lang="en-CA" sz="1200" kern="50">
                        <a:effectLst/>
                      </a:endParaRPr>
                    </a:p>
                    <a:p>
                      <a:pPr>
                        <a:spcAft>
                          <a:spcPts val="0"/>
                        </a:spcAft>
                      </a:pPr>
                      <a:r>
                        <a:rPr lang="en-US" sz="1000" kern="50">
                          <a:effectLst/>
                        </a:rPr>
                        <a:t>   Busy arbitrator</a:t>
                      </a:r>
                      <a:endParaRPr lang="en-CA" sz="1200" kern="50">
                        <a:effectLst/>
                      </a:endParaRPr>
                    </a:p>
                    <a:p>
                      <a:pPr>
                        <a:spcAft>
                          <a:spcPts val="0"/>
                        </a:spcAft>
                      </a:pPr>
                      <a:r>
                        <a:rPr lang="en-US" sz="1000" kern="50">
                          <a:effectLst/>
                        </a:rPr>
                        <a:t>   Disputed facts</a:t>
                      </a:r>
                      <a:endParaRPr lang="en-CA" sz="1200" kern="50">
                        <a:effectLst/>
                      </a:endParaRPr>
                    </a:p>
                    <a:p>
                      <a:pPr>
                        <a:spcAft>
                          <a:spcPts val="0"/>
                        </a:spcAft>
                      </a:pPr>
                      <a:r>
                        <a:rPr lang="en-US" sz="1000" kern="50">
                          <a:effectLst/>
                        </a:rPr>
                        <a:t>   Benefit/welfare plan </a:t>
                      </a:r>
                      <a:endParaRPr lang="en-CA" sz="1200" kern="50">
                        <a:effectLst/>
                      </a:endParaRPr>
                    </a:p>
                    <a:p>
                      <a:pPr>
                        <a:spcAft>
                          <a:spcPts val="0"/>
                        </a:spcAft>
                      </a:pPr>
                      <a:r>
                        <a:rPr lang="en-US" sz="1000" kern="50">
                          <a:effectLst/>
                        </a:rPr>
                        <a:t>   Word count</a:t>
                      </a:r>
                      <a:endParaRPr lang="en-CA" sz="1200" kern="50">
                        <a:effectLst/>
                      </a:endParaRPr>
                    </a:p>
                    <a:p>
                      <a:pPr>
                        <a:spcAft>
                          <a:spcPts val="0"/>
                        </a:spcAft>
                      </a:pPr>
                      <a:r>
                        <a:rPr lang="en-US" sz="1000" kern="50">
                          <a:effectLst/>
                        </a:rPr>
                        <a:t>   Arbitrator gender</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highlight>
                            <a:srgbClr val="FFFF00"/>
                          </a:highlight>
                        </a:rPr>
                        <a:t>.3312499*</a:t>
                      </a:r>
                      <a:endParaRPr lang="en-CA" sz="1200" kern="50">
                        <a:effectLst/>
                      </a:endParaRPr>
                    </a:p>
                    <a:p>
                      <a:pPr>
                        <a:spcAft>
                          <a:spcPts val="0"/>
                        </a:spcAft>
                      </a:pPr>
                      <a:r>
                        <a:rPr lang="en-US" sz="1000" kern="50">
                          <a:effectLst/>
                        </a:rPr>
                        <a:t>-.4536643*</a:t>
                      </a:r>
                      <a:endParaRPr lang="en-CA" sz="1200" kern="50">
                        <a:effectLst/>
                      </a:endParaRPr>
                    </a:p>
                    <a:p>
                      <a:pPr>
                        <a:spcAft>
                          <a:spcPts val="0"/>
                        </a:spcAft>
                      </a:pPr>
                      <a:r>
                        <a:rPr lang="en-US" sz="1000" kern="50">
                          <a:effectLst/>
                        </a:rPr>
                        <a:t>-.9167097*</a:t>
                      </a:r>
                      <a:endParaRPr lang="en-CA" sz="1200" kern="50">
                        <a:effectLst/>
                      </a:endParaRPr>
                    </a:p>
                    <a:p>
                      <a:pPr>
                        <a:spcAft>
                          <a:spcPts val="0"/>
                        </a:spcAft>
                      </a:pPr>
                      <a:r>
                        <a:rPr lang="en-US" sz="1000" kern="50">
                          <a:effectLst/>
                        </a:rPr>
                        <a:t> </a:t>
                      </a:r>
                      <a:r>
                        <a:rPr lang="en-US" sz="1000" kern="50">
                          <a:effectLst/>
                          <a:highlight>
                            <a:srgbClr val="FFFF00"/>
                          </a:highlight>
                        </a:rPr>
                        <a:t>.2822277*</a:t>
                      </a:r>
                      <a:endParaRPr lang="en-CA" sz="1200" kern="50">
                        <a:effectLst/>
                      </a:endParaRPr>
                    </a:p>
                    <a:p>
                      <a:pPr>
                        <a:spcAft>
                          <a:spcPts val="0"/>
                        </a:spcAft>
                      </a:pPr>
                      <a:r>
                        <a:rPr lang="en-US" sz="1000" kern="50">
                          <a:effectLst/>
                        </a:rPr>
                        <a:t>-.0243259*</a:t>
                      </a:r>
                      <a:endParaRPr lang="en-CA" sz="1200" kern="50">
                        <a:effectLst/>
                      </a:endParaRPr>
                    </a:p>
                    <a:p>
                      <a:pPr>
                        <a:spcAft>
                          <a:spcPts val="0"/>
                        </a:spcAft>
                      </a:pPr>
                      <a:r>
                        <a:rPr lang="en-US" sz="1000" kern="50">
                          <a:effectLst/>
                        </a:rPr>
                        <a:t> </a:t>
                      </a:r>
                      <a:r>
                        <a:rPr lang="en-US" sz="1000" kern="50">
                          <a:effectLst/>
                          <a:highlight>
                            <a:srgbClr val="FFFF00"/>
                          </a:highlight>
                        </a:rPr>
                        <a:t>.3259059*</a:t>
                      </a:r>
                      <a:endParaRPr lang="en-CA" sz="1200" kern="50">
                        <a:effectLst/>
                      </a:endParaRPr>
                    </a:p>
                    <a:p>
                      <a:pPr>
                        <a:spcAft>
                          <a:spcPts val="0"/>
                        </a:spcAft>
                      </a:pPr>
                      <a:r>
                        <a:rPr lang="en-US" sz="1000" kern="50">
                          <a:effectLst/>
                        </a:rPr>
                        <a:t>-.6500781*</a:t>
                      </a:r>
                      <a:endParaRPr lang="en-CA" sz="1200" kern="50">
                        <a:effectLst/>
                      </a:endParaRPr>
                    </a:p>
                    <a:p>
                      <a:pPr>
                        <a:spcAft>
                          <a:spcPts val="0"/>
                        </a:spcAft>
                      </a:pPr>
                      <a:r>
                        <a:rPr lang="en-US" sz="1000" kern="50">
                          <a:effectLst/>
                          <a:highlight>
                            <a:srgbClr val="FFFF00"/>
                          </a:highlight>
                        </a:rPr>
                        <a:t>.0001825*</a:t>
                      </a:r>
                      <a:endParaRPr lang="en-CA" sz="1200" kern="50">
                        <a:effectLst/>
                      </a:endParaRPr>
                    </a:p>
                    <a:p>
                      <a:pPr>
                        <a:spcAft>
                          <a:spcPts val="0"/>
                        </a:spcAft>
                      </a:pPr>
                      <a:r>
                        <a:rPr lang="en-US" sz="1000" kern="50">
                          <a:effectLst/>
                        </a:rPr>
                        <a:t>-.2050394*</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a:effectLst/>
                        </a:rPr>
                        <a:t>.1547408</a:t>
                      </a:r>
                      <a:endParaRPr lang="en-CA" sz="1200" kern="50">
                        <a:effectLst/>
                      </a:endParaRPr>
                    </a:p>
                    <a:p>
                      <a:pPr>
                        <a:spcAft>
                          <a:spcPts val="0"/>
                        </a:spcAft>
                      </a:pPr>
                      <a:r>
                        <a:rPr lang="en-US" sz="1000" kern="50">
                          <a:effectLst/>
                        </a:rPr>
                        <a:t> .1977725 </a:t>
                      </a:r>
                      <a:endParaRPr lang="en-CA" sz="1200" kern="50">
                        <a:effectLst/>
                      </a:endParaRPr>
                    </a:p>
                    <a:p>
                      <a:pPr>
                        <a:spcAft>
                          <a:spcPts val="0"/>
                        </a:spcAft>
                      </a:pPr>
                      <a:r>
                        <a:rPr lang="en-US" sz="1000" kern="50">
                          <a:effectLst/>
                        </a:rPr>
                        <a:t> .3060811 </a:t>
                      </a:r>
                      <a:endParaRPr lang="en-CA" sz="1200" kern="50">
                        <a:effectLst/>
                      </a:endParaRPr>
                    </a:p>
                    <a:p>
                      <a:pPr>
                        <a:spcAft>
                          <a:spcPts val="0"/>
                        </a:spcAft>
                      </a:pPr>
                      <a:r>
                        <a:rPr lang="en-US" sz="1000" kern="50">
                          <a:effectLst/>
                        </a:rPr>
                        <a:t> .1339538 </a:t>
                      </a:r>
                      <a:endParaRPr lang="en-CA" sz="1200" kern="50">
                        <a:effectLst/>
                      </a:endParaRPr>
                    </a:p>
                    <a:p>
                      <a:pPr>
                        <a:spcAft>
                          <a:spcPts val="0"/>
                        </a:spcAft>
                      </a:pPr>
                      <a:r>
                        <a:rPr lang="en-US" sz="1000" kern="50">
                          <a:effectLst/>
                        </a:rPr>
                        <a:t> .0111504 </a:t>
                      </a:r>
                      <a:endParaRPr lang="en-CA" sz="1200" kern="50">
                        <a:effectLst/>
                      </a:endParaRPr>
                    </a:p>
                    <a:p>
                      <a:pPr>
                        <a:spcAft>
                          <a:spcPts val="0"/>
                        </a:spcAft>
                      </a:pPr>
                      <a:r>
                        <a:rPr lang="en-US" sz="1000" kern="50">
                          <a:effectLst/>
                        </a:rPr>
                        <a:t>.1328653 </a:t>
                      </a:r>
                      <a:endParaRPr lang="en-CA" sz="1200" kern="50">
                        <a:effectLst/>
                      </a:endParaRPr>
                    </a:p>
                    <a:p>
                      <a:pPr>
                        <a:spcAft>
                          <a:spcPts val="0"/>
                        </a:spcAft>
                      </a:pPr>
                      <a:r>
                        <a:rPr lang="en-US" sz="1000" kern="50">
                          <a:effectLst/>
                        </a:rPr>
                        <a:t>  .354564 </a:t>
                      </a:r>
                      <a:endParaRPr lang="en-CA" sz="1200" kern="50">
                        <a:effectLst/>
                      </a:endParaRPr>
                    </a:p>
                    <a:p>
                      <a:pPr>
                        <a:spcAft>
                          <a:spcPts val="0"/>
                        </a:spcAft>
                      </a:pPr>
                      <a:r>
                        <a:rPr lang="en-US" sz="1000" kern="50">
                          <a:effectLst/>
                        </a:rPr>
                        <a:t>.0000346 </a:t>
                      </a:r>
                      <a:endParaRPr lang="en-CA" sz="1200" kern="50">
                        <a:effectLst/>
                      </a:endParaRPr>
                    </a:p>
                    <a:p>
                      <a:pPr>
                        <a:spcAft>
                          <a:spcPts val="0"/>
                        </a:spcAft>
                      </a:pPr>
                      <a:r>
                        <a:rPr lang="en-US" sz="1000" kern="50">
                          <a:effectLst/>
                        </a:rPr>
                        <a:t>.1198036 </a:t>
                      </a:r>
                      <a:endParaRPr lang="en-CA" sz="1200" kern="50">
                        <a:effectLst/>
                      </a:endParaRPr>
                    </a:p>
                    <a:p>
                      <a:pPr>
                        <a:spcAft>
                          <a:spcPts val="0"/>
                        </a:spcAft>
                      </a:pPr>
                      <a:r>
                        <a:rPr lang="en-US" sz="1000" kern="50">
                          <a:effectLst/>
                        </a:rPr>
                        <a:t> </a:t>
                      </a:r>
                      <a:endParaRPr lang="en-CA" sz="1200" kern="5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tc>
                  <a:txBody>
                    <a:bodyPr/>
                    <a:lstStyle/>
                    <a:p>
                      <a:pPr>
                        <a:spcAft>
                          <a:spcPts val="0"/>
                        </a:spcAft>
                      </a:pPr>
                      <a:r>
                        <a:rPr lang="en-US" sz="1000" kern="50" dirty="0">
                          <a:effectLst/>
                        </a:rPr>
                        <a:t>0.032</a:t>
                      </a:r>
                      <a:endParaRPr lang="en-CA" sz="1200" kern="50" dirty="0">
                        <a:effectLst/>
                      </a:endParaRPr>
                    </a:p>
                    <a:p>
                      <a:pPr>
                        <a:spcAft>
                          <a:spcPts val="0"/>
                        </a:spcAft>
                      </a:pPr>
                      <a:r>
                        <a:rPr lang="en-US" sz="1000" kern="50" dirty="0">
                          <a:effectLst/>
                        </a:rPr>
                        <a:t>0.022</a:t>
                      </a:r>
                      <a:endParaRPr lang="en-CA" sz="1200" kern="50" dirty="0">
                        <a:effectLst/>
                      </a:endParaRPr>
                    </a:p>
                    <a:p>
                      <a:pPr>
                        <a:spcAft>
                          <a:spcPts val="0"/>
                        </a:spcAft>
                      </a:pPr>
                      <a:r>
                        <a:rPr lang="en-US" sz="1000" kern="50" dirty="0">
                          <a:effectLst/>
                        </a:rPr>
                        <a:t>0.003</a:t>
                      </a:r>
                      <a:endParaRPr lang="en-CA" sz="1200" kern="50" dirty="0">
                        <a:effectLst/>
                      </a:endParaRPr>
                    </a:p>
                    <a:p>
                      <a:pPr>
                        <a:spcAft>
                          <a:spcPts val="0"/>
                        </a:spcAft>
                      </a:pPr>
                      <a:r>
                        <a:rPr lang="en-US" sz="1000" kern="50" dirty="0">
                          <a:effectLst/>
                        </a:rPr>
                        <a:t>0.035</a:t>
                      </a:r>
                      <a:endParaRPr lang="en-CA" sz="1200" kern="50" dirty="0">
                        <a:effectLst/>
                      </a:endParaRPr>
                    </a:p>
                    <a:p>
                      <a:pPr>
                        <a:spcAft>
                          <a:spcPts val="0"/>
                        </a:spcAft>
                      </a:pPr>
                      <a:r>
                        <a:rPr lang="en-US" sz="1000" kern="50" dirty="0">
                          <a:effectLst/>
                        </a:rPr>
                        <a:t>0.029</a:t>
                      </a:r>
                      <a:endParaRPr lang="en-CA" sz="1200" kern="50" dirty="0">
                        <a:effectLst/>
                      </a:endParaRPr>
                    </a:p>
                    <a:p>
                      <a:pPr>
                        <a:spcAft>
                          <a:spcPts val="0"/>
                        </a:spcAft>
                      </a:pPr>
                      <a:r>
                        <a:rPr lang="en-US" sz="1000" kern="50" dirty="0">
                          <a:effectLst/>
                        </a:rPr>
                        <a:t>0.014</a:t>
                      </a:r>
                      <a:endParaRPr lang="en-CA" sz="1200" kern="50" dirty="0">
                        <a:effectLst/>
                      </a:endParaRPr>
                    </a:p>
                    <a:p>
                      <a:pPr>
                        <a:spcAft>
                          <a:spcPts val="0"/>
                        </a:spcAft>
                      </a:pPr>
                      <a:r>
                        <a:rPr lang="en-US" sz="1000" kern="50" dirty="0">
                          <a:effectLst/>
                        </a:rPr>
                        <a:t>0.067</a:t>
                      </a:r>
                      <a:endParaRPr lang="en-CA" sz="1200" kern="50" dirty="0">
                        <a:effectLst/>
                      </a:endParaRPr>
                    </a:p>
                    <a:p>
                      <a:pPr>
                        <a:spcAft>
                          <a:spcPts val="0"/>
                        </a:spcAft>
                      </a:pPr>
                      <a:r>
                        <a:rPr lang="en-US" sz="1000" kern="50" dirty="0">
                          <a:effectLst/>
                        </a:rPr>
                        <a:t>0.000</a:t>
                      </a:r>
                      <a:endParaRPr lang="en-CA" sz="1200" kern="50" dirty="0">
                        <a:effectLst/>
                      </a:endParaRPr>
                    </a:p>
                    <a:p>
                      <a:pPr>
                        <a:spcAft>
                          <a:spcPts val="0"/>
                        </a:spcAft>
                      </a:pPr>
                      <a:r>
                        <a:rPr lang="en-US" sz="1000" kern="50" dirty="0">
                          <a:effectLst/>
                        </a:rPr>
                        <a:t>0.087</a:t>
                      </a:r>
                      <a:endParaRPr lang="en-CA" sz="1200" kern="50" dirty="0">
                        <a:effectLst/>
                      </a:endParaRPr>
                    </a:p>
                    <a:p>
                      <a:pPr>
                        <a:spcAft>
                          <a:spcPts val="0"/>
                        </a:spcAft>
                      </a:pPr>
                      <a:r>
                        <a:rPr lang="en-US" sz="1000" kern="50" dirty="0">
                          <a:effectLst/>
                        </a:rPr>
                        <a:t> </a:t>
                      </a:r>
                      <a:endParaRPr lang="en-CA" sz="1200" kern="50" dirty="0">
                        <a:effectLst/>
                        <a:latin typeface="Times New Roman" panose="02020603050405020304" pitchFamily="18" charset="0"/>
                        <a:ea typeface="Tahoma" panose="020B0604030504040204" pitchFamily="34" charset="0"/>
                        <a:cs typeface="Calibri" panose="020F0502020204030204" pitchFamily="34" charset="0"/>
                      </a:endParaRPr>
                    </a:p>
                  </a:txBody>
                  <a:tcPr marL="68580" marR="68580" marT="0" marB="0"/>
                </a:tc>
                <a:extLst>
                  <a:ext uri="{0D108BD9-81ED-4DB2-BD59-A6C34878D82A}">
                    <a16:rowId xmlns:a16="http://schemas.microsoft.com/office/drawing/2014/main" val="1005344245"/>
                  </a:ext>
                </a:extLst>
              </a:tr>
            </a:tbl>
          </a:graphicData>
        </a:graphic>
      </p:graphicFrame>
      <p:sp>
        <p:nvSpPr>
          <p:cNvPr id="7" name="Rectangle 2">
            <a:extLst>
              <a:ext uri="{FF2B5EF4-FFF2-40B4-BE49-F238E27FC236}">
                <a16:creationId xmlns:a16="http://schemas.microsoft.com/office/drawing/2014/main" id="{049CB6FA-4ECE-684B-9682-2820B89078ED}"/>
              </a:ext>
            </a:extLst>
          </p:cNvPr>
          <p:cNvSpPr>
            <a:spLocks noChangeArrowheads="1"/>
          </p:cNvSpPr>
          <p:nvPr/>
        </p:nvSpPr>
        <p:spPr bwMode="auto">
          <a:xfrm>
            <a:off x="1524000" y="2871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84906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t>No evidence that changed legal environment is causing delay</a:t>
            </a:r>
          </a:p>
        </p:txBody>
      </p:sp>
      <p:sp>
        <p:nvSpPr>
          <p:cNvPr id="5" name="Content Placeholder 4"/>
          <p:cNvSpPr>
            <a:spLocks noGrp="1"/>
          </p:cNvSpPr>
          <p:nvPr>
            <p:ph idx="4294967295"/>
          </p:nvPr>
        </p:nvSpPr>
        <p:spPr>
          <a:xfrm>
            <a:off x="457200" y="1600200"/>
            <a:ext cx="8229600" cy="4525963"/>
          </a:xfrm>
        </p:spPr>
        <p:txBody>
          <a:bodyPr>
            <a:normAutofit fontScale="85000" lnSpcReduction="10000"/>
          </a:bodyPr>
          <a:lstStyle/>
          <a:p>
            <a:pPr marL="400050" lvl="1" indent="0">
              <a:buNone/>
            </a:pPr>
            <a:endParaRPr lang="en-US" sz="2400" dirty="0"/>
          </a:p>
          <a:p>
            <a:pPr lvl="1" indent="-342900">
              <a:buFont typeface="Arial" panose="020B0604020202020204" pitchFamily="34" charset="0"/>
              <a:buChar char="•"/>
            </a:pPr>
            <a:r>
              <a:rPr lang="en-US" sz="2400" dirty="0"/>
              <a:t>No evidence that the number or type of jurisdictional or substantive legal issues in the </a:t>
            </a:r>
            <a:r>
              <a:rPr lang="en-US" sz="2400" dirty="0" err="1"/>
              <a:t>labour</a:t>
            </a:r>
            <a:r>
              <a:rPr lang="en-US" sz="2400" dirty="0"/>
              <a:t> arbitration system increased the length of time required to complete any stage of the arbitration process.  </a:t>
            </a:r>
          </a:p>
          <a:p>
            <a:pPr marL="400050" lvl="1" indent="0">
              <a:buNone/>
            </a:pPr>
            <a:endParaRPr lang="en-US" sz="2400" dirty="0"/>
          </a:p>
          <a:p>
            <a:pPr lvl="1" indent="-342900">
              <a:buFont typeface="Arial" panose="020B0604020202020204" pitchFamily="34" charset="0"/>
              <a:buChar char="•"/>
            </a:pPr>
            <a:r>
              <a:rPr lang="en-US" sz="2400" dirty="0"/>
              <a:t>The only subject consistently resulting in longer times was the Charter of Rights and Freedoms. But it arises very infrequently and could not account for any increase in delay throughout the system. </a:t>
            </a:r>
          </a:p>
          <a:p>
            <a:pPr lvl="1" indent="-342900">
              <a:buFont typeface="Arial" panose="020B0604020202020204" pitchFamily="34" charset="0"/>
              <a:buChar char="•"/>
            </a:pPr>
            <a:endParaRPr lang="en-US" sz="2400" dirty="0"/>
          </a:p>
          <a:p>
            <a:pPr lvl="1" indent="-342900">
              <a:buFont typeface="Arial" panose="020B0604020202020204" pitchFamily="34" charset="0"/>
              <a:buChar char="•"/>
            </a:pPr>
            <a:r>
              <a:rPr lang="en-US" sz="2400" dirty="0"/>
              <a:t>This indicates that the novelty or complexity of additions to arbitral jurisdiction has not caused increasing delay.  </a:t>
            </a:r>
          </a:p>
          <a:p>
            <a:pPr lvl="1" indent="-342900">
              <a:buFont typeface="Arial" panose="020B0604020202020204" pitchFamily="34" charset="0"/>
              <a:buChar char="•"/>
            </a:pPr>
            <a:endParaRPr lang="en-US" sz="2400" dirty="0"/>
          </a:p>
          <a:p>
            <a:pPr lvl="1" indent="-342900">
              <a:buFont typeface="Arial" panose="020B0604020202020204" pitchFamily="34" charset="0"/>
              <a:buChar char="•"/>
            </a:pPr>
            <a:r>
              <a:rPr lang="en-US" sz="2400" dirty="0"/>
              <a:t>Our results in this regard are consistent with the descriptive findings of Curran (2017).</a:t>
            </a:r>
          </a:p>
          <a:p>
            <a:pPr marL="400050" lvl="1" indent="0">
              <a:buNone/>
            </a:pPr>
            <a:endParaRPr lang="en-US" sz="2400" dirty="0"/>
          </a:p>
        </p:txBody>
      </p:sp>
    </p:spTree>
    <p:extLst>
      <p:ext uri="{BB962C8B-B14F-4D97-AF65-F5344CB8AC3E}">
        <p14:creationId xmlns:p14="http://schemas.microsoft.com/office/powerpoint/2010/main" val="1949977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CA" sz="3600" dirty="0"/>
              <a:t>Only modest support for the theory that a culture of legalism is increasing delay</a:t>
            </a:r>
            <a:endParaRPr lang="en-US" sz="3600" dirty="0"/>
          </a:p>
        </p:txBody>
      </p:sp>
      <p:sp>
        <p:nvSpPr>
          <p:cNvPr id="5" name="Content Placeholder 4"/>
          <p:cNvSpPr>
            <a:spLocks noGrp="1"/>
          </p:cNvSpPr>
          <p:nvPr>
            <p:ph idx="4294967295"/>
          </p:nvPr>
        </p:nvSpPr>
        <p:spPr>
          <a:xfrm>
            <a:off x="457200" y="1600200"/>
            <a:ext cx="8229600" cy="4525963"/>
          </a:xfrm>
        </p:spPr>
        <p:txBody>
          <a:bodyPr>
            <a:normAutofit fontScale="77500" lnSpcReduction="20000"/>
          </a:bodyPr>
          <a:lstStyle/>
          <a:p>
            <a:pPr marL="400050" lvl="1" indent="0">
              <a:buNone/>
            </a:pPr>
            <a:endParaRPr lang="en-CA" dirty="0"/>
          </a:p>
          <a:p>
            <a:pPr marL="857250" lvl="1" indent="-457200">
              <a:buFont typeface="Arial" panose="020B0604020202020204" pitchFamily="34" charset="0"/>
              <a:buChar char="•"/>
            </a:pPr>
            <a:r>
              <a:rPr lang="en-CA" dirty="0"/>
              <a:t>No significant evidence that deciding procedural, evidentiary or jurisdictional issues at arbitration causes delay.</a:t>
            </a:r>
          </a:p>
          <a:p>
            <a:pPr marL="400050" lvl="1" indent="0">
              <a:buNone/>
            </a:pPr>
            <a:endParaRPr lang="en-CA" dirty="0"/>
          </a:p>
          <a:p>
            <a:pPr marL="857250" lvl="1" indent="-457200">
              <a:buFont typeface="Arial" panose="020B0604020202020204" pitchFamily="34" charset="0"/>
              <a:buChar char="•"/>
            </a:pPr>
            <a:r>
              <a:rPr lang="en-CA" dirty="0"/>
              <a:t>Length of arbitral awards had no substantial effect on delay. </a:t>
            </a:r>
          </a:p>
          <a:p>
            <a:pPr marL="400050" lvl="1" indent="0">
              <a:buNone/>
            </a:pPr>
            <a:endParaRPr lang="en-CA" dirty="0"/>
          </a:p>
          <a:p>
            <a:pPr marL="857250" lvl="1" indent="-457200">
              <a:buFont typeface="Arial" panose="020B0604020202020204" pitchFamily="34" charset="0"/>
              <a:buChar char="•"/>
            </a:pPr>
            <a:r>
              <a:rPr lang="en-CA" dirty="0"/>
              <a:t>On the other hand, use of lawyers prolongs the time from first hearing to final award.  This suggests that the way that lawyers present cases takes longer than the way that non-lawyers present cases, or that the submissions of lawyers take arbitrators longer to deal with in writing decisions, or both.</a:t>
            </a:r>
          </a:p>
          <a:p>
            <a:pPr marL="400050" lvl="1" indent="0">
              <a:buNone/>
            </a:pPr>
            <a:endParaRPr lang="en-CA" dirty="0"/>
          </a:p>
          <a:p>
            <a:pPr marL="857250" lvl="1" indent="-457200">
              <a:buFont typeface="Arial" panose="020B0604020202020204" pitchFamily="34" charset="0"/>
              <a:buChar char="•"/>
            </a:pPr>
            <a:r>
              <a:rPr lang="en-CA" dirty="0"/>
              <a:t>But the vast majority of delay occurs prior to the hearing.  A culture of legalism cannot account for this on its own.</a:t>
            </a:r>
          </a:p>
          <a:p>
            <a:pPr marL="400050" lvl="1" indent="0">
              <a:buNone/>
            </a:pPr>
            <a:endParaRPr lang="en-US" sz="2400" dirty="0"/>
          </a:p>
        </p:txBody>
      </p:sp>
    </p:spTree>
    <p:extLst>
      <p:ext uri="{BB962C8B-B14F-4D97-AF65-F5344CB8AC3E}">
        <p14:creationId xmlns:p14="http://schemas.microsoft.com/office/powerpoint/2010/main" val="2881127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t>Party preferences probably do not account for growing delay</a:t>
            </a:r>
          </a:p>
        </p:txBody>
      </p:sp>
      <p:sp>
        <p:nvSpPr>
          <p:cNvPr id="5" name="Content Placeholder 4"/>
          <p:cNvSpPr>
            <a:spLocks noGrp="1"/>
          </p:cNvSpPr>
          <p:nvPr>
            <p:ph idx="4294967295"/>
          </p:nvPr>
        </p:nvSpPr>
        <p:spPr>
          <a:xfrm>
            <a:off x="457200" y="1600200"/>
            <a:ext cx="8229600" cy="4525963"/>
          </a:xfrm>
        </p:spPr>
        <p:txBody>
          <a:bodyPr>
            <a:normAutofit fontScale="85000" lnSpcReduction="20000"/>
          </a:bodyPr>
          <a:lstStyle/>
          <a:p>
            <a:pPr marL="400050" lvl="1" indent="0">
              <a:buNone/>
            </a:pPr>
            <a:endParaRPr lang="en-US" sz="2400" dirty="0"/>
          </a:p>
          <a:p>
            <a:pPr marL="400050" lvl="1" indent="0">
              <a:buNone/>
            </a:pPr>
            <a:r>
              <a:rPr lang="en-US" sz="2400" dirty="0"/>
              <a:t>•	Any preference for procedural formality at the hearing could only account for a relatively small fraction of total delay, since most of it occurs prior to the hearing.  </a:t>
            </a:r>
          </a:p>
          <a:p>
            <a:pPr marL="400050" lvl="1" indent="0">
              <a:buNone/>
            </a:pPr>
            <a:endParaRPr lang="en-US" sz="2400" dirty="0"/>
          </a:p>
          <a:p>
            <a:pPr marL="400050" lvl="1" indent="0">
              <a:buNone/>
            </a:pPr>
            <a:r>
              <a:rPr lang="en-US" sz="2400" dirty="0"/>
              <a:t>•	The busyness of the arbitrator had only a small effect on time to first hearing.</a:t>
            </a:r>
          </a:p>
          <a:p>
            <a:pPr marL="400050" lvl="1" indent="0">
              <a:buNone/>
            </a:pPr>
            <a:endParaRPr lang="en-US" sz="2400" dirty="0"/>
          </a:p>
          <a:p>
            <a:pPr marL="400050" lvl="1" indent="0">
              <a:buNone/>
            </a:pPr>
            <a:r>
              <a:rPr lang="en-US" sz="2400" dirty="0"/>
              <a:t>•	 Even if public sector employers and unions required more time for decision-making with respect to grievances, it is unlikely that they would require the time available under current delays, under which the median case takes over a year to complete.</a:t>
            </a:r>
          </a:p>
          <a:p>
            <a:pPr marL="400050" lvl="1" indent="0">
              <a:buNone/>
            </a:pPr>
            <a:endParaRPr lang="en-US" sz="2400" dirty="0"/>
          </a:p>
          <a:p>
            <a:pPr marL="400050" lvl="1" indent="0">
              <a:buNone/>
            </a:pPr>
            <a:r>
              <a:rPr lang="en-US" sz="2400" dirty="0"/>
              <a:t>•	No association between the types of cases in which time for healing would be beneficial (cases involving unjust discipline or human rights cases, for example) and additional delay.</a:t>
            </a:r>
          </a:p>
          <a:p>
            <a:pPr marL="400050" lvl="1" indent="0">
              <a:buNone/>
            </a:pPr>
            <a:endParaRPr lang="en-US" sz="2400" dirty="0"/>
          </a:p>
          <a:p>
            <a:pPr marL="400050" lvl="1" indent="0">
              <a:buNone/>
            </a:pPr>
            <a:endParaRPr lang="en-US" sz="2400" dirty="0"/>
          </a:p>
        </p:txBody>
      </p:sp>
    </p:spTree>
    <p:extLst>
      <p:ext uri="{BB962C8B-B14F-4D97-AF65-F5344CB8AC3E}">
        <p14:creationId xmlns:p14="http://schemas.microsoft.com/office/powerpoint/2010/main" val="1756162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Party preferences probably do not account for growing delay</a:t>
            </a:r>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endParaRPr lang="en-US" sz="2400" dirty="0"/>
          </a:p>
          <a:p>
            <a:pPr marL="400050" lvl="1" indent="0">
              <a:buNone/>
            </a:pPr>
            <a:r>
              <a:rPr lang="en-US" sz="2400" dirty="0"/>
              <a:t>•  The growing preference for mediation-arbitration may be contributing to delays, but:</a:t>
            </a:r>
          </a:p>
          <a:p>
            <a:pPr marL="400050" lvl="1" indent="0">
              <a:buNone/>
            </a:pPr>
            <a:endParaRPr lang="en-US" sz="2400" dirty="0"/>
          </a:p>
          <a:p>
            <a:pPr lvl="1" indent="-342900">
              <a:buFontTx/>
              <a:buChar char="-"/>
            </a:pPr>
            <a:r>
              <a:rPr lang="en-US" sz="2400" dirty="0"/>
              <a:t>mediation-arbitration was probably used in only a relatively small fraction of cases (Curran finds that mediation-arbitration is used in only about 20% of cases in 2012); </a:t>
            </a:r>
          </a:p>
          <a:p>
            <a:pPr lvl="1" indent="-342900">
              <a:buFontTx/>
              <a:buChar char="-"/>
            </a:pPr>
            <a:r>
              <a:rPr lang="en-US" sz="2400" dirty="0"/>
              <a:t>the tendency towards increased delay predates the increased use of med-arb by at least two decades. </a:t>
            </a:r>
          </a:p>
          <a:p>
            <a:pPr marL="400050" lvl="1" indent="0">
              <a:buNone/>
            </a:pPr>
            <a:endParaRPr lang="en-US" sz="2400" dirty="0"/>
          </a:p>
        </p:txBody>
      </p:sp>
    </p:spTree>
    <p:extLst>
      <p:ext uri="{BB962C8B-B14F-4D97-AF65-F5344CB8AC3E}">
        <p14:creationId xmlns:p14="http://schemas.microsoft.com/office/powerpoint/2010/main" val="3236293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sz="3200" dirty="0"/>
              <a:t>No evidence that limited supply of experienced arbitrators is a primary cause of increased delay</a:t>
            </a:r>
            <a:endParaRPr lang="en-US" sz="3200" dirty="0"/>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endParaRPr lang="en-CA" dirty="0"/>
          </a:p>
          <a:p>
            <a:pPr marL="400050" lvl="1" indent="0">
              <a:buNone/>
            </a:pPr>
            <a:endParaRPr lang="en-CA" dirty="0"/>
          </a:p>
          <a:p>
            <a:pPr marL="857250" lvl="1" indent="-457200">
              <a:buFont typeface="Arial" panose="020B0604020202020204" pitchFamily="34" charset="0"/>
              <a:buChar char="•"/>
            </a:pPr>
            <a:r>
              <a:rPr lang="en-CA" sz="2400" dirty="0"/>
              <a:t>If this were the case, the use of busy arbitrators would be associated with much more delay at the prehearing stage than it is.  </a:t>
            </a:r>
          </a:p>
          <a:p>
            <a:pPr marL="400050" lvl="1" indent="0">
              <a:buNone/>
            </a:pPr>
            <a:endParaRPr lang="en-CA" dirty="0"/>
          </a:p>
          <a:p>
            <a:pPr marL="400050" lvl="1" indent="0">
              <a:buNone/>
            </a:pPr>
            <a:endParaRPr lang="en-US" sz="2400" dirty="0"/>
          </a:p>
        </p:txBody>
      </p:sp>
    </p:spTree>
    <p:extLst>
      <p:ext uri="{BB962C8B-B14F-4D97-AF65-F5344CB8AC3E}">
        <p14:creationId xmlns:p14="http://schemas.microsoft.com/office/powerpoint/2010/main" val="4283492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t>Conclusions: Where the Problem Isn’t, and Where it Probably Is</a:t>
            </a:r>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endParaRPr lang="en-US" sz="2400" dirty="0"/>
          </a:p>
          <a:p>
            <a:pPr marL="400050" lvl="1" indent="0">
              <a:buNone/>
            </a:pPr>
            <a:r>
              <a:rPr lang="en-US" sz="2400" dirty="0"/>
              <a:t>The determinants of increased delay in arbitration lie not in the changed legal environment, the preferences of parties with respect to procedures or representation, or the supply of arbitration services but rather in incentive, cost or coordination problems facing the parties, most particularly in prompt scheduling of first hearings. </a:t>
            </a:r>
          </a:p>
          <a:p>
            <a:pPr marL="400050" lvl="1" indent="0">
              <a:buNone/>
            </a:pPr>
            <a:endParaRPr lang="en-US" sz="2400" dirty="0"/>
          </a:p>
          <a:p>
            <a:pPr marL="400050" lvl="1" indent="0">
              <a:buNone/>
            </a:pPr>
            <a:r>
              <a:rPr lang="en-US" sz="2400" dirty="0"/>
              <a:t>  </a:t>
            </a:r>
          </a:p>
          <a:p>
            <a:pPr marL="400050" lvl="1" indent="0">
              <a:buNone/>
            </a:pPr>
            <a:endParaRPr lang="en-US" sz="2400" dirty="0"/>
          </a:p>
          <a:p>
            <a:pPr marL="400050" lvl="1" indent="0">
              <a:buNone/>
            </a:pPr>
            <a:endParaRPr lang="en-US" sz="2400" dirty="0"/>
          </a:p>
          <a:p>
            <a:pPr marL="400050" lvl="1" indent="0">
              <a:buNone/>
            </a:pPr>
            <a:endParaRPr lang="en-US" sz="2400" dirty="0"/>
          </a:p>
          <a:p>
            <a:pPr marL="400050" lvl="1" indent="0">
              <a:buNone/>
            </a:pPr>
            <a:endParaRPr lang="en-US" sz="2400" dirty="0"/>
          </a:p>
        </p:txBody>
      </p:sp>
    </p:spTree>
    <p:extLst>
      <p:ext uri="{BB962C8B-B14F-4D97-AF65-F5344CB8AC3E}">
        <p14:creationId xmlns:p14="http://schemas.microsoft.com/office/powerpoint/2010/main" val="1179504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t>Some Cost, Coordination and Incentive Issues Probably Don’t Matter that Much</a:t>
            </a:r>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endParaRPr lang="en-US" sz="2400" dirty="0"/>
          </a:p>
          <a:p>
            <a:pPr marL="400050" lvl="1" indent="0">
              <a:buNone/>
            </a:pPr>
            <a:endParaRPr lang="en-US" sz="2400" dirty="0"/>
          </a:p>
          <a:p>
            <a:pPr marL="400050" lvl="1" indent="0">
              <a:buNone/>
            </a:pPr>
            <a:r>
              <a:rPr lang="en-US" sz="2400" dirty="0"/>
              <a:t> 1. Information about expedited systems</a:t>
            </a:r>
          </a:p>
          <a:p>
            <a:pPr marL="400050" lvl="1" indent="0">
              <a:buNone/>
            </a:pPr>
            <a:endParaRPr lang="en-US" sz="2400" dirty="0"/>
          </a:p>
          <a:p>
            <a:pPr marL="400050" lvl="1" indent="0">
              <a:buNone/>
            </a:pPr>
            <a:r>
              <a:rPr lang="en-US" sz="2400" dirty="0"/>
              <a:t>2. Risk of defection from agreements to expedite</a:t>
            </a:r>
          </a:p>
          <a:p>
            <a:pPr marL="400050" lvl="1" indent="0">
              <a:buNone/>
            </a:pPr>
            <a:endParaRPr lang="en-US" sz="2400" dirty="0"/>
          </a:p>
          <a:p>
            <a:pPr marL="400050" lvl="1" indent="0">
              <a:buNone/>
            </a:pPr>
            <a:r>
              <a:rPr lang="en-US" sz="2400" dirty="0"/>
              <a:t>3. Tactical delay</a:t>
            </a:r>
          </a:p>
          <a:p>
            <a:pPr marL="400050" lvl="1" indent="0">
              <a:buNone/>
            </a:pPr>
            <a:endParaRPr lang="en-US" sz="2400" dirty="0"/>
          </a:p>
          <a:p>
            <a:pPr marL="400050" lvl="1" indent="0">
              <a:buNone/>
            </a:pPr>
            <a:endParaRPr lang="en-US" sz="2400" dirty="0"/>
          </a:p>
          <a:p>
            <a:pPr marL="400050" lvl="1" indent="0">
              <a:buNone/>
            </a:pPr>
            <a:endParaRPr lang="en-US" sz="2400" dirty="0"/>
          </a:p>
          <a:p>
            <a:pPr marL="400050" lvl="1" indent="0">
              <a:buNone/>
            </a:pPr>
            <a:endParaRPr lang="en-US" sz="2400" dirty="0"/>
          </a:p>
        </p:txBody>
      </p:sp>
    </p:spTree>
    <p:extLst>
      <p:ext uri="{BB962C8B-B14F-4D97-AF65-F5344CB8AC3E}">
        <p14:creationId xmlns:p14="http://schemas.microsoft.com/office/powerpoint/2010/main" val="3707666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The Most Critical Diagnosis</a:t>
            </a:r>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endParaRPr lang="en-US" sz="2400" dirty="0"/>
          </a:p>
          <a:p>
            <a:pPr marL="400050" lvl="1" indent="0">
              <a:buNone/>
            </a:pPr>
            <a:r>
              <a:rPr lang="en-US" sz="2400" dirty="0"/>
              <a:t>•	This leaves upfront costs due to accumulated backlogs, and agency problems as the most likely primary and systemic factors contributing to delay in arbitration in Ontario.</a:t>
            </a:r>
          </a:p>
          <a:p>
            <a:pPr marL="400050" lvl="1" indent="0">
              <a:buNone/>
            </a:pPr>
            <a:endParaRPr lang="en-US" sz="2400" dirty="0"/>
          </a:p>
          <a:p>
            <a:pPr marL="400050" lvl="1" indent="0">
              <a:buNone/>
            </a:pPr>
            <a:r>
              <a:rPr lang="en-US" sz="2400" dirty="0"/>
              <a:t>•	It is the habituation of parties to delay, their resource constraints, and the incentive structures of employer and union representatives (whether counsel or not) facing backlogs that may be the most important root causes of delay in </a:t>
            </a:r>
            <a:r>
              <a:rPr lang="en-US" sz="2400" dirty="0" err="1"/>
              <a:t>labour</a:t>
            </a:r>
            <a:r>
              <a:rPr lang="en-US" sz="2400" dirty="0"/>
              <a:t> arbitration.  </a:t>
            </a:r>
          </a:p>
          <a:p>
            <a:pPr marL="400050" lvl="1" indent="0">
              <a:buNone/>
            </a:pPr>
            <a:endParaRPr lang="en-US" sz="2400" dirty="0"/>
          </a:p>
          <a:p>
            <a:pPr marL="400050" lvl="1" indent="0">
              <a:buNone/>
            </a:pPr>
            <a:endParaRPr lang="en-US" sz="2400" dirty="0"/>
          </a:p>
        </p:txBody>
      </p:sp>
    </p:spTree>
    <p:extLst>
      <p:ext uri="{BB962C8B-B14F-4D97-AF65-F5344CB8AC3E}">
        <p14:creationId xmlns:p14="http://schemas.microsoft.com/office/powerpoint/2010/main" val="1419176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Policy Implications</a:t>
            </a:r>
          </a:p>
        </p:txBody>
      </p:sp>
      <p:sp>
        <p:nvSpPr>
          <p:cNvPr id="5" name="Content Placeholder 4"/>
          <p:cNvSpPr>
            <a:spLocks noGrp="1"/>
          </p:cNvSpPr>
          <p:nvPr>
            <p:ph idx="4294967295"/>
          </p:nvPr>
        </p:nvSpPr>
        <p:spPr>
          <a:xfrm>
            <a:off x="457200" y="1600200"/>
            <a:ext cx="8229600" cy="4525963"/>
          </a:xfrm>
        </p:spPr>
        <p:txBody>
          <a:bodyPr>
            <a:normAutofit/>
          </a:bodyPr>
          <a:lstStyle/>
          <a:p>
            <a:pPr marL="400050" lvl="1" indent="0">
              <a:buNone/>
            </a:pPr>
            <a:r>
              <a:rPr lang="en-US" sz="2400" dirty="0"/>
              <a:t>Addressing the bulk of increasing delay probably does not require:</a:t>
            </a:r>
          </a:p>
          <a:p>
            <a:pPr marL="400050" lvl="1" indent="0">
              <a:buNone/>
            </a:pPr>
            <a:endParaRPr lang="en-US" sz="2400" dirty="0"/>
          </a:p>
          <a:p>
            <a:pPr lvl="1" indent="-342900">
              <a:buFontTx/>
              <a:buChar char="•"/>
            </a:pPr>
            <a:r>
              <a:rPr lang="en-US" sz="2400" dirty="0"/>
              <a:t>Changes to arbitral jurisdiction</a:t>
            </a:r>
          </a:p>
          <a:p>
            <a:pPr lvl="1" indent="-342900">
              <a:buFontTx/>
              <a:buChar char="•"/>
            </a:pPr>
            <a:r>
              <a:rPr lang="en-US" sz="2400" dirty="0"/>
              <a:t>Regulation of arbitral decision-making time lines.</a:t>
            </a:r>
          </a:p>
          <a:p>
            <a:pPr lvl="1" indent="-342900">
              <a:buFontTx/>
              <a:buChar char="•"/>
            </a:pPr>
            <a:r>
              <a:rPr lang="en-US" sz="2400" dirty="0"/>
              <a:t>A larger supply of arbitrators.</a:t>
            </a:r>
          </a:p>
          <a:p>
            <a:pPr lvl="1" indent="-342900">
              <a:buFontTx/>
              <a:buChar char="•"/>
            </a:pPr>
            <a:r>
              <a:rPr lang="en-US" sz="2400" dirty="0"/>
              <a:t>Moving away from legal representation.</a:t>
            </a:r>
          </a:p>
          <a:p>
            <a:pPr marL="400050" lvl="1" indent="0">
              <a:buNone/>
            </a:pPr>
            <a:endParaRPr lang="en-US" sz="2400" dirty="0"/>
          </a:p>
          <a:p>
            <a:pPr marL="400050" lvl="1" indent="0">
              <a:buNone/>
            </a:pPr>
            <a:endParaRPr lang="en-US" sz="2400" dirty="0"/>
          </a:p>
          <a:p>
            <a:pPr lvl="1" indent="-342900">
              <a:buFontTx/>
              <a:buChar char="•"/>
            </a:pPr>
            <a:endParaRPr lang="en-US" sz="2400" dirty="0"/>
          </a:p>
          <a:p>
            <a:pPr lvl="1" indent="-342900">
              <a:buFontTx/>
              <a:buChar char="•"/>
            </a:pPr>
            <a:endParaRPr lang="en-US" sz="2400" dirty="0"/>
          </a:p>
        </p:txBody>
      </p:sp>
    </p:spTree>
    <p:extLst>
      <p:ext uri="{BB962C8B-B14F-4D97-AF65-F5344CB8AC3E}">
        <p14:creationId xmlns:p14="http://schemas.microsoft.com/office/powerpoint/2010/main" val="241106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Theorizing the Causes</a:t>
            </a:r>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endParaRPr lang="en-CA" sz="2400" dirty="0"/>
          </a:p>
          <a:p>
            <a:pPr marL="0" indent="0">
              <a:buNone/>
            </a:pPr>
            <a:r>
              <a:rPr lang="en-CA" sz="2400" dirty="0"/>
              <a:t>Rights arbitration is a form of private dispute resolution provided through a competitive market</a:t>
            </a:r>
          </a:p>
          <a:p>
            <a:pPr marL="0" indent="0">
              <a:buNone/>
            </a:pPr>
            <a:endParaRPr lang="en-CA" sz="2400" dirty="0"/>
          </a:p>
          <a:p>
            <a:pPr marL="0" indent="0">
              <a:buNone/>
            </a:pPr>
            <a:r>
              <a:rPr lang="en-CA" sz="2400" dirty="0"/>
              <a:t>In principle the parties should be able to control the process so as to ensure its efficiency. </a:t>
            </a:r>
          </a:p>
          <a:p>
            <a:pPr marL="0" indent="0">
              <a:buNone/>
            </a:pPr>
            <a:endParaRPr lang="en-CA" sz="2400" dirty="0"/>
          </a:p>
          <a:p>
            <a:pPr marL="0" indent="0">
              <a:buNone/>
            </a:pPr>
            <a:r>
              <a:rPr lang="en-CA" sz="2400" dirty="0"/>
              <a:t>But the market for dispute resolution services may be subject to exogenous constraints and endogenously produced failures.</a:t>
            </a:r>
            <a:endParaRPr lang="en-US" sz="2400" dirty="0"/>
          </a:p>
        </p:txBody>
      </p:sp>
    </p:spTree>
    <p:extLst>
      <p:ext uri="{BB962C8B-B14F-4D97-AF65-F5344CB8AC3E}">
        <p14:creationId xmlns:p14="http://schemas.microsoft.com/office/powerpoint/2010/main" val="1261439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Policy Implications</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endParaRPr lang="en-CA" sz="2400" dirty="0"/>
          </a:p>
          <a:p>
            <a:pPr marL="0" indent="0">
              <a:buNone/>
            </a:pPr>
            <a:r>
              <a:rPr lang="en-CA" sz="2400" dirty="0"/>
              <a:t>Ultimately, it is up to the parties to instruct and incentivize their representatives to undertake the prehearing preparation and cooperation to identify possibilities for settlement, and in the event that settlement is not possible, to enable efficient and proportional presentation of evidence.  </a:t>
            </a:r>
          </a:p>
          <a:p>
            <a:pPr marL="0" indent="0">
              <a:buNone/>
            </a:pPr>
            <a:endParaRPr lang="en-CA" sz="2400" dirty="0"/>
          </a:p>
          <a:p>
            <a:pPr marL="0" indent="0">
              <a:buNone/>
            </a:pPr>
            <a:r>
              <a:rPr lang="en-CA" sz="2400" dirty="0"/>
              <a:t> </a:t>
            </a:r>
          </a:p>
          <a:p>
            <a:pPr marL="0" indent="0">
              <a:buNone/>
            </a:pPr>
            <a:endParaRPr lang="en-US" sz="2400" dirty="0"/>
          </a:p>
          <a:p>
            <a:pPr marL="400050" lvl="1" indent="0">
              <a:buNone/>
            </a:pPr>
            <a:endParaRPr lang="en-US" sz="2400" dirty="0"/>
          </a:p>
          <a:p>
            <a:pPr lvl="1" indent="-342900">
              <a:buFontTx/>
              <a:buChar char="•"/>
            </a:pPr>
            <a:endParaRPr lang="en-US" sz="2400" dirty="0"/>
          </a:p>
          <a:p>
            <a:pPr lvl="1" indent="-342900">
              <a:buFontTx/>
              <a:buChar char="•"/>
            </a:pPr>
            <a:endParaRPr lang="en-US" sz="2400" dirty="0"/>
          </a:p>
        </p:txBody>
      </p:sp>
    </p:spTree>
    <p:extLst>
      <p:ext uri="{BB962C8B-B14F-4D97-AF65-F5344CB8AC3E}">
        <p14:creationId xmlns:p14="http://schemas.microsoft.com/office/powerpoint/2010/main" val="1661602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Policy Implications</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endParaRPr lang="en-CA" sz="1800" dirty="0"/>
          </a:p>
          <a:p>
            <a:pPr marL="0" indent="0">
              <a:buNone/>
            </a:pPr>
            <a:r>
              <a:rPr lang="en-CA" sz="1800" dirty="0"/>
              <a:t>Ministries of Labour could:</a:t>
            </a:r>
          </a:p>
          <a:p>
            <a:pPr marL="0" indent="0">
              <a:buNone/>
            </a:pPr>
            <a:endParaRPr lang="en-CA" sz="1800" dirty="0"/>
          </a:p>
          <a:p>
            <a:pPr lvl="0"/>
            <a:r>
              <a:rPr lang="en-CA" sz="1800" dirty="0"/>
              <a:t>Assist parties, through information resources and mediation services, to put temporary or permanent expedited dispute settlement systems in place to help clear backlogs and prevent their recurrence;</a:t>
            </a:r>
          </a:p>
          <a:p>
            <a:pPr marL="0" lvl="0" indent="0">
              <a:buNone/>
            </a:pPr>
            <a:r>
              <a:rPr lang="en-CA" sz="1800" dirty="0"/>
              <a:t> </a:t>
            </a:r>
          </a:p>
          <a:p>
            <a:pPr lvl="0"/>
            <a:r>
              <a:rPr lang="en-CA" sz="1800" dirty="0"/>
              <a:t>Make information and training in expedited or proportional presentation of evidence available to the parties and to arbitrators, and support the creation of a culture of proportionality; and</a:t>
            </a:r>
          </a:p>
          <a:p>
            <a:pPr marL="0" indent="0">
              <a:buNone/>
            </a:pPr>
            <a:r>
              <a:rPr lang="en-CA" sz="1800" dirty="0"/>
              <a:t> </a:t>
            </a:r>
          </a:p>
          <a:p>
            <a:pPr lvl="0"/>
            <a:r>
              <a:rPr lang="en-CA" sz="1800" dirty="0"/>
              <a:t>Support or conduct research into the effects of mediation-arbitration on timeliness.</a:t>
            </a:r>
          </a:p>
          <a:p>
            <a:pPr marL="0" indent="0">
              <a:buNone/>
            </a:pPr>
            <a:r>
              <a:rPr lang="en-CA" sz="1800" dirty="0"/>
              <a:t> </a:t>
            </a:r>
          </a:p>
          <a:p>
            <a:pPr marL="0" indent="0">
              <a:buNone/>
            </a:pPr>
            <a:endParaRPr lang="en-US" sz="1800" dirty="0"/>
          </a:p>
          <a:p>
            <a:pPr marL="400050" lvl="1" indent="0">
              <a:buNone/>
            </a:pPr>
            <a:endParaRPr lang="en-US" sz="1800" dirty="0"/>
          </a:p>
          <a:p>
            <a:pPr lvl="1" indent="-342900">
              <a:buFontTx/>
              <a:buChar char="•"/>
            </a:pPr>
            <a:endParaRPr lang="en-US" sz="1800" dirty="0"/>
          </a:p>
          <a:p>
            <a:pPr lvl="1" indent="-342900">
              <a:buFontTx/>
              <a:buChar char="•"/>
            </a:pPr>
            <a:endParaRPr lang="en-US" sz="1800" dirty="0"/>
          </a:p>
        </p:txBody>
      </p:sp>
    </p:spTree>
    <p:extLst>
      <p:ext uri="{BB962C8B-B14F-4D97-AF65-F5344CB8AC3E}">
        <p14:creationId xmlns:p14="http://schemas.microsoft.com/office/powerpoint/2010/main" val="251512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Theorizing the Causes: 4 Types of Constraint or Market Failure</a:t>
            </a:r>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endParaRPr lang="en-CA" sz="2400" dirty="0"/>
          </a:p>
          <a:p>
            <a:pPr marL="514350" indent="-514350">
              <a:buAutoNum type="arabicParenBoth"/>
            </a:pPr>
            <a:r>
              <a:rPr lang="en-CA" sz="2400" dirty="0"/>
              <a:t>Exogenous demands and constraints on the institution of arbitration</a:t>
            </a:r>
          </a:p>
          <a:p>
            <a:pPr marL="0" indent="0">
              <a:buNone/>
            </a:pPr>
            <a:endParaRPr lang="en-CA" sz="2400" dirty="0"/>
          </a:p>
          <a:p>
            <a:pPr marL="0" indent="0">
              <a:buNone/>
            </a:pPr>
            <a:r>
              <a:rPr lang="en-CA" sz="2400" dirty="0"/>
              <a:t>(2) Preferences of parties for matters other than efficiency; </a:t>
            </a:r>
          </a:p>
          <a:p>
            <a:pPr marL="0" indent="0">
              <a:buNone/>
            </a:pPr>
            <a:endParaRPr lang="en-CA" sz="2400" dirty="0"/>
          </a:p>
          <a:p>
            <a:pPr marL="0" indent="0">
              <a:buNone/>
            </a:pPr>
            <a:r>
              <a:rPr lang="en-CA" sz="2400" dirty="0"/>
              <a:t>(3) A shortage in the supply of expeditious arbitration services;</a:t>
            </a:r>
          </a:p>
          <a:p>
            <a:pPr marL="0" indent="0">
              <a:buNone/>
            </a:pPr>
            <a:endParaRPr lang="en-CA" sz="2400" dirty="0"/>
          </a:p>
          <a:p>
            <a:pPr marL="0" indent="0">
              <a:buNone/>
            </a:pPr>
            <a:r>
              <a:rPr lang="en-CA" sz="2400" dirty="0"/>
              <a:t>(4) Cost, incentive or coordination problems facing the parties.</a:t>
            </a:r>
          </a:p>
        </p:txBody>
      </p:sp>
    </p:spTree>
    <p:extLst>
      <p:ext uri="{BB962C8B-B14F-4D97-AF65-F5344CB8AC3E}">
        <p14:creationId xmlns:p14="http://schemas.microsoft.com/office/powerpoint/2010/main" val="336170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1. Exogenous Demands and Constraints</a:t>
            </a:r>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endParaRPr lang="en-US" sz="2400" dirty="0"/>
          </a:p>
          <a:p>
            <a:pPr marL="457200" indent="-457200">
              <a:buAutoNum type="arabicPeriod"/>
            </a:pPr>
            <a:r>
              <a:rPr lang="en-US" sz="2400" dirty="0"/>
              <a:t>Increased frequency of complex disputes due to the expansion of jurisdiction</a:t>
            </a:r>
          </a:p>
          <a:p>
            <a:pPr marL="0" indent="0">
              <a:buNone/>
            </a:pPr>
            <a:endParaRPr lang="en-US" sz="2400" dirty="0"/>
          </a:p>
          <a:p>
            <a:pPr marL="457200" indent="-457200">
              <a:buAutoNum type="arabicPeriod" startAt="2"/>
            </a:pPr>
            <a:r>
              <a:rPr lang="en-US" sz="2400" dirty="0"/>
              <a:t>Increased litigation of the scope of jurisdiction</a:t>
            </a:r>
          </a:p>
          <a:p>
            <a:pPr marL="0" indent="0">
              <a:buNone/>
            </a:pPr>
            <a:endParaRPr lang="en-US" sz="2400" dirty="0"/>
          </a:p>
          <a:p>
            <a:pPr marL="0" indent="0">
              <a:buNone/>
            </a:pPr>
            <a:r>
              <a:rPr lang="en-US" sz="2400" dirty="0"/>
              <a:t>3.   Culture of legalism</a:t>
            </a:r>
          </a:p>
          <a:p>
            <a:pPr marL="457200" indent="-457200">
              <a:buAutoNum type="arabicPeriod"/>
            </a:pPr>
            <a:endParaRPr lang="en-US" sz="2400" dirty="0"/>
          </a:p>
          <a:p>
            <a:pPr marL="457200" indent="-457200">
              <a:buAutoNum type="arabicPeriod"/>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98519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br>
              <a:rPr lang="en-US" sz="3200" dirty="0"/>
            </a:br>
            <a:br>
              <a:rPr lang="en-US" sz="3200" dirty="0"/>
            </a:br>
            <a:r>
              <a:rPr lang="en-US" sz="3200" dirty="0"/>
              <a:t>2. Endogenous Demand Factors: Party Preferences</a:t>
            </a:r>
            <a:br>
              <a:rPr lang="en-US" sz="3200" dirty="0"/>
            </a:br>
            <a:br>
              <a:rPr lang="en-US" sz="3200" dirty="0"/>
            </a:br>
            <a:endParaRPr lang="en-US" sz="3200" dirty="0"/>
          </a:p>
        </p:txBody>
      </p:sp>
      <p:sp>
        <p:nvSpPr>
          <p:cNvPr id="5" name="Content Placeholder 4"/>
          <p:cNvSpPr>
            <a:spLocks noGrp="1"/>
          </p:cNvSpPr>
          <p:nvPr>
            <p:ph idx="4294967295"/>
          </p:nvPr>
        </p:nvSpPr>
        <p:spPr>
          <a:xfrm>
            <a:off x="457200" y="1600200"/>
            <a:ext cx="8229600" cy="4525963"/>
          </a:xfrm>
        </p:spPr>
        <p:txBody>
          <a:bodyPr>
            <a:normAutofit/>
          </a:bodyPr>
          <a:lstStyle/>
          <a:p>
            <a:pPr marL="457200" indent="-457200">
              <a:buAutoNum type="arabicPeriod"/>
            </a:pPr>
            <a:r>
              <a:rPr lang="en-US" sz="2400" dirty="0"/>
              <a:t>Control: minimizing the risk of unpredictable outcomes</a:t>
            </a:r>
          </a:p>
          <a:p>
            <a:pPr marL="457200" indent="-457200">
              <a:buAutoNum type="arabicPeriod"/>
            </a:pPr>
            <a:endParaRPr lang="en-US" sz="2400" dirty="0"/>
          </a:p>
          <a:p>
            <a:pPr marL="457200" indent="-457200">
              <a:buAutoNum type="arabicPeriod"/>
            </a:pPr>
            <a:r>
              <a:rPr lang="en-US" sz="2400" dirty="0"/>
              <a:t>Greater value placed on perceived fairness or correctness</a:t>
            </a:r>
          </a:p>
          <a:p>
            <a:pPr marL="457200" indent="-457200">
              <a:buAutoNum type="arabicPeriod"/>
            </a:pPr>
            <a:endParaRPr lang="en-US" sz="2400" dirty="0"/>
          </a:p>
          <a:p>
            <a:pPr marL="457200" indent="-457200">
              <a:buAutoNum type="arabicPeriod"/>
            </a:pPr>
            <a:r>
              <a:rPr lang="en-US" sz="2400" dirty="0"/>
              <a:t>Allowing time for public sector decision-making processes</a:t>
            </a:r>
          </a:p>
          <a:p>
            <a:pPr marL="457200" indent="-457200">
              <a:buAutoNum type="arabicPeriod"/>
            </a:pPr>
            <a:endParaRPr lang="en-US" sz="2400" dirty="0"/>
          </a:p>
          <a:p>
            <a:pPr marL="457200" indent="-457200">
              <a:buAutoNum type="arabicPeriod"/>
            </a:pPr>
            <a:r>
              <a:rPr lang="en-US" sz="2400" dirty="0"/>
              <a:t>Allowing time for healing</a:t>
            </a:r>
          </a:p>
          <a:p>
            <a:pPr marL="457200" indent="-457200">
              <a:buAutoNum type="arabicPeriod"/>
            </a:pPr>
            <a:endParaRPr lang="en-US" sz="2400" dirty="0"/>
          </a:p>
          <a:p>
            <a:pPr marL="457200" indent="-457200">
              <a:buAutoNum type="arabicPeriod"/>
            </a:pPr>
            <a:r>
              <a:rPr lang="en-US" sz="2400" dirty="0"/>
              <a:t>Preference for prior mediation</a:t>
            </a:r>
          </a:p>
        </p:txBody>
      </p:sp>
    </p:spTree>
    <p:extLst>
      <p:ext uri="{BB962C8B-B14F-4D97-AF65-F5344CB8AC3E}">
        <p14:creationId xmlns:p14="http://schemas.microsoft.com/office/powerpoint/2010/main" val="88724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3. Short Supply of Expeditious Dispute Resolution Services</a:t>
            </a:r>
          </a:p>
        </p:txBody>
      </p:sp>
      <p:sp>
        <p:nvSpPr>
          <p:cNvPr id="5" name="Content Placeholder 4"/>
          <p:cNvSpPr>
            <a:spLocks noGrp="1"/>
          </p:cNvSpPr>
          <p:nvPr>
            <p:ph idx="4294967295"/>
          </p:nvPr>
        </p:nvSpPr>
        <p:spPr>
          <a:xfrm>
            <a:off x="457200" y="1600200"/>
            <a:ext cx="8229600" cy="4525963"/>
          </a:xfrm>
        </p:spPr>
        <p:txBody>
          <a:bodyPr>
            <a:normAutofit/>
          </a:bodyPr>
          <a:lstStyle/>
          <a:p>
            <a:pPr marL="457200" indent="-457200">
              <a:buAutoNum type="arabicPeriod"/>
            </a:pPr>
            <a:r>
              <a:rPr lang="en-US" sz="2400" dirty="0"/>
              <a:t>Hypothesis that leading arbitrators are often too busy to write awards in a timely manner,  while less experienced but more available arbitrators often lack the skills and experience required by the parties. </a:t>
            </a:r>
          </a:p>
          <a:p>
            <a:pPr marL="457200" indent="-457200">
              <a:buAutoNum type="arabicPeriod"/>
            </a:pPr>
            <a:endParaRPr lang="en-US" sz="2400" dirty="0"/>
          </a:p>
          <a:p>
            <a:pPr marL="457200" indent="-457200">
              <a:buAutoNum type="arabicPeriod"/>
            </a:pPr>
            <a:r>
              <a:rPr lang="en-US" sz="2400" dirty="0"/>
              <a:t>One study found arbitrators that are trained lawyers are associated with delay and suggested that this was due to a tendency towards increased legalism on their part.</a:t>
            </a:r>
          </a:p>
        </p:txBody>
      </p:sp>
    </p:spTree>
    <p:extLst>
      <p:ext uri="{BB962C8B-B14F-4D97-AF65-F5344CB8AC3E}">
        <p14:creationId xmlns:p14="http://schemas.microsoft.com/office/powerpoint/2010/main" val="1896295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4. Coordination, Cost, or Incentive Problems </a:t>
            </a:r>
          </a:p>
        </p:txBody>
      </p:sp>
      <p:sp>
        <p:nvSpPr>
          <p:cNvPr id="5" name="Content Placeholder 4"/>
          <p:cNvSpPr>
            <a:spLocks noGrp="1"/>
          </p:cNvSpPr>
          <p:nvPr>
            <p:ph idx="4294967295"/>
          </p:nvPr>
        </p:nvSpPr>
        <p:spPr>
          <a:xfrm>
            <a:off x="457200" y="1600200"/>
            <a:ext cx="8229600" cy="4525963"/>
          </a:xfrm>
        </p:spPr>
        <p:txBody>
          <a:bodyPr>
            <a:normAutofit/>
          </a:bodyPr>
          <a:lstStyle/>
          <a:p>
            <a:pPr marL="0" indent="0">
              <a:buNone/>
            </a:pPr>
            <a:r>
              <a:rPr lang="en-US" sz="2400" dirty="0"/>
              <a:t>1. Lack of information</a:t>
            </a:r>
          </a:p>
          <a:p>
            <a:pPr marL="0" indent="0">
              <a:buNone/>
            </a:pPr>
            <a:endParaRPr lang="en-US" sz="2400" dirty="0"/>
          </a:p>
          <a:p>
            <a:pPr marL="0" indent="0">
              <a:buNone/>
            </a:pPr>
            <a:r>
              <a:rPr lang="en-US" sz="2400" dirty="0"/>
              <a:t>2. Transaction costs</a:t>
            </a:r>
          </a:p>
          <a:p>
            <a:pPr marL="0" indent="0">
              <a:buNone/>
            </a:pPr>
            <a:endParaRPr lang="en-US" sz="2400" dirty="0"/>
          </a:p>
          <a:p>
            <a:pPr marL="0" indent="0">
              <a:buNone/>
            </a:pPr>
            <a:r>
              <a:rPr lang="en-US" sz="2400" dirty="0"/>
              <a:t>3. Risk of Defection</a:t>
            </a:r>
          </a:p>
          <a:p>
            <a:pPr marL="0" indent="0">
              <a:buNone/>
            </a:pPr>
            <a:endParaRPr lang="en-US" sz="2400" dirty="0"/>
          </a:p>
          <a:p>
            <a:pPr marL="0" indent="0">
              <a:buNone/>
            </a:pPr>
            <a:r>
              <a:rPr lang="en-US" sz="2400" dirty="0"/>
              <a:t>4. Up-front Costs</a:t>
            </a:r>
          </a:p>
          <a:p>
            <a:pPr marL="0" indent="0">
              <a:buNone/>
            </a:pPr>
            <a:endParaRPr lang="en-US" sz="2400" dirty="0"/>
          </a:p>
          <a:p>
            <a:pPr marL="0" indent="0">
              <a:buNone/>
            </a:pPr>
            <a:r>
              <a:rPr lang="en-US" sz="2400" dirty="0"/>
              <a:t>5. Incentive Problems</a:t>
            </a:r>
          </a:p>
        </p:txBody>
      </p:sp>
    </p:spTree>
    <p:extLst>
      <p:ext uri="{BB962C8B-B14F-4D97-AF65-F5344CB8AC3E}">
        <p14:creationId xmlns:p14="http://schemas.microsoft.com/office/powerpoint/2010/main" val="330554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Data</a:t>
            </a:r>
          </a:p>
        </p:txBody>
      </p:sp>
      <p:sp>
        <p:nvSpPr>
          <p:cNvPr id="5" name="Content Placeholder 4"/>
          <p:cNvSpPr>
            <a:spLocks noGrp="1"/>
          </p:cNvSpPr>
          <p:nvPr>
            <p:ph idx="4294967295"/>
          </p:nvPr>
        </p:nvSpPr>
        <p:spPr>
          <a:xfrm>
            <a:off x="457200" y="1600200"/>
            <a:ext cx="8229600" cy="4525963"/>
          </a:xfrm>
        </p:spPr>
        <p:txBody>
          <a:bodyPr>
            <a:noAutofit/>
          </a:bodyPr>
          <a:lstStyle/>
          <a:p>
            <a:pPr marL="0" indent="0">
              <a:buNone/>
            </a:pPr>
            <a:r>
              <a:rPr lang="en-US" sz="2000" dirty="0"/>
              <a:t>Coded very publicly reported arbitration decision in Ontario in 2010: 648 decisions.</a:t>
            </a:r>
          </a:p>
          <a:p>
            <a:pPr marL="0" indent="0">
              <a:buNone/>
            </a:pPr>
            <a:endParaRPr lang="en-US" sz="2000" dirty="0"/>
          </a:p>
          <a:p>
            <a:pPr marL="0" indent="0">
              <a:buNone/>
            </a:pPr>
            <a:r>
              <a:rPr lang="en-US" sz="2000" dirty="0"/>
              <a:t>Consent awards and interim awards excluded.</a:t>
            </a:r>
          </a:p>
          <a:p>
            <a:pPr marL="0" indent="0">
              <a:buNone/>
            </a:pPr>
            <a:endParaRPr lang="en-US" sz="2000" dirty="0"/>
          </a:p>
          <a:p>
            <a:pPr marL="0" indent="0">
              <a:buNone/>
            </a:pPr>
            <a:r>
              <a:rPr lang="en-US" sz="2000" dirty="0"/>
              <a:t>Dependent variables:</a:t>
            </a:r>
          </a:p>
          <a:p>
            <a:pPr marL="0" indent="0">
              <a:buNone/>
            </a:pPr>
            <a:endParaRPr lang="en-US" sz="2000" dirty="0"/>
          </a:p>
          <a:p>
            <a:r>
              <a:rPr lang="en-US" sz="2000" dirty="0"/>
              <a:t>Event to First Hearing Time; </a:t>
            </a:r>
          </a:p>
          <a:p>
            <a:r>
              <a:rPr lang="en-US" sz="2000" dirty="0"/>
              <a:t>Grievance to First Hearing Time; </a:t>
            </a:r>
          </a:p>
          <a:p>
            <a:r>
              <a:rPr lang="en-US" sz="2000" dirty="0"/>
              <a:t>Hearing Days; </a:t>
            </a:r>
          </a:p>
          <a:p>
            <a:r>
              <a:rPr lang="en-US" sz="2000" dirty="0"/>
              <a:t>Hearing Time; </a:t>
            </a:r>
          </a:p>
          <a:p>
            <a:r>
              <a:rPr lang="en-US" sz="2000" dirty="0"/>
              <a:t>Award Time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23894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2094</TotalTime>
  <Words>2127</Words>
  <Application>Microsoft Office PowerPoint</Application>
  <PresentationFormat>On-screen Show (4:3)</PresentationFormat>
  <Paragraphs>556</Paragraphs>
  <Slides>31</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Office Theme</vt:lpstr>
      <vt:lpstr>Labour Rights Arbitration:   An Empirical Investigation of Delay in a Changed Legal Environment</vt:lpstr>
      <vt:lpstr>The Problem</vt:lpstr>
      <vt:lpstr>Theorizing the Causes</vt:lpstr>
      <vt:lpstr>Theorizing the Causes: 4 Types of Constraint or Market Failure</vt:lpstr>
      <vt:lpstr>1. Exogenous Demands and Constraints</vt:lpstr>
      <vt:lpstr>  2. Endogenous Demand Factors: Party Preferences  </vt:lpstr>
      <vt:lpstr>3. Short Supply of Expeditious Dispute Resolution Services</vt:lpstr>
      <vt:lpstr>4. Coordination, Cost, or Incentive Problems </vt:lpstr>
      <vt:lpstr>Data</vt:lpstr>
      <vt:lpstr>Data</vt:lpstr>
      <vt:lpstr>Data</vt:lpstr>
      <vt:lpstr>Approach to Regression Analysis</vt:lpstr>
      <vt:lpstr>Profile of Cases</vt:lpstr>
      <vt:lpstr>Profile of Cases</vt:lpstr>
      <vt:lpstr>Profile of Cases</vt:lpstr>
      <vt:lpstr>Time Lapses</vt:lpstr>
      <vt:lpstr>Regression Results: Prehearing and Total Time</vt:lpstr>
      <vt:lpstr>Regression Results: Hearing Time</vt:lpstr>
      <vt:lpstr>Regression Results: Hearing Days</vt:lpstr>
      <vt:lpstr>Regression Results: Award Time</vt:lpstr>
      <vt:lpstr>No evidence that changed legal environment is causing delay</vt:lpstr>
      <vt:lpstr>Only modest support for the theory that a culture of legalism is increasing delay</vt:lpstr>
      <vt:lpstr>Party preferences probably do not account for growing delay</vt:lpstr>
      <vt:lpstr>Party preferences probably do not account for growing delay</vt:lpstr>
      <vt:lpstr>No evidence that limited supply of experienced arbitrators is a primary cause of increased delay</vt:lpstr>
      <vt:lpstr>Conclusions: Where the Problem Isn’t, and Where it Probably Is</vt:lpstr>
      <vt:lpstr>Some Cost, Coordination and Incentive Issues Probably Don’t Matter that Much</vt:lpstr>
      <vt:lpstr>The Most Critical Diagnosis</vt:lpstr>
      <vt:lpstr>Policy Implications</vt:lpstr>
      <vt:lpstr>Policy Implications</vt:lpstr>
      <vt:lpstr>Policy Implications</vt:lpstr>
    </vt:vector>
  </TitlesOfParts>
  <Company>Queen's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Natalie Moniz-Henne</dc:creator>
  <cp:lastModifiedBy>Michael Cui</cp:lastModifiedBy>
  <cp:revision>81</cp:revision>
  <dcterms:created xsi:type="dcterms:W3CDTF">2011-04-07T18:40:47Z</dcterms:created>
  <dcterms:modified xsi:type="dcterms:W3CDTF">2019-07-15T17:52:42Z</dcterms:modified>
</cp:coreProperties>
</file>